
<file path=[Content_Types].xml><?xml version="1.0" encoding="utf-8"?>
<Types xmlns="http://schemas.openxmlformats.org/package/2006/content-types">
  <Default Extension="xml" ContentType="application/xml"/>
  <Default Extension="docx" ContentType="application/vnd.openxmlformats-officedocument.wordprocessingml.document"/>
  <Default Extension="jpg" ContentType="image/jpeg"/>
  <Default Extension="rels" ContentType="application/vnd.openxmlformats-package.relationships+xml"/>
  <Default Extension="emf" ContentType="image/x-emf"/>
  <Default Extension="vml" ContentType="application/vnd.openxmlformats-officedocument.vmlDrawing"/>
  <Default Extension="gif" ContentType="image/gif"/>
  <Default Extension="wdp" ContentType="image/vnd.ms-photo"/>
  <Default Extension="bin" ContentType="application/vnd.openxmlformats-officedocument.presentationml.printerSettings"/>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embeddings/oleObject1.bin" ContentType="application/vnd.openxmlformats-officedocument.oleObject"/>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core-properties" Target="docProps/core.xml"/><Relationship Id="rId3"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43"/>
  </p:notesMasterIdLst>
  <p:sldIdLst>
    <p:sldId id="312" r:id="rId2"/>
    <p:sldId id="390" r:id="rId3"/>
    <p:sldId id="347" r:id="rId4"/>
    <p:sldId id="348" r:id="rId5"/>
    <p:sldId id="349" r:id="rId6"/>
    <p:sldId id="335" r:id="rId7"/>
    <p:sldId id="257" r:id="rId8"/>
    <p:sldId id="350" r:id="rId9"/>
    <p:sldId id="439" r:id="rId10"/>
    <p:sldId id="385" r:id="rId11"/>
    <p:sldId id="384" r:id="rId12"/>
    <p:sldId id="440" r:id="rId13"/>
    <p:sldId id="358" r:id="rId14"/>
    <p:sldId id="355" r:id="rId15"/>
    <p:sldId id="357" r:id="rId16"/>
    <p:sldId id="430" r:id="rId17"/>
    <p:sldId id="353" r:id="rId18"/>
    <p:sldId id="461" r:id="rId19"/>
    <p:sldId id="340" r:id="rId20"/>
    <p:sldId id="339" r:id="rId21"/>
    <p:sldId id="256" r:id="rId22"/>
    <p:sldId id="392" r:id="rId23"/>
    <p:sldId id="387" r:id="rId24"/>
    <p:sldId id="404" r:id="rId25"/>
    <p:sldId id="314" r:id="rId26"/>
    <p:sldId id="394" r:id="rId27"/>
    <p:sldId id="259" r:id="rId28"/>
    <p:sldId id="393" r:id="rId29"/>
    <p:sldId id="388" r:id="rId30"/>
    <p:sldId id="443" r:id="rId31"/>
    <p:sldId id="433" r:id="rId32"/>
    <p:sldId id="406" r:id="rId33"/>
    <p:sldId id="407" r:id="rId34"/>
    <p:sldId id="408" r:id="rId35"/>
    <p:sldId id="409" r:id="rId36"/>
    <p:sldId id="444" r:id="rId37"/>
    <p:sldId id="410" r:id="rId38"/>
    <p:sldId id="415" r:id="rId39"/>
    <p:sldId id="413" r:id="rId40"/>
    <p:sldId id="422" r:id="rId41"/>
    <p:sldId id="434" r:id="rId42"/>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E2B891C4-B7EA-D946-80A6-8AD2C13A39F3}">
          <p14:sldIdLst>
            <p14:sldId id="312"/>
            <p14:sldId id="390"/>
            <p14:sldId id="347"/>
            <p14:sldId id="348"/>
            <p14:sldId id="349"/>
            <p14:sldId id="335"/>
            <p14:sldId id="257"/>
            <p14:sldId id="350"/>
            <p14:sldId id="439"/>
            <p14:sldId id="385"/>
            <p14:sldId id="384"/>
            <p14:sldId id="440"/>
            <p14:sldId id="358"/>
            <p14:sldId id="355"/>
            <p14:sldId id="357"/>
            <p14:sldId id="430"/>
            <p14:sldId id="353"/>
            <p14:sldId id="461"/>
            <p14:sldId id="340"/>
            <p14:sldId id="339"/>
            <p14:sldId id="256"/>
            <p14:sldId id="392"/>
            <p14:sldId id="387"/>
            <p14:sldId id="404"/>
            <p14:sldId id="314"/>
            <p14:sldId id="394"/>
            <p14:sldId id="259"/>
            <p14:sldId id="393"/>
            <p14:sldId id="388"/>
            <p14:sldId id="443"/>
            <p14:sldId id="433"/>
            <p14:sldId id="406"/>
            <p14:sldId id="407"/>
            <p14:sldId id="408"/>
            <p14:sldId id="409"/>
            <p14:sldId id="444"/>
            <p14:sldId id="410"/>
            <p14:sldId id="415"/>
            <p14:sldId id="413"/>
            <p14:sldId id="422"/>
            <p14:sldId id="434"/>
          </p14:sldIdLst>
        </p14:section>
      </p14:section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CC7"/>
    <a:srgbClr val="A6FFFF"/>
    <a:srgbClr val="0080FF"/>
    <a:srgbClr val="00FF00"/>
    <a:srgbClr val="869398"/>
    <a:srgbClr val="CADDE3"/>
    <a:srgbClr val="FFFF00"/>
    <a:srgbClr val="FFC480"/>
    <a:srgbClr val="FF8B88"/>
    <a:srgbClr val="FFB667"/>
  </p:clrMru>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D7AC3CCA-C797-4891-BE02-D94E43425B78}" styleName="Medium Style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 styleId="{0505E3EF-67EA-436B-97B2-0124C06EBD24}" styleName="Medium Style 4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25400" cmpd="sng">
              <a:solidFill>
                <a:schemeClr val="accent3"/>
              </a:solidFill>
            </a:ln>
          </a:top>
        </a:tcBdr>
        <a:fill>
          <a:solidFill>
            <a:schemeClr val="accent3">
              <a:tint val="20000"/>
            </a:schemeClr>
          </a:solidFill>
        </a:fill>
      </a:tcStyle>
    </a:lastRow>
    <a:firstRow>
      <a:tcTxStyle b="on"/>
      <a:tcStyle>
        <a:tcBdr/>
        <a:fill>
          <a:solidFill>
            <a:schemeClr val="accent3">
              <a:tint val="20000"/>
            </a:schemeClr>
          </a:solidFill>
        </a:fill>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1FECB4D8-DB02-4DC6-A0A2-4F2EBAE1DC90}" styleName="Medium Style 1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140" autoAdjust="0"/>
    <p:restoredTop sz="84133" autoAdjust="0"/>
  </p:normalViewPr>
  <p:slideViewPr>
    <p:cSldViewPr snapToGrid="0" snapToObjects="1">
      <p:cViewPr>
        <p:scale>
          <a:sx n="108" d="100"/>
          <a:sy n="108" d="100"/>
        </p:scale>
        <p:origin x="-1032" y="-192"/>
      </p:cViewPr>
      <p:guideLst>
        <p:guide orient="horz" pos="2160"/>
        <p:guide pos="2880"/>
      </p:guideLst>
    </p:cSldViewPr>
  </p:slideViewPr>
  <p:notesTextViewPr>
    <p:cViewPr>
      <p:scale>
        <a:sx n="100" d="100"/>
        <a:sy n="100" d="100"/>
      </p:scale>
      <p:origin x="0" y="0"/>
    </p:cViewPr>
  </p:notesTextViewPr>
  <p:sorterViewPr>
    <p:cViewPr>
      <p:scale>
        <a:sx n="66" d="100"/>
        <a:sy n="66" d="100"/>
      </p:scale>
      <p:origin x="0" y="4848"/>
    </p:cViewPr>
  </p:sorterViewPr>
  <p:gridSpacing cx="72008" cy="72008"/>
</p:viewPr>
</file>

<file path=ppt/_rels/presentation.xml.rels><?xml version="1.0" encoding="UTF-8" standalone="yes"?>
<Relationships xmlns="http://schemas.openxmlformats.org/package/2006/relationships"><Relationship Id="rId46" Type="http://schemas.openxmlformats.org/officeDocument/2006/relationships/viewProps" Target="viewProps.xml"/><Relationship Id="rId47" Type="http://schemas.openxmlformats.org/officeDocument/2006/relationships/theme" Target="theme/theme1.xml"/><Relationship Id="rId48" Type="http://schemas.openxmlformats.org/officeDocument/2006/relationships/tableStyles" Target="tableStyles.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9" Type="http://schemas.openxmlformats.org/officeDocument/2006/relationships/slide" Target="slides/slide8.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slide" Target="slides/slide38.xml"/><Relationship Id="rId40" Type="http://schemas.openxmlformats.org/officeDocument/2006/relationships/slide" Target="slides/slide39.xml"/><Relationship Id="rId41" Type="http://schemas.openxmlformats.org/officeDocument/2006/relationships/slide" Target="slides/slide40.xml"/><Relationship Id="rId42" Type="http://schemas.openxmlformats.org/officeDocument/2006/relationships/slide" Target="slides/slide41.xml"/><Relationship Id="rId43" Type="http://schemas.openxmlformats.org/officeDocument/2006/relationships/notesMaster" Target="notesMasters/notesMaster1.xml"/><Relationship Id="rId44" Type="http://schemas.openxmlformats.org/officeDocument/2006/relationships/printerSettings" Target="printerSettings/printerSettings1.bin"/><Relationship Id="rId45" Type="http://schemas.openxmlformats.org/officeDocument/2006/relationships/presProps" Target="pres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4.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8EFF255-B407-AD44-84F0-8CA5E4BA0019}" type="datetimeFigureOut">
              <a:rPr lang="en-US" smtClean="0"/>
              <a:t>13-11-18</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CA" smtClean="0"/>
              <a:t>Click to edit Master text styles</a:t>
            </a:r>
          </a:p>
          <a:p>
            <a:pPr lvl="1"/>
            <a:r>
              <a:rPr lang="en-CA" smtClean="0"/>
              <a:t>Second level</a:t>
            </a:r>
          </a:p>
          <a:p>
            <a:pPr lvl="2"/>
            <a:r>
              <a:rPr lang="en-CA" smtClean="0"/>
              <a:t>Third level</a:t>
            </a:r>
          </a:p>
          <a:p>
            <a:pPr lvl="3"/>
            <a:r>
              <a:rPr lang="en-CA" smtClean="0"/>
              <a:t>Fourth level</a:t>
            </a:r>
          </a:p>
          <a:p>
            <a:pPr lvl="4"/>
            <a:r>
              <a:rPr lang="en-CA"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AD87147-F38A-A042-995C-CCF9A567AD9A}" type="slidenum">
              <a:rPr lang="en-US" smtClean="0"/>
              <a:t>‹#›</a:t>
            </a:fld>
            <a:endParaRPr lang="en-US"/>
          </a:p>
        </p:txBody>
      </p:sp>
    </p:spTree>
    <p:extLst>
      <p:ext uri="{BB962C8B-B14F-4D97-AF65-F5344CB8AC3E}">
        <p14:creationId xmlns:p14="http://schemas.microsoft.com/office/powerpoint/2010/main" val="3607269191"/>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3.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4.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5.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6.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7.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8.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9.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0.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b="0" baseline="0" dirty="0" smtClean="0"/>
              <a:t>===========</a:t>
            </a:r>
            <a:endParaRPr lang="en-US" b="1" dirty="0" smtClean="0"/>
          </a:p>
          <a:p>
            <a:pPr marL="0" marR="0" indent="0" algn="l" defTabSz="457200" rtl="0" eaLnBrk="1" fontAlgn="auto" latinLnBrk="0" hangingPunct="1">
              <a:lnSpc>
                <a:spcPct val="100000"/>
              </a:lnSpc>
              <a:spcBef>
                <a:spcPts val="0"/>
              </a:spcBef>
              <a:spcAft>
                <a:spcPts val="0"/>
              </a:spcAft>
              <a:buClrTx/>
              <a:buSzTx/>
              <a:buFontTx/>
              <a:buNone/>
              <a:tabLst/>
              <a:defRPr/>
            </a:pPr>
            <a:r>
              <a:rPr lang="en-US" b="1" dirty="0" smtClean="0"/>
              <a:t>Image source</a:t>
            </a:r>
            <a:r>
              <a:rPr lang="en-US" b="1" baseline="0" dirty="0" smtClean="0"/>
              <a:t>: </a:t>
            </a:r>
            <a:r>
              <a:rPr lang="en-US" b="0" dirty="0" smtClean="0"/>
              <a:t>Creating &amp; Using Rubrics.</a:t>
            </a:r>
            <a:r>
              <a:rPr lang="en-US" b="0" baseline="0" dirty="0" smtClean="0"/>
              <a:t> (cached at </a:t>
            </a:r>
            <a:r>
              <a:rPr lang="en-US" baseline="0" dirty="0" smtClean="0"/>
              <a:t>http://</a:t>
            </a:r>
            <a:r>
              <a:rPr lang="en-US" baseline="0" dirty="0" err="1" smtClean="0"/>
              <a:t>webcache.googleusercontent.com</a:t>
            </a:r>
            <a:r>
              <a:rPr lang="en-US" baseline="0" dirty="0" smtClean="0"/>
              <a:t>/</a:t>
            </a:r>
            <a:r>
              <a:rPr lang="en-US" baseline="0" dirty="0" err="1" smtClean="0"/>
              <a:t>search?q</a:t>
            </a:r>
            <a:r>
              <a:rPr lang="en-US" baseline="0" dirty="0" smtClean="0"/>
              <a:t>=cache:fPK_U842j4YJ:www.lamarpa.edu/SACS/</a:t>
            </a:r>
            <a:r>
              <a:rPr lang="en-US" baseline="0" dirty="0" err="1" smtClean="0"/>
              <a:t>quick_link_docs</a:t>
            </a:r>
            <a:r>
              <a:rPr lang="en-US" baseline="0" dirty="0" smtClean="0"/>
              <a:t>/FACULTY%2520DEVELOPMENT/Creating%2520%26%2520Using%2520Rubrics.pptx+examples+of+rubrics+created+with+students&amp;cd=70&amp;hl=</a:t>
            </a:r>
            <a:r>
              <a:rPr lang="en-US" baseline="0" dirty="0" err="1" smtClean="0"/>
              <a:t>en&amp;ct</a:t>
            </a:r>
            <a:r>
              <a:rPr lang="en-US" baseline="0" dirty="0" smtClean="0"/>
              <a:t>=</a:t>
            </a:r>
            <a:r>
              <a:rPr lang="en-US" baseline="0" dirty="0" err="1" smtClean="0"/>
              <a:t>clnk&amp;gl</a:t>
            </a:r>
            <a:r>
              <a:rPr lang="en-US" baseline="0" dirty="0" smtClean="0"/>
              <a:t>=</a:t>
            </a:r>
            <a:r>
              <a:rPr lang="en-US" baseline="0" dirty="0" err="1" smtClean="0"/>
              <a:t>ca</a:t>
            </a:r>
            <a:r>
              <a:rPr lang="en-US" baseline="0" dirty="0" smtClean="0"/>
              <a:t>). Regular link forces an automatic download.</a:t>
            </a:r>
          </a:p>
          <a:p>
            <a:pPr marL="0" marR="0" indent="0" algn="l" defTabSz="457200" rtl="0" eaLnBrk="1" fontAlgn="auto" latinLnBrk="0" hangingPunct="1">
              <a:lnSpc>
                <a:spcPct val="100000"/>
              </a:lnSpc>
              <a:spcBef>
                <a:spcPts val="0"/>
              </a:spcBef>
              <a:spcAft>
                <a:spcPts val="0"/>
              </a:spcAft>
              <a:buClrTx/>
              <a:buSzTx/>
              <a:buFontTx/>
              <a:buNone/>
              <a:tabLst/>
              <a:defRPr/>
            </a:pPr>
            <a:endParaRPr lang="en-US" baseline="0" dirty="0" smtClean="0"/>
          </a:p>
          <a:p>
            <a:pPr marL="0" marR="0" indent="0" algn="l" defTabSz="457200" rtl="0" eaLnBrk="1" fontAlgn="auto" latinLnBrk="0" hangingPunct="1">
              <a:lnSpc>
                <a:spcPct val="100000"/>
              </a:lnSpc>
              <a:spcBef>
                <a:spcPts val="0"/>
              </a:spcBef>
              <a:spcAft>
                <a:spcPts val="0"/>
              </a:spcAft>
              <a:buClrTx/>
              <a:buSzTx/>
              <a:buFontTx/>
              <a:buNone/>
              <a:tabLst/>
              <a:defRPr/>
            </a:pPr>
            <a:r>
              <a:rPr lang="en-US" baseline="0" dirty="0" smtClean="0"/>
              <a:t>Fabulous images </a:t>
            </a:r>
            <a:r>
              <a:rPr lang="en-US" baseline="0" dirty="0" smtClean="0">
                <a:sym typeface="Wingdings"/>
              </a:rPr>
              <a:t> http://</a:t>
            </a:r>
            <a:r>
              <a:rPr lang="en-US" baseline="0" dirty="0" err="1" smtClean="0">
                <a:sym typeface="Wingdings"/>
              </a:rPr>
              <a:t>wimderoos.wordpress.com</a:t>
            </a:r>
            <a:r>
              <a:rPr lang="en-US" baseline="0" dirty="0" smtClean="0">
                <a:sym typeface="Wingdings"/>
              </a:rPr>
              <a:t>/2011/03/ write for permission? </a:t>
            </a:r>
            <a:endParaRPr lang="en-US" baseline="0" dirty="0" smtClean="0"/>
          </a:p>
          <a:p>
            <a:endParaRPr lang="en-US" dirty="0"/>
          </a:p>
        </p:txBody>
      </p:sp>
      <p:sp>
        <p:nvSpPr>
          <p:cNvPr id="4" name="Slide Number Placeholder 3"/>
          <p:cNvSpPr>
            <a:spLocks noGrp="1"/>
          </p:cNvSpPr>
          <p:nvPr>
            <p:ph type="sldNum" sz="quarter" idx="10"/>
          </p:nvPr>
        </p:nvSpPr>
        <p:spPr/>
        <p:txBody>
          <a:bodyPr/>
          <a:lstStyle/>
          <a:p>
            <a:fld id="{6AD87147-F38A-A042-995C-CCF9A567AD9A}" type="slidenum">
              <a:rPr lang="en-US" smtClean="0"/>
              <a:t>1</a:t>
            </a:fld>
            <a:endParaRPr lang="en-US"/>
          </a:p>
        </p:txBody>
      </p:sp>
    </p:spTree>
    <p:extLst>
      <p:ext uri="{BB962C8B-B14F-4D97-AF65-F5344CB8AC3E}">
        <p14:creationId xmlns:p14="http://schemas.microsoft.com/office/powerpoint/2010/main" val="328906507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b="0" baseline="0" dirty="0" smtClean="0"/>
              <a:t>===========</a:t>
            </a:r>
          </a:p>
          <a:p>
            <a:pPr marL="0" marR="0" indent="0" algn="l" defTabSz="457200" rtl="0" eaLnBrk="1" fontAlgn="auto" latinLnBrk="0" hangingPunct="1">
              <a:lnSpc>
                <a:spcPct val="100000"/>
              </a:lnSpc>
              <a:spcBef>
                <a:spcPts val="0"/>
              </a:spcBef>
              <a:spcAft>
                <a:spcPts val="0"/>
              </a:spcAft>
              <a:buClrTx/>
              <a:buSzTx/>
              <a:buFontTx/>
              <a:buNone/>
              <a:tabLst/>
              <a:defRPr/>
            </a:pPr>
            <a:r>
              <a:rPr lang="en-US" b="1" baseline="0" dirty="0" smtClean="0"/>
              <a:t>Image source:</a:t>
            </a:r>
            <a:r>
              <a:rPr lang="en-US" b="1" baseline="0" dirty="0" smtClean="0">
                <a:sym typeface="Wingdings"/>
              </a:rPr>
              <a:t> </a:t>
            </a:r>
            <a:r>
              <a:rPr lang="en-US" baseline="0" dirty="0" smtClean="0">
                <a:sym typeface="Wingdings"/>
              </a:rPr>
              <a:t>Flickr CC BY-NC-SA 2.0</a:t>
            </a:r>
            <a:endParaRPr lang="en-US" baseline="0" dirty="0" smtClean="0"/>
          </a:p>
          <a:p>
            <a:pPr marL="0" marR="0" indent="0" algn="l" defTabSz="457200" rtl="0" eaLnBrk="1" fontAlgn="auto" latinLnBrk="0" hangingPunct="1">
              <a:lnSpc>
                <a:spcPct val="100000"/>
              </a:lnSpc>
              <a:spcBef>
                <a:spcPts val="0"/>
              </a:spcBef>
              <a:spcAft>
                <a:spcPts val="0"/>
              </a:spcAft>
              <a:buClrTx/>
              <a:buSzTx/>
              <a:buFontTx/>
              <a:buNone/>
              <a:tabLst/>
              <a:defRPr/>
            </a:pPr>
            <a:endParaRPr lang="en-US" dirty="0" smtClean="0"/>
          </a:p>
        </p:txBody>
      </p:sp>
      <p:sp>
        <p:nvSpPr>
          <p:cNvPr id="4" name="Slide Number Placeholder 3"/>
          <p:cNvSpPr>
            <a:spLocks noGrp="1"/>
          </p:cNvSpPr>
          <p:nvPr>
            <p:ph type="sldNum" sz="quarter" idx="10"/>
          </p:nvPr>
        </p:nvSpPr>
        <p:spPr/>
        <p:txBody>
          <a:bodyPr/>
          <a:lstStyle/>
          <a:p>
            <a:fld id="{6AD87147-F38A-A042-995C-CCF9A567AD9A}" type="slidenum">
              <a:rPr lang="en-US" smtClean="0"/>
              <a:t>10</a:t>
            </a:fld>
            <a:endParaRPr lang="en-US"/>
          </a:p>
        </p:txBody>
      </p:sp>
    </p:spTree>
    <p:extLst>
      <p:ext uri="{BB962C8B-B14F-4D97-AF65-F5344CB8AC3E}">
        <p14:creationId xmlns:p14="http://schemas.microsoft.com/office/powerpoint/2010/main" val="116996837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b="0" baseline="0" dirty="0" smtClean="0"/>
              <a:t>===========</a:t>
            </a:r>
          </a:p>
          <a:p>
            <a:pPr marL="0" marR="0" indent="0" algn="l" defTabSz="457200" rtl="0" eaLnBrk="1" fontAlgn="auto" latinLnBrk="0" hangingPunct="1">
              <a:lnSpc>
                <a:spcPct val="100000"/>
              </a:lnSpc>
              <a:spcBef>
                <a:spcPts val="0"/>
              </a:spcBef>
              <a:spcAft>
                <a:spcPts val="0"/>
              </a:spcAft>
              <a:buClrTx/>
              <a:buSzTx/>
              <a:buFontTx/>
              <a:buNone/>
              <a:tabLst/>
              <a:defRPr/>
            </a:pPr>
            <a:r>
              <a:rPr lang="en-US" b="1" baseline="0" dirty="0" smtClean="0"/>
              <a:t>Image source:</a:t>
            </a:r>
            <a:r>
              <a:rPr lang="en-US" b="1" baseline="0" dirty="0" smtClean="0">
                <a:sym typeface="Wingdings"/>
              </a:rPr>
              <a:t> </a:t>
            </a:r>
            <a:r>
              <a:rPr lang="en-US" baseline="0" dirty="0" smtClean="0">
                <a:sym typeface="Wingdings"/>
              </a:rPr>
              <a:t>Flickr CC BY-NC-SA 2.0</a:t>
            </a:r>
            <a:endParaRPr lang="en-US" baseline="0" dirty="0" smtClean="0"/>
          </a:p>
        </p:txBody>
      </p:sp>
      <p:sp>
        <p:nvSpPr>
          <p:cNvPr id="4" name="Slide Number Placeholder 3"/>
          <p:cNvSpPr>
            <a:spLocks noGrp="1"/>
          </p:cNvSpPr>
          <p:nvPr>
            <p:ph type="sldNum" sz="quarter" idx="10"/>
          </p:nvPr>
        </p:nvSpPr>
        <p:spPr/>
        <p:txBody>
          <a:bodyPr/>
          <a:lstStyle/>
          <a:p>
            <a:fld id="{6AD87147-F38A-A042-995C-CCF9A567AD9A}" type="slidenum">
              <a:rPr lang="en-US" smtClean="0"/>
              <a:t>11</a:t>
            </a:fld>
            <a:endParaRPr lang="en-US"/>
          </a:p>
        </p:txBody>
      </p:sp>
    </p:spTree>
    <p:extLst>
      <p:ext uri="{BB962C8B-B14F-4D97-AF65-F5344CB8AC3E}">
        <p14:creationId xmlns:p14="http://schemas.microsoft.com/office/powerpoint/2010/main" val="116996837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b="1" baseline="0" dirty="0" smtClean="0"/>
              <a:t>Discussion:</a:t>
            </a:r>
            <a:r>
              <a:rPr lang="en-US" b="1" baseline="0" dirty="0" smtClean="0">
                <a:sym typeface="Wingdings"/>
              </a:rPr>
              <a:t> </a:t>
            </a:r>
            <a:r>
              <a:rPr lang="en-US" baseline="0" dirty="0" smtClean="0"/>
              <a:t>Why is there such a discrepancy between effort in and results out? </a:t>
            </a:r>
          </a:p>
          <a:p>
            <a:pPr marL="0" marR="0" indent="0" algn="l" defTabSz="457200" rtl="0" eaLnBrk="1" fontAlgn="auto" latinLnBrk="0" hangingPunct="1">
              <a:lnSpc>
                <a:spcPct val="100000"/>
              </a:lnSpc>
              <a:spcBef>
                <a:spcPts val="0"/>
              </a:spcBef>
              <a:spcAft>
                <a:spcPts val="0"/>
              </a:spcAft>
              <a:buClrTx/>
              <a:buSzTx/>
              <a:buFontTx/>
              <a:buNone/>
              <a:tabLst/>
              <a:defRPr/>
            </a:pPr>
            <a:r>
              <a:rPr lang="en-US" baseline="0" dirty="0" smtClean="0"/>
              <a:t>~Despite all your best efforts, why students aren’t turning all the info, advice, and warnings you’re telling and showing them into forward movement &amp; change?</a:t>
            </a:r>
          </a:p>
          <a:p>
            <a:pPr marL="0" marR="0" indent="0" algn="l" defTabSz="457200" rtl="0" eaLnBrk="1" fontAlgn="auto" latinLnBrk="0" hangingPunct="1">
              <a:lnSpc>
                <a:spcPct val="100000"/>
              </a:lnSpc>
              <a:spcBef>
                <a:spcPts val="0"/>
              </a:spcBef>
              <a:spcAft>
                <a:spcPts val="0"/>
              </a:spcAft>
              <a:buClrTx/>
              <a:buSzTx/>
              <a:buFontTx/>
              <a:buNone/>
              <a:tabLst/>
              <a:defRPr/>
            </a:pPr>
            <a:r>
              <a:rPr lang="en-US" baseline="0" dirty="0" smtClean="0"/>
              <a:t>~Where do you put the blame? on high schools, millennial generation traits, constructivism, traditionalist teaching, on … ? (you supply others). </a:t>
            </a:r>
          </a:p>
          <a:p>
            <a:pPr marL="0" marR="0" indent="0" algn="l" defTabSz="457200" rtl="0" eaLnBrk="1" fontAlgn="auto" latinLnBrk="0" hangingPunct="1">
              <a:lnSpc>
                <a:spcPct val="100000"/>
              </a:lnSpc>
              <a:spcBef>
                <a:spcPts val="0"/>
              </a:spcBef>
              <a:spcAft>
                <a:spcPts val="0"/>
              </a:spcAft>
              <a:buClrTx/>
              <a:buSzTx/>
              <a:buFontTx/>
              <a:buNone/>
              <a:tabLst/>
              <a:defRPr/>
            </a:pPr>
            <a:r>
              <a:rPr lang="en-US" b="0" baseline="0" dirty="0" smtClean="0"/>
              <a:t>===========</a:t>
            </a:r>
          </a:p>
          <a:p>
            <a:pPr marL="0" marR="0" indent="0" algn="l" defTabSz="457200" rtl="0" eaLnBrk="1" fontAlgn="auto" latinLnBrk="0" hangingPunct="1">
              <a:lnSpc>
                <a:spcPct val="100000"/>
              </a:lnSpc>
              <a:spcBef>
                <a:spcPts val="0"/>
              </a:spcBef>
              <a:spcAft>
                <a:spcPts val="0"/>
              </a:spcAft>
              <a:buClrTx/>
              <a:buSzTx/>
              <a:buFontTx/>
              <a:buNone/>
              <a:tabLst/>
              <a:defRPr/>
            </a:pPr>
            <a:r>
              <a:rPr lang="en-US" b="1" baseline="0" dirty="0" smtClean="0"/>
              <a:t>Image source:</a:t>
            </a:r>
            <a:r>
              <a:rPr lang="en-US" b="1" baseline="0" dirty="0" smtClean="0">
                <a:sym typeface="Wingdings"/>
              </a:rPr>
              <a:t> </a:t>
            </a:r>
            <a:r>
              <a:rPr lang="en-US" baseline="0" dirty="0" smtClean="0">
                <a:sym typeface="Wingdings"/>
              </a:rPr>
              <a:t>Flickr CC BY-SA 2.0</a:t>
            </a:r>
            <a:endParaRPr lang="en-US" baseline="0" dirty="0" smtClean="0"/>
          </a:p>
          <a:p>
            <a:pPr marL="0" marR="0" indent="0" algn="l" defTabSz="457200" rtl="0" eaLnBrk="1" fontAlgn="auto" latinLnBrk="0" hangingPunct="1">
              <a:lnSpc>
                <a:spcPct val="100000"/>
              </a:lnSpc>
              <a:spcBef>
                <a:spcPts val="0"/>
              </a:spcBef>
              <a:spcAft>
                <a:spcPts val="0"/>
              </a:spcAft>
              <a:buClrTx/>
              <a:buSzTx/>
              <a:buFontTx/>
              <a:buNone/>
              <a:tabLst/>
              <a:defRPr/>
            </a:pPr>
            <a:endParaRPr lang="en-US" baseline="0" dirty="0" smtClean="0"/>
          </a:p>
        </p:txBody>
      </p:sp>
      <p:sp>
        <p:nvSpPr>
          <p:cNvPr id="4" name="Slide Number Placeholder 3"/>
          <p:cNvSpPr>
            <a:spLocks noGrp="1"/>
          </p:cNvSpPr>
          <p:nvPr>
            <p:ph type="sldNum" sz="quarter" idx="10"/>
          </p:nvPr>
        </p:nvSpPr>
        <p:spPr/>
        <p:txBody>
          <a:bodyPr/>
          <a:lstStyle/>
          <a:p>
            <a:fld id="{6AD87147-F38A-A042-995C-CCF9A567AD9A}" type="slidenum">
              <a:rPr lang="en-US" smtClean="0"/>
              <a:t>12</a:t>
            </a:fld>
            <a:endParaRPr lang="en-US"/>
          </a:p>
        </p:txBody>
      </p:sp>
    </p:spTree>
    <p:extLst>
      <p:ext uri="{BB962C8B-B14F-4D97-AF65-F5344CB8AC3E}">
        <p14:creationId xmlns:p14="http://schemas.microsoft.com/office/powerpoint/2010/main" val="391704032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And …. How muc</a:t>
            </a:r>
            <a:r>
              <a:rPr lang="en-US" baseline="0" dirty="0" smtClean="0"/>
              <a:t>h does the this really matter? to the students? to their learning? </a:t>
            </a:r>
          </a:p>
          <a:p>
            <a:r>
              <a:rPr lang="en-US" dirty="0" smtClean="0"/>
              <a:t>===========</a:t>
            </a:r>
          </a:p>
          <a:p>
            <a:r>
              <a:rPr lang="en-US" b="1" dirty="0" smtClean="0"/>
              <a:t>Image source:</a:t>
            </a:r>
            <a:r>
              <a:rPr lang="en-US" b="1" dirty="0" smtClean="0">
                <a:sym typeface="Wingdings"/>
              </a:rPr>
              <a:t> </a:t>
            </a:r>
            <a:r>
              <a:rPr lang="en-US" b="1" dirty="0" smtClean="0"/>
              <a:t> </a:t>
            </a:r>
            <a:r>
              <a:rPr lang="en-US" dirty="0" smtClean="0"/>
              <a:t>Flickr CC BY-NC 2.0</a:t>
            </a:r>
          </a:p>
        </p:txBody>
      </p:sp>
      <p:sp>
        <p:nvSpPr>
          <p:cNvPr id="4" name="Slide Number Placeholder 3"/>
          <p:cNvSpPr>
            <a:spLocks noGrp="1"/>
          </p:cNvSpPr>
          <p:nvPr>
            <p:ph type="sldNum" sz="quarter" idx="10"/>
          </p:nvPr>
        </p:nvSpPr>
        <p:spPr/>
        <p:txBody>
          <a:bodyPr/>
          <a:lstStyle/>
          <a:p>
            <a:fld id="{6AD87147-F38A-A042-995C-CCF9A567AD9A}" type="slidenum">
              <a:rPr lang="en-US" smtClean="0"/>
              <a:t>13</a:t>
            </a:fld>
            <a:endParaRPr lang="en-US"/>
          </a:p>
        </p:txBody>
      </p:sp>
    </p:spTree>
    <p:extLst>
      <p:ext uri="{BB962C8B-B14F-4D97-AF65-F5344CB8AC3E}">
        <p14:creationId xmlns:p14="http://schemas.microsoft.com/office/powerpoint/2010/main" val="420236422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This statement of Importance comes from Sue </a:t>
            </a:r>
            <a:r>
              <a:rPr lang="en-US" dirty="0" err="1" smtClean="0"/>
              <a:t>Hstaty</a:t>
            </a:r>
            <a:r>
              <a:rPr lang="en-US" dirty="0" smtClean="0"/>
              <a:t> Young at Queens (2005).</a:t>
            </a:r>
          </a:p>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a:t>
            </a:r>
          </a:p>
          <a:p>
            <a:pPr marL="0" marR="0" indent="0" algn="l" defTabSz="457200" rtl="0" eaLnBrk="1" fontAlgn="auto" latinLnBrk="0" hangingPunct="1">
              <a:lnSpc>
                <a:spcPct val="100000"/>
              </a:lnSpc>
              <a:spcBef>
                <a:spcPts val="0"/>
              </a:spcBef>
              <a:spcAft>
                <a:spcPts val="0"/>
              </a:spcAft>
              <a:buClrTx/>
              <a:buSzTx/>
              <a:buFontTx/>
              <a:buNone/>
              <a:tabLst/>
              <a:defRPr/>
            </a:pPr>
            <a:r>
              <a:rPr lang="en-US" b="1" dirty="0" smtClean="0"/>
              <a:t>Image source: </a:t>
            </a:r>
            <a:r>
              <a:rPr lang="en-US" dirty="0" smtClean="0"/>
              <a:t>Flickr CC BY 2.0</a:t>
            </a:r>
          </a:p>
          <a:p>
            <a:pPr marL="0" marR="0" indent="0" algn="l" defTabSz="457200" rtl="0" eaLnBrk="1" fontAlgn="auto" latinLnBrk="0" hangingPunct="1">
              <a:lnSpc>
                <a:spcPct val="100000"/>
              </a:lnSpc>
              <a:spcBef>
                <a:spcPts val="0"/>
              </a:spcBef>
              <a:spcAft>
                <a:spcPts val="0"/>
              </a:spcAft>
              <a:buClrTx/>
              <a:buSzTx/>
              <a:buFontTx/>
              <a:buNone/>
              <a:tabLst/>
              <a:defRPr/>
            </a:pPr>
            <a:r>
              <a:rPr lang="fi-FI" b="1" dirty="0" err="1" smtClean="0"/>
              <a:t>Quotation</a:t>
            </a:r>
            <a:r>
              <a:rPr lang="fi-FI" b="1" dirty="0" smtClean="0"/>
              <a:t> </a:t>
            </a:r>
            <a:r>
              <a:rPr lang="fi-FI" b="1" dirty="0" err="1" smtClean="0"/>
              <a:t>source</a:t>
            </a:r>
            <a:r>
              <a:rPr lang="fi-FI" b="1" dirty="0" smtClean="0"/>
              <a:t>:</a:t>
            </a:r>
            <a:r>
              <a:rPr lang="fi-FI" b="1" baseline="0" dirty="0" smtClean="0"/>
              <a:t> </a:t>
            </a:r>
            <a:r>
              <a:rPr lang="en-US" sz="1200" b="0" kern="1200" dirty="0" smtClean="0">
                <a:solidFill>
                  <a:schemeClr val="tx1"/>
                </a:solidFill>
                <a:latin typeface="+mn-lt"/>
                <a:ea typeface="+mn-ea"/>
                <a:cs typeface="+mn-cs"/>
              </a:rPr>
              <a:t>Teaching, learning, and assessment in higher education</a:t>
            </a:r>
            <a:r>
              <a:rPr lang="en-US" sz="1200" b="0" kern="1200" baseline="0" dirty="0" smtClean="0">
                <a:solidFill>
                  <a:schemeClr val="tx1"/>
                </a:solidFill>
                <a:latin typeface="+mn-lt"/>
                <a:ea typeface="+mn-ea"/>
                <a:cs typeface="+mn-cs"/>
              </a:rPr>
              <a:t> </a:t>
            </a:r>
            <a:r>
              <a:rPr lang="en-US" sz="1200" b="0" kern="1200" baseline="0" dirty="0" smtClean="0">
                <a:solidFill>
                  <a:schemeClr val="tx1"/>
                </a:solidFill>
                <a:latin typeface="+mn-lt"/>
                <a:ea typeface="+mn-ea"/>
                <a:cs typeface="+mn-cs"/>
                <a:sym typeface="Wingdings"/>
              </a:rPr>
              <a:t>(</a:t>
            </a:r>
            <a:r>
              <a:rPr lang="en-US" dirty="0" smtClean="0"/>
              <a:t>http://</a:t>
            </a:r>
            <a:r>
              <a:rPr lang="en-US" dirty="0" err="1" smtClean="0"/>
              <a:t>www.queensu.ca</a:t>
            </a:r>
            <a:r>
              <a:rPr lang="en-US" dirty="0" smtClean="0"/>
              <a:t>/</a:t>
            </a:r>
            <a:r>
              <a:rPr lang="en-US" dirty="0" err="1" smtClean="0"/>
              <a:t>ctl</a:t>
            </a:r>
            <a:r>
              <a:rPr lang="en-US" dirty="0" smtClean="0"/>
              <a:t>/resources/</a:t>
            </a:r>
            <a:r>
              <a:rPr lang="en-US" dirty="0" err="1" smtClean="0"/>
              <a:t>topicspecific</a:t>
            </a:r>
            <a:r>
              <a:rPr lang="en-US" dirty="0" smtClean="0"/>
              <a:t>/assessment/</a:t>
            </a:r>
            <a:r>
              <a:rPr lang="en-US" dirty="0" err="1" smtClean="0"/>
              <a:t>ISL_paper.pdf</a:t>
            </a:r>
            <a:r>
              <a:rPr lang="en-US" dirty="0" smtClean="0"/>
              <a:t>)</a:t>
            </a:r>
            <a:endParaRPr lang="en-US" baseline="0" dirty="0" smtClean="0"/>
          </a:p>
        </p:txBody>
      </p:sp>
      <p:sp>
        <p:nvSpPr>
          <p:cNvPr id="4" name="Slide Number Placeholder 3"/>
          <p:cNvSpPr>
            <a:spLocks noGrp="1"/>
          </p:cNvSpPr>
          <p:nvPr>
            <p:ph type="sldNum" sz="quarter" idx="10"/>
          </p:nvPr>
        </p:nvSpPr>
        <p:spPr/>
        <p:txBody>
          <a:bodyPr/>
          <a:lstStyle/>
          <a:p>
            <a:fld id="{6AD87147-F38A-A042-995C-CCF9A567AD9A}" type="slidenum">
              <a:rPr lang="en-US" smtClean="0"/>
              <a:t>14</a:t>
            </a:fld>
            <a:endParaRPr lang="en-US"/>
          </a:p>
        </p:txBody>
      </p:sp>
    </p:spTree>
    <p:extLst>
      <p:ext uri="{BB962C8B-B14F-4D97-AF65-F5344CB8AC3E}">
        <p14:creationId xmlns:p14="http://schemas.microsoft.com/office/powerpoint/2010/main" val="116996837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t>
            </a:r>
          </a:p>
          <a:p>
            <a:r>
              <a:rPr lang="en-US" b="1" dirty="0" smtClean="0"/>
              <a:t>Image source: </a:t>
            </a:r>
            <a:r>
              <a:rPr lang="en-US" dirty="0" smtClean="0"/>
              <a:t>Flickr CC BY 2.0</a:t>
            </a:r>
          </a:p>
        </p:txBody>
      </p:sp>
      <p:sp>
        <p:nvSpPr>
          <p:cNvPr id="4" name="Slide Number Placeholder 3"/>
          <p:cNvSpPr>
            <a:spLocks noGrp="1"/>
          </p:cNvSpPr>
          <p:nvPr>
            <p:ph type="sldNum" sz="quarter" idx="10"/>
          </p:nvPr>
        </p:nvSpPr>
        <p:spPr/>
        <p:txBody>
          <a:bodyPr/>
          <a:lstStyle/>
          <a:p>
            <a:fld id="{6AD87147-F38A-A042-995C-CCF9A567AD9A}" type="slidenum">
              <a:rPr lang="en-US" smtClean="0"/>
              <a:t>15</a:t>
            </a:fld>
            <a:endParaRPr lang="en-US"/>
          </a:p>
        </p:txBody>
      </p:sp>
    </p:spTree>
    <p:extLst>
      <p:ext uri="{BB962C8B-B14F-4D97-AF65-F5344CB8AC3E}">
        <p14:creationId xmlns:p14="http://schemas.microsoft.com/office/powerpoint/2010/main" val="116996837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 typeface="Arial"/>
              <a:buNone/>
              <a:tabLst/>
              <a:defRPr/>
            </a:pPr>
            <a:r>
              <a:rPr lang="en-US" baseline="0" dirty="0" smtClean="0"/>
              <a:t>In the absence of what they perceive as clear direction, “students will work out for themselves what counts … or at least what they think counts.” (Gibbs &amp; Simpson,10)</a:t>
            </a:r>
          </a:p>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a:t>
            </a:r>
          </a:p>
          <a:p>
            <a:pPr marL="0" marR="0" indent="0" algn="l" defTabSz="457200" rtl="0" eaLnBrk="1" fontAlgn="auto" latinLnBrk="0" hangingPunct="1">
              <a:lnSpc>
                <a:spcPct val="100000"/>
              </a:lnSpc>
              <a:spcBef>
                <a:spcPts val="0"/>
              </a:spcBef>
              <a:spcAft>
                <a:spcPts val="0"/>
              </a:spcAft>
              <a:buClrTx/>
              <a:buSzTx/>
              <a:buFontTx/>
              <a:buNone/>
              <a:tabLst/>
              <a:defRPr/>
            </a:pPr>
            <a:r>
              <a:rPr lang="en-US" b="1" dirty="0" smtClean="0"/>
              <a:t>Image source: </a:t>
            </a:r>
            <a:r>
              <a:rPr lang="en-US" dirty="0" smtClean="0"/>
              <a:t>Flickr CC BY 2.0</a:t>
            </a:r>
          </a:p>
          <a:p>
            <a:pPr marL="0" marR="0" indent="0" algn="l" defTabSz="457200" rtl="0" eaLnBrk="1" fontAlgn="auto" latinLnBrk="0" hangingPunct="1">
              <a:lnSpc>
                <a:spcPct val="100000"/>
              </a:lnSpc>
              <a:spcBef>
                <a:spcPts val="0"/>
              </a:spcBef>
              <a:spcAft>
                <a:spcPts val="0"/>
              </a:spcAft>
              <a:buClrTx/>
              <a:buSzTx/>
              <a:buFontTx/>
              <a:buNone/>
              <a:tabLst/>
              <a:defRPr/>
            </a:pPr>
            <a:r>
              <a:rPr lang="fi-FI" b="1" dirty="0" err="1" smtClean="0"/>
              <a:t>Quotation</a:t>
            </a:r>
            <a:r>
              <a:rPr lang="fi-FI" b="1" dirty="0" smtClean="0"/>
              <a:t> </a:t>
            </a:r>
            <a:r>
              <a:rPr lang="fi-FI" b="1" dirty="0" err="1" smtClean="0"/>
              <a:t>source</a:t>
            </a:r>
            <a:r>
              <a:rPr lang="fi-FI" b="1" dirty="0" smtClean="0"/>
              <a:t>:</a:t>
            </a:r>
            <a:r>
              <a:rPr lang="fi-FI" b="1" baseline="0" dirty="0" smtClean="0"/>
              <a:t> </a:t>
            </a:r>
            <a:r>
              <a:rPr lang="en-US" dirty="0" smtClean="0"/>
              <a:t>a 1992 study reported in their paper</a:t>
            </a:r>
            <a:r>
              <a:rPr lang="en-US" baseline="0" dirty="0" smtClean="0"/>
              <a:t> (</a:t>
            </a:r>
            <a:r>
              <a:rPr lang="en-US" dirty="0" smtClean="0"/>
              <a:t>http://</a:t>
            </a:r>
            <a:r>
              <a:rPr lang="en-US" dirty="0" err="1" smtClean="0"/>
              <a:t>www.itl.usyd.edu.au</a:t>
            </a:r>
            <a:r>
              <a:rPr lang="en-US" dirty="0" smtClean="0"/>
              <a:t>/</a:t>
            </a:r>
            <a:r>
              <a:rPr lang="en-US" dirty="0" err="1" smtClean="0"/>
              <a:t>assessmentresources</a:t>
            </a:r>
            <a:r>
              <a:rPr lang="en-US" dirty="0" smtClean="0"/>
              <a:t>/</a:t>
            </a:r>
            <a:r>
              <a:rPr lang="en-US" dirty="0" err="1" smtClean="0"/>
              <a:t>pdf</a:t>
            </a:r>
            <a:r>
              <a:rPr lang="en-US" dirty="0" smtClean="0"/>
              <a:t>/Gibbs%20and%20Simpson.pdf)</a:t>
            </a:r>
            <a:endParaRPr lang="fi-FI" dirty="0" smtClean="0"/>
          </a:p>
        </p:txBody>
      </p:sp>
      <p:sp>
        <p:nvSpPr>
          <p:cNvPr id="4" name="Slide Number Placeholder 3"/>
          <p:cNvSpPr>
            <a:spLocks noGrp="1"/>
          </p:cNvSpPr>
          <p:nvPr>
            <p:ph type="sldNum" sz="quarter" idx="10"/>
          </p:nvPr>
        </p:nvSpPr>
        <p:spPr/>
        <p:txBody>
          <a:bodyPr/>
          <a:lstStyle/>
          <a:p>
            <a:fld id="{6AD87147-F38A-A042-995C-CCF9A567AD9A}" type="slidenum">
              <a:rPr lang="en-US" smtClean="0"/>
              <a:t>16</a:t>
            </a:fld>
            <a:endParaRPr lang="en-US"/>
          </a:p>
        </p:txBody>
      </p:sp>
    </p:spTree>
    <p:extLst>
      <p:ext uri="{BB962C8B-B14F-4D97-AF65-F5344CB8AC3E}">
        <p14:creationId xmlns:p14="http://schemas.microsoft.com/office/powerpoint/2010/main" val="19758579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a:buChar char="•"/>
            </a:pPr>
            <a:r>
              <a:rPr lang="en-US" dirty="0" smtClean="0"/>
              <a:t>30% of students report that feedback never helps </a:t>
            </a:r>
            <a:r>
              <a:rPr lang="en-US" baseline="0" dirty="0" smtClean="0"/>
              <a:t>them to understand / vs. instructors who mostly report that they think the feedback they frequently does</a:t>
            </a:r>
          </a:p>
          <a:p>
            <a:pPr marL="171450" indent="-171450">
              <a:buFont typeface="Arial"/>
              <a:buChar char="•"/>
            </a:pPr>
            <a:r>
              <a:rPr lang="en-US" baseline="0" dirty="0" smtClean="0"/>
              <a:t>50% of students respond that feedback does not prompt discussion/ vs. 64% of instructors who respond that it frequently does</a:t>
            </a:r>
          </a:p>
          <a:p>
            <a:pPr marL="0" marR="0" indent="0" algn="l" defTabSz="457200" rtl="0" eaLnBrk="1" fontAlgn="auto" latinLnBrk="0" hangingPunct="1">
              <a:lnSpc>
                <a:spcPct val="100000"/>
              </a:lnSpc>
              <a:spcBef>
                <a:spcPts val="0"/>
              </a:spcBef>
              <a:spcAft>
                <a:spcPts val="0"/>
              </a:spcAft>
              <a:buClrTx/>
              <a:buSzTx/>
              <a:buFontTx/>
              <a:buNone/>
              <a:tabLst/>
              <a:defRPr/>
            </a:pPr>
            <a:r>
              <a:rPr lang="en-US" b="0" baseline="0" dirty="0" smtClean="0"/>
              <a:t>===========</a:t>
            </a:r>
          </a:p>
          <a:p>
            <a:pPr marL="0" marR="0" indent="0" algn="l" defTabSz="457200" rtl="0" eaLnBrk="1" fontAlgn="auto" latinLnBrk="0" hangingPunct="1">
              <a:lnSpc>
                <a:spcPct val="100000"/>
              </a:lnSpc>
              <a:spcBef>
                <a:spcPts val="0"/>
              </a:spcBef>
              <a:spcAft>
                <a:spcPts val="0"/>
              </a:spcAft>
              <a:buClrTx/>
              <a:buSzTx/>
              <a:buFontTx/>
              <a:buNone/>
              <a:tabLst/>
              <a:defRPr/>
            </a:pPr>
            <a:r>
              <a:rPr lang="en-US" b="1" baseline="0" dirty="0" smtClean="0"/>
              <a:t>Image source:</a:t>
            </a:r>
            <a:r>
              <a:rPr lang="en-US" b="1" baseline="0" dirty="0" smtClean="0">
                <a:sym typeface="Wingdings"/>
              </a:rPr>
              <a:t> </a:t>
            </a:r>
            <a:r>
              <a:rPr lang="en-US" b="0" baseline="0" dirty="0" err="1" smtClean="0">
                <a:sym typeface="Wingdings"/>
              </a:rPr>
              <a:t>Photobucket</a:t>
            </a:r>
            <a:r>
              <a:rPr lang="en-US" b="0" baseline="0" dirty="0" smtClean="0">
                <a:sym typeface="Wingdings"/>
              </a:rPr>
              <a:t> (permission requested)</a:t>
            </a:r>
          </a:p>
          <a:p>
            <a:pPr marL="0" marR="0" indent="0" algn="l" defTabSz="457200" rtl="0" eaLnBrk="1" fontAlgn="auto" latinLnBrk="0" hangingPunct="1">
              <a:lnSpc>
                <a:spcPct val="100000"/>
              </a:lnSpc>
              <a:spcBef>
                <a:spcPts val="0"/>
              </a:spcBef>
              <a:spcAft>
                <a:spcPts val="0"/>
              </a:spcAft>
              <a:buClrTx/>
              <a:buSzTx/>
              <a:buFontTx/>
              <a:buNone/>
              <a:tabLst/>
              <a:defRPr/>
            </a:pPr>
            <a:r>
              <a:rPr lang="fi-FI" b="1" dirty="0" err="1" smtClean="0"/>
              <a:t>Quotation</a:t>
            </a:r>
            <a:r>
              <a:rPr lang="fi-FI" b="1" dirty="0" smtClean="0"/>
              <a:t> </a:t>
            </a:r>
            <a:r>
              <a:rPr lang="fi-FI" b="1" dirty="0" err="1" smtClean="0"/>
              <a:t>source</a:t>
            </a:r>
            <a:r>
              <a:rPr lang="fi-FI" b="1" dirty="0" smtClean="0"/>
              <a:t>:</a:t>
            </a:r>
            <a:r>
              <a:rPr lang="fi-FI" b="1" baseline="0" dirty="0" smtClean="0"/>
              <a:t> </a:t>
            </a:r>
            <a:r>
              <a:rPr lang="en-US" dirty="0" smtClean="0"/>
              <a:t>http://</a:t>
            </a:r>
            <a:r>
              <a:rPr lang="en-US" dirty="0" err="1" smtClean="0"/>
              <a:t>www.itl.usyd.edu.au</a:t>
            </a:r>
            <a:r>
              <a:rPr lang="en-US" dirty="0" smtClean="0"/>
              <a:t>/</a:t>
            </a:r>
            <a:r>
              <a:rPr lang="en-US" dirty="0" err="1" smtClean="0"/>
              <a:t>assessmentresources</a:t>
            </a:r>
            <a:r>
              <a:rPr lang="en-US" dirty="0" smtClean="0"/>
              <a:t>/</a:t>
            </a:r>
            <a:r>
              <a:rPr lang="en-US" dirty="0" err="1" smtClean="0"/>
              <a:t>pdf</a:t>
            </a:r>
            <a:r>
              <a:rPr lang="en-US" dirty="0" smtClean="0"/>
              <a:t>/Gibbs%20and%20Simpson.pdf</a:t>
            </a:r>
            <a:endParaRPr lang="en-US" b="0" baseline="0" dirty="0" smtClean="0"/>
          </a:p>
          <a:p>
            <a:pPr marL="171450" indent="-171450">
              <a:buFont typeface="Arial"/>
              <a:buChar char="•"/>
            </a:pPr>
            <a:endParaRPr lang="en-US" baseline="0" dirty="0" smtClean="0"/>
          </a:p>
        </p:txBody>
      </p:sp>
      <p:sp>
        <p:nvSpPr>
          <p:cNvPr id="4" name="Slide Number Placeholder 3"/>
          <p:cNvSpPr>
            <a:spLocks noGrp="1"/>
          </p:cNvSpPr>
          <p:nvPr>
            <p:ph type="sldNum" sz="quarter" idx="10"/>
          </p:nvPr>
        </p:nvSpPr>
        <p:spPr/>
        <p:txBody>
          <a:bodyPr/>
          <a:lstStyle/>
          <a:p>
            <a:fld id="{6AD87147-F38A-A042-995C-CCF9A567AD9A}" type="slidenum">
              <a:rPr lang="en-US" smtClean="0"/>
              <a:t>17</a:t>
            </a:fld>
            <a:endParaRPr lang="en-US"/>
          </a:p>
        </p:txBody>
      </p:sp>
    </p:spTree>
    <p:extLst>
      <p:ext uri="{BB962C8B-B14F-4D97-AF65-F5344CB8AC3E}">
        <p14:creationId xmlns:p14="http://schemas.microsoft.com/office/powerpoint/2010/main" val="116996837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goals for this session then are</a:t>
            </a:r>
            <a:r>
              <a:rPr lang="en-US" baseline="0" dirty="0" smtClean="0"/>
              <a:t> 2-fold</a:t>
            </a:r>
          </a:p>
          <a:p>
            <a:r>
              <a:rPr lang="en-US" baseline="0" dirty="0" smtClean="0"/>
              <a:t>(1) You’re going to know what ‘helpful’ means to students</a:t>
            </a:r>
          </a:p>
          <a:p>
            <a:r>
              <a:rPr lang="en-US" baseline="0" dirty="0" smtClean="0"/>
              <a:t>(2) You’re going to have the experience of trying to put your new understanding into action</a:t>
            </a:r>
          </a:p>
        </p:txBody>
      </p:sp>
      <p:sp>
        <p:nvSpPr>
          <p:cNvPr id="4" name="Slide Number Placeholder 3"/>
          <p:cNvSpPr>
            <a:spLocks noGrp="1"/>
          </p:cNvSpPr>
          <p:nvPr>
            <p:ph type="sldNum" sz="quarter" idx="10"/>
          </p:nvPr>
        </p:nvSpPr>
        <p:spPr/>
        <p:txBody>
          <a:bodyPr/>
          <a:lstStyle/>
          <a:p>
            <a:fld id="{6AD87147-F38A-A042-995C-CCF9A567AD9A}" type="slidenum">
              <a:rPr lang="en-US" smtClean="0"/>
              <a:t>18</a:t>
            </a:fld>
            <a:endParaRPr lang="en-US"/>
          </a:p>
        </p:txBody>
      </p:sp>
    </p:spTree>
    <p:extLst>
      <p:ext uri="{BB962C8B-B14F-4D97-AF65-F5344CB8AC3E}">
        <p14:creationId xmlns:p14="http://schemas.microsoft.com/office/powerpoint/2010/main" val="204023646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b="1" baseline="0" dirty="0" smtClean="0"/>
              <a:t>Think pair share:</a:t>
            </a:r>
            <a:r>
              <a:rPr lang="en-US" baseline="0" dirty="0" smtClean="0">
                <a:sym typeface="Wingdings"/>
              </a:rPr>
              <a:t> </a:t>
            </a:r>
            <a:r>
              <a:rPr lang="en-US" dirty="0" smtClean="0"/>
              <a:t>To</a:t>
            </a:r>
            <a:r>
              <a:rPr lang="en-US" baseline="0" dirty="0" smtClean="0"/>
              <a:t> begin …h</a:t>
            </a:r>
            <a:r>
              <a:rPr lang="en-US" dirty="0" smtClean="0"/>
              <a:t>ow would you define these 2 terms</a:t>
            </a:r>
            <a:r>
              <a:rPr lang="en-US" baseline="0" dirty="0" smtClean="0"/>
              <a:t>? </a:t>
            </a:r>
          </a:p>
          <a:p>
            <a:r>
              <a:rPr lang="en-US" dirty="0" smtClean="0"/>
              <a:t>Is</a:t>
            </a:r>
            <a:r>
              <a:rPr lang="en-US" baseline="0" dirty="0" smtClean="0"/>
              <a:t> there a </a:t>
            </a:r>
            <a:r>
              <a:rPr lang="en-US" dirty="0" smtClean="0"/>
              <a:t>difference between evaluation and assessment</a:t>
            </a:r>
            <a:r>
              <a:rPr lang="en-US" baseline="0" dirty="0" smtClean="0"/>
              <a:t>? if so, what? Is it an important distinction?</a:t>
            </a:r>
          </a:p>
          <a:p>
            <a:r>
              <a:rPr lang="en-US" dirty="0" smtClean="0"/>
              <a:t>===========</a:t>
            </a:r>
          </a:p>
          <a:p>
            <a:r>
              <a:rPr lang="en-US" b="1" dirty="0" smtClean="0"/>
              <a:t>Image source: </a:t>
            </a:r>
            <a:r>
              <a:rPr lang="en-US" dirty="0" smtClean="0"/>
              <a:t>Flickr CC BY 2.0</a:t>
            </a:r>
          </a:p>
          <a:p>
            <a:endParaRPr lang="en-US" dirty="0" smtClean="0"/>
          </a:p>
        </p:txBody>
      </p:sp>
      <p:sp>
        <p:nvSpPr>
          <p:cNvPr id="4" name="Slide Number Placeholder 3"/>
          <p:cNvSpPr>
            <a:spLocks noGrp="1"/>
          </p:cNvSpPr>
          <p:nvPr>
            <p:ph type="sldNum" sz="quarter" idx="10"/>
          </p:nvPr>
        </p:nvSpPr>
        <p:spPr/>
        <p:txBody>
          <a:bodyPr/>
          <a:lstStyle/>
          <a:p>
            <a:fld id="{6AD87147-F38A-A042-995C-CCF9A567AD9A}" type="slidenum">
              <a:rPr lang="en-US" smtClean="0"/>
              <a:t>19</a:t>
            </a:fld>
            <a:endParaRPr lang="en-US"/>
          </a:p>
        </p:txBody>
      </p:sp>
    </p:spTree>
    <p:extLst>
      <p:ext uri="{BB962C8B-B14F-4D97-AF65-F5344CB8AC3E}">
        <p14:creationId xmlns:p14="http://schemas.microsoft.com/office/powerpoint/2010/main" val="237711684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AD87147-F38A-A042-995C-CCF9A567AD9A}" type="slidenum">
              <a:rPr lang="en-US" smtClean="0"/>
              <a:t>2</a:t>
            </a:fld>
            <a:endParaRPr lang="en-US"/>
          </a:p>
        </p:txBody>
      </p:sp>
    </p:spTree>
    <p:extLst>
      <p:ext uri="{BB962C8B-B14F-4D97-AF65-F5344CB8AC3E}">
        <p14:creationId xmlns:p14="http://schemas.microsoft.com/office/powerpoint/2010/main" val="328906507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This definition</a:t>
            </a:r>
            <a:r>
              <a:rPr lang="en-US" baseline="0" dirty="0" smtClean="0"/>
              <a:t> comes from the Schreyer Institute ad Penn State. </a:t>
            </a:r>
            <a:endParaRPr lang="en-US" dirty="0" smtClean="0"/>
          </a:p>
          <a:p>
            <a:r>
              <a:rPr lang="en-US" dirty="0" smtClean="0"/>
              <a:t>~It’s as simple and</a:t>
            </a:r>
            <a:r>
              <a:rPr lang="en-US" baseline="0" dirty="0" smtClean="0"/>
              <a:t> as challenging as that!</a:t>
            </a:r>
            <a:endParaRPr lang="en-US" dirty="0" smtClean="0"/>
          </a:p>
          <a:p>
            <a:pPr marL="0" indent="0">
              <a:buFont typeface="Arial"/>
              <a:buNone/>
            </a:pPr>
            <a:r>
              <a:rPr lang="en-US" dirty="0" smtClean="0"/>
              <a:t>~If</a:t>
            </a:r>
            <a:r>
              <a:rPr lang="en-US" baseline="0" dirty="0" smtClean="0"/>
              <a:t> learning is not improving as a result, you may be ‘evaluating and giving feedback’, but you’re not engaged in ‘assessment’. </a:t>
            </a:r>
          </a:p>
          <a:p>
            <a:pPr marL="0" indent="0">
              <a:buFont typeface="Arial"/>
              <a:buNone/>
            </a:pPr>
            <a:r>
              <a:rPr lang="fi-FI" dirty="0" smtClean="0"/>
              <a:t>===========</a:t>
            </a:r>
          </a:p>
          <a:p>
            <a:pPr marL="0" marR="0" indent="0" algn="l" defTabSz="457200" rtl="0" eaLnBrk="1" fontAlgn="auto" latinLnBrk="0" hangingPunct="1">
              <a:lnSpc>
                <a:spcPct val="100000"/>
              </a:lnSpc>
              <a:spcBef>
                <a:spcPts val="0"/>
              </a:spcBef>
              <a:spcAft>
                <a:spcPts val="0"/>
              </a:spcAft>
              <a:buClrTx/>
              <a:buSzTx/>
              <a:buFont typeface="Arial"/>
              <a:buNone/>
              <a:tabLst/>
              <a:defRPr/>
            </a:pPr>
            <a:r>
              <a:rPr lang="fi-FI" b="1" dirty="0" err="1" smtClean="0"/>
              <a:t>Quotation</a:t>
            </a:r>
            <a:r>
              <a:rPr lang="fi-FI" b="1" dirty="0" smtClean="0"/>
              <a:t> </a:t>
            </a:r>
            <a:r>
              <a:rPr lang="fi-FI" b="1" dirty="0" err="1" smtClean="0"/>
              <a:t>source</a:t>
            </a:r>
            <a:r>
              <a:rPr lang="fi-FI" b="1" dirty="0" smtClean="0"/>
              <a:t>:</a:t>
            </a:r>
            <a:r>
              <a:rPr lang="fi-FI" b="1" baseline="0" dirty="0" smtClean="0"/>
              <a:t> </a:t>
            </a:r>
            <a:r>
              <a:rPr lang="en-US" b="0" dirty="0" smtClean="0"/>
              <a:t>Educational Assessment</a:t>
            </a:r>
            <a:r>
              <a:rPr lang="en-US" b="0" baseline="0" dirty="0" smtClean="0"/>
              <a:t> definitions </a:t>
            </a:r>
            <a:r>
              <a:rPr lang="en-US" b="0" baseline="0" dirty="0" smtClean="0">
                <a:sym typeface="Wingdings"/>
              </a:rPr>
              <a:t>(</a:t>
            </a:r>
            <a:r>
              <a:rPr lang="en-US" dirty="0" smtClean="0"/>
              <a:t>http://</a:t>
            </a:r>
            <a:r>
              <a:rPr lang="en-US" dirty="0" err="1" smtClean="0"/>
              <a:t>assess.psu.edu</a:t>
            </a:r>
            <a:r>
              <a:rPr lang="en-US" dirty="0" smtClean="0"/>
              <a:t>/files/</a:t>
            </a:r>
            <a:r>
              <a:rPr lang="en-US" dirty="0" err="1" smtClean="0"/>
              <a:t>Ed_Definitions.pdf</a:t>
            </a:r>
            <a:r>
              <a:rPr lang="en-US" dirty="0" smtClean="0"/>
              <a:t>)</a:t>
            </a:r>
          </a:p>
          <a:p>
            <a:r>
              <a:rPr lang="en-US" b="1" baseline="0" dirty="0" err="1" smtClean="0"/>
              <a:t>Addiitonal</a:t>
            </a:r>
            <a:r>
              <a:rPr lang="en-US" b="1" baseline="0" dirty="0" smtClean="0"/>
              <a:t> definitions </a:t>
            </a:r>
            <a:r>
              <a:rPr lang="en-US" baseline="0" dirty="0" smtClean="0"/>
              <a:t>from </a:t>
            </a:r>
            <a:r>
              <a:rPr lang="en-US" dirty="0" smtClean="0"/>
              <a:t>Purdue (http://</a:t>
            </a:r>
            <a:r>
              <a:rPr lang="en-US" dirty="0" err="1" smtClean="0"/>
              <a:t>www.purdue.edu</a:t>
            </a:r>
            <a:r>
              <a:rPr lang="en-US" dirty="0" smtClean="0"/>
              <a:t>/</a:t>
            </a:r>
            <a:r>
              <a:rPr lang="en-US" dirty="0" err="1" smtClean="0"/>
              <a:t>cie</a:t>
            </a:r>
            <a:r>
              <a:rPr lang="en-US" dirty="0" smtClean="0"/>
              <a:t>/teaching/assessment-</a:t>
            </a:r>
            <a:r>
              <a:rPr lang="en-US" dirty="0" err="1" smtClean="0"/>
              <a:t>evaluation.html</a:t>
            </a:r>
            <a:r>
              <a:rPr lang="en-US" dirty="0" smtClean="0"/>
              <a:t>)</a:t>
            </a:r>
          </a:p>
          <a:p>
            <a:pPr marL="171450" indent="-171450">
              <a:buFont typeface="Arial"/>
              <a:buChar char="•"/>
            </a:pPr>
            <a:r>
              <a:rPr lang="en-US" dirty="0" smtClean="0"/>
              <a:t>assessment: “processes designed to </a:t>
            </a:r>
            <a:r>
              <a:rPr lang="en-US" i="1" dirty="0" smtClean="0"/>
              <a:t>improve</a:t>
            </a:r>
            <a:r>
              <a:rPr lang="en-US" dirty="0" smtClean="0"/>
              <a:t>, </a:t>
            </a:r>
            <a:r>
              <a:rPr lang="en-US" i="1" dirty="0" smtClean="0"/>
              <a:t>demonstrate</a:t>
            </a:r>
            <a:r>
              <a:rPr lang="en-US" dirty="0" smtClean="0"/>
              <a:t>, and </a:t>
            </a:r>
            <a:r>
              <a:rPr lang="en-US" i="1" dirty="0" smtClean="0"/>
              <a:t>inquire</a:t>
            </a:r>
            <a:r>
              <a:rPr lang="en-US" dirty="0" smtClean="0"/>
              <a:t> about student learning”</a:t>
            </a:r>
          </a:p>
          <a:p>
            <a:pPr marL="171450" indent="-171450">
              <a:buFont typeface="Arial"/>
              <a:buChar char="•"/>
            </a:pPr>
            <a:r>
              <a:rPr lang="en-US" dirty="0" smtClean="0"/>
              <a:t>evaluation: “process of determining the </a:t>
            </a:r>
            <a:r>
              <a:rPr lang="en-US" i="1" dirty="0" smtClean="0"/>
              <a:t>merit</a:t>
            </a:r>
            <a:r>
              <a:rPr lang="en-US" dirty="0" smtClean="0"/>
              <a:t>, </a:t>
            </a:r>
            <a:r>
              <a:rPr lang="en-US" i="1" dirty="0" smtClean="0"/>
              <a:t>value</a:t>
            </a:r>
            <a:r>
              <a:rPr lang="en-US" dirty="0" smtClean="0"/>
              <a:t>, and </a:t>
            </a:r>
            <a:r>
              <a:rPr lang="en-US" i="1" dirty="0" smtClean="0"/>
              <a:t>worth” </a:t>
            </a:r>
            <a:r>
              <a:rPr lang="en-US" dirty="0" smtClean="0"/>
              <a:t>of students’ work</a:t>
            </a:r>
          </a:p>
          <a:p>
            <a:pPr marL="0" marR="0" indent="0" algn="l" defTabSz="457200" rtl="0" eaLnBrk="1" fontAlgn="auto" latinLnBrk="0" hangingPunct="1">
              <a:lnSpc>
                <a:spcPct val="100000"/>
              </a:lnSpc>
              <a:spcBef>
                <a:spcPts val="0"/>
              </a:spcBef>
              <a:spcAft>
                <a:spcPts val="0"/>
              </a:spcAft>
              <a:buClrTx/>
              <a:buSzTx/>
              <a:buFont typeface="Arial"/>
              <a:buNone/>
              <a:tabLst/>
              <a:defRPr/>
            </a:pPr>
            <a:endParaRPr lang="en-US" dirty="0" smtClean="0"/>
          </a:p>
          <a:p>
            <a:pPr marL="0" indent="0">
              <a:buFont typeface="Arial"/>
              <a:buNone/>
            </a:pPr>
            <a:endParaRPr lang="en-US" dirty="0" smtClean="0"/>
          </a:p>
          <a:p>
            <a:pPr marL="0" indent="0">
              <a:buFont typeface="Arial"/>
              <a:buNone/>
            </a:pPr>
            <a:endParaRPr lang="en-US" dirty="0" smtClean="0"/>
          </a:p>
          <a:p>
            <a:pPr marL="0" indent="0">
              <a:buFont typeface="Arial"/>
              <a:buNone/>
            </a:pPr>
            <a:endParaRPr lang="en-US" dirty="0"/>
          </a:p>
        </p:txBody>
      </p:sp>
      <p:sp>
        <p:nvSpPr>
          <p:cNvPr id="4" name="Slide Number Placeholder 3"/>
          <p:cNvSpPr>
            <a:spLocks noGrp="1"/>
          </p:cNvSpPr>
          <p:nvPr>
            <p:ph type="sldNum" sz="quarter" idx="10"/>
          </p:nvPr>
        </p:nvSpPr>
        <p:spPr/>
        <p:txBody>
          <a:bodyPr/>
          <a:lstStyle/>
          <a:p>
            <a:fld id="{6AD87147-F38A-A042-995C-CCF9A567AD9A}" type="slidenum">
              <a:rPr lang="en-US" smtClean="0"/>
              <a:t>20</a:t>
            </a:fld>
            <a:endParaRPr lang="en-US"/>
          </a:p>
        </p:txBody>
      </p:sp>
    </p:spTree>
    <p:extLst>
      <p:ext uri="{BB962C8B-B14F-4D97-AF65-F5344CB8AC3E}">
        <p14:creationId xmlns:p14="http://schemas.microsoft.com/office/powerpoint/2010/main" val="70665254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baseline="0" dirty="0" smtClean="0">
                <a:sym typeface="Wingdings"/>
              </a:rPr>
              <a:t>Ask: </a:t>
            </a:r>
            <a:r>
              <a:rPr lang="en-US" baseline="0" dirty="0" smtClean="0">
                <a:sym typeface="Wingdings"/>
              </a:rPr>
              <a:t>What do these images suggest to you about the difference between evaluation &amp; assessment?</a:t>
            </a:r>
          </a:p>
          <a:p>
            <a:pPr marL="171450" indent="-171450">
              <a:buFont typeface="Arial"/>
              <a:buChar char="•"/>
            </a:pPr>
            <a:r>
              <a:rPr lang="en-US" baseline="0" dirty="0" smtClean="0">
                <a:sym typeface="Wingdings"/>
              </a:rPr>
              <a:t>Judge Judy does all the talking. The litigants listen (or not) and then both parties move on. Any learning that occurs can only be effective the next time. </a:t>
            </a:r>
          </a:p>
          <a:p>
            <a:pPr marL="171450" indent="-171450">
              <a:buFont typeface="Arial"/>
              <a:buChar char="•"/>
            </a:pPr>
            <a:r>
              <a:rPr lang="en-US" baseline="0" dirty="0" smtClean="0">
                <a:sym typeface="Wingdings"/>
              </a:rPr>
              <a:t>Dr. Oz uses his knowledge to diagnose, &amp;the patient must be a participant in the process. You get the feeling there will be a continuing relationship. </a:t>
            </a:r>
          </a:p>
          <a:p>
            <a:pPr marL="0" indent="0">
              <a:buFont typeface="Arial"/>
              <a:buNone/>
            </a:pPr>
            <a:r>
              <a:rPr lang="en-US" baseline="0" dirty="0" smtClean="0">
                <a:sym typeface="Wingdings"/>
              </a:rPr>
              <a:t>===========</a:t>
            </a:r>
          </a:p>
          <a:p>
            <a:pPr marL="0" indent="0">
              <a:buFont typeface="Arial"/>
              <a:buNone/>
            </a:pPr>
            <a:r>
              <a:rPr lang="en-US" b="1" baseline="0" dirty="0" smtClean="0">
                <a:sym typeface="Wingdings"/>
              </a:rPr>
              <a:t>Image sources: </a:t>
            </a:r>
            <a:r>
              <a:rPr lang="en-US" b="0" baseline="0" dirty="0" smtClean="0">
                <a:sym typeface="Wingdings"/>
              </a:rPr>
              <a:t>(L) </a:t>
            </a:r>
            <a:r>
              <a:rPr lang="en-US" baseline="0" dirty="0" smtClean="0">
                <a:sym typeface="Wingdings"/>
              </a:rPr>
              <a:t>Flickr CC BY 2.0; (R) Flickr CC BY-NC-SA 2.0</a:t>
            </a:r>
          </a:p>
          <a:p>
            <a:pPr marL="0" marR="0" indent="0" algn="l" defTabSz="457200" rtl="0" eaLnBrk="1" fontAlgn="auto" latinLnBrk="0" hangingPunct="1">
              <a:lnSpc>
                <a:spcPct val="100000"/>
              </a:lnSpc>
              <a:spcBef>
                <a:spcPts val="0"/>
              </a:spcBef>
              <a:spcAft>
                <a:spcPts val="0"/>
              </a:spcAft>
              <a:buClrTx/>
              <a:buSzTx/>
              <a:buFont typeface="Arial"/>
              <a:buNone/>
              <a:tabLst/>
              <a:defRPr/>
            </a:pPr>
            <a:r>
              <a:rPr lang="en-US" b="1" dirty="0" smtClean="0"/>
              <a:t>Table</a:t>
            </a:r>
            <a:r>
              <a:rPr lang="en-US" b="1" baseline="0" dirty="0" smtClean="0"/>
              <a:t> source:</a:t>
            </a:r>
            <a:r>
              <a:rPr lang="en-US" b="1" baseline="0" dirty="0" smtClean="0">
                <a:sym typeface="Wingdings"/>
              </a:rPr>
              <a:t> </a:t>
            </a:r>
            <a:r>
              <a:rPr lang="en-US" dirty="0" smtClean="0"/>
              <a:t>Duke University</a:t>
            </a:r>
            <a:r>
              <a:rPr lang="en-US" baseline="0" dirty="0" smtClean="0"/>
              <a:t> </a:t>
            </a:r>
            <a:r>
              <a:rPr lang="en-US" baseline="0" dirty="0" smtClean="0">
                <a:sym typeface="Wingdings"/>
              </a:rPr>
              <a:t>(http://</a:t>
            </a:r>
            <a:r>
              <a:rPr lang="en-US" baseline="0" dirty="0" err="1" smtClean="0">
                <a:sym typeface="Wingdings"/>
              </a:rPr>
              <a:t>duke.edu</a:t>
            </a:r>
            <a:r>
              <a:rPr lang="en-US" baseline="0" dirty="0" smtClean="0">
                <a:sym typeface="Wingdings"/>
              </a:rPr>
              <a:t>/arc/documents/The%20difference%20between%20assessment%20and%20evaluation.pdf) </a:t>
            </a:r>
          </a:p>
          <a:p>
            <a:pPr marL="171450" indent="-171450">
              <a:buFont typeface="Arial"/>
              <a:buChar char="•"/>
            </a:pPr>
            <a:endParaRPr lang="en-US" baseline="0" dirty="0" smtClean="0">
              <a:sym typeface="Wingdings"/>
            </a:endParaRPr>
          </a:p>
          <a:p>
            <a:endParaRPr lang="en-US" baseline="0" dirty="0" smtClean="0">
              <a:sym typeface="Wingdings"/>
            </a:endParaRPr>
          </a:p>
          <a:p>
            <a:endParaRPr lang="en-US" dirty="0" smtClean="0"/>
          </a:p>
        </p:txBody>
      </p:sp>
      <p:sp>
        <p:nvSpPr>
          <p:cNvPr id="4" name="Slide Number Placeholder 3"/>
          <p:cNvSpPr>
            <a:spLocks noGrp="1"/>
          </p:cNvSpPr>
          <p:nvPr>
            <p:ph type="sldNum" sz="quarter" idx="10"/>
          </p:nvPr>
        </p:nvSpPr>
        <p:spPr/>
        <p:txBody>
          <a:bodyPr/>
          <a:lstStyle/>
          <a:p>
            <a:fld id="{6AD87147-F38A-A042-995C-CCF9A567AD9A}" type="slidenum">
              <a:rPr lang="en-US" smtClean="0"/>
              <a:t>21</a:t>
            </a:fld>
            <a:endParaRPr lang="en-US"/>
          </a:p>
        </p:txBody>
      </p:sp>
    </p:spTree>
    <p:extLst>
      <p:ext uri="{BB962C8B-B14F-4D97-AF65-F5344CB8AC3E}">
        <p14:creationId xmlns:p14="http://schemas.microsoft.com/office/powerpoint/2010/main" val="42374816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Evaluation =</a:t>
            </a:r>
            <a:r>
              <a:rPr lang="en-US" baseline="0" dirty="0" smtClean="0"/>
              <a:t> you’re deciding on whether your learning objectives &amp; expectations have been met, not met, or surpassed. </a:t>
            </a:r>
            <a:endParaRPr lang="en-US" dirty="0" smtClean="0"/>
          </a:p>
        </p:txBody>
      </p:sp>
      <p:sp>
        <p:nvSpPr>
          <p:cNvPr id="4" name="Slide Number Placeholder 3"/>
          <p:cNvSpPr>
            <a:spLocks noGrp="1"/>
          </p:cNvSpPr>
          <p:nvPr>
            <p:ph type="sldNum" sz="quarter" idx="10"/>
          </p:nvPr>
        </p:nvSpPr>
        <p:spPr/>
        <p:txBody>
          <a:bodyPr/>
          <a:lstStyle/>
          <a:p>
            <a:fld id="{6AD87147-F38A-A042-995C-CCF9A567AD9A}" type="slidenum">
              <a:rPr lang="en-US" smtClean="0"/>
              <a:t>22</a:t>
            </a:fld>
            <a:endParaRPr lang="en-US"/>
          </a:p>
        </p:txBody>
      </p:sp>
    </p:spTree>
    <p:extLst>
      <p:ext uri="{BB962C8B-B14F-4D97-AF65-F5344CB8AC3E}">
        <p14:creationId xmlns:p14="http://schemas.microsoft.com/office/powerpoint/2010/main" val="42374816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smtClean="0">
                <a:sym typeface="Wingdings"/>
              </a:rPr>
              <a:t>Assessment = about both you and the learner knowing where he/she is on the learning development spectrum and about moving that learning fwd.</a:t>
            </a:r>
          </a:p>
        </p:txBody>
      </p:sp>
      <p:sp>
        <p:nvSpPr>
          <p:cNvPr id="4" name="Slide Number Placeholder 3"/>
          <p:cNvSpPr>
            <a:spLocks noGrp="1"/>
          </p:cNvSpPr>
          <p:nvPr>
            <p:ph type="sldNum" sz="quarter" idx="10"/>
          </p:nvPr>
        </p:nvSpPr>
        <p:spPr/>
        <p:txBody>
          <a:bodyPr/>
          <a:lstStyle/>
          <a:p>
            <a:fld id="{6AD87147-F38A-A042-995C-CCF9A567AD9A}" type="slidenum">
              <a:rPr lang="en-US" smtClean="0"/>
              <a:t>23</a:t>
            </a:fld>
            <a:endParaRPr lang="en-US"/>
          </a:p>
        </p:txBody>
      </p:sp>
    </p:spTree>
    <p:extLst>
      <p:ext uri="{BB962C8B-B14F-4D97-AF65-F5344CB8AC3E}">
        <p14:creationId xmlns:p14="http://schemas.microsoft.com/office/powerpoint/2010/main" val="42374816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Which</a:t>
            </a:r>
            <a:r>
              <a:rPr lang="en-US" baseline="0" dirty="0" smtClean="0"/>
              <a:t> brings us to rubrics – a tool that many see as long on promise but short on delivery when it come to assessment ROI…. </a:t>
            </a:r>
            <a:endParaRPr lang="en-US" dirty="0" smtClean="0"/>
          </a:p>
          <a:p>
            <a:r>
              <a:rPr lang="en-US" dirty="0" smtClean="0"/>
              <a:t>~Is there anyone</a:t>
            </a:r>
            <a:r>
              <a:rPr lang="en-US" baseline="0" dirty="0" smtClean="0"/>
              <a:t> who doesn’t know what a rubric is? A scoring guide typically used by students’ to guide choices and &amp; by instructors to make evaluation more reliable and valid. </a:t>
            </a:r>
          </a:p>
          <a:p>
            <a:pPr marL="171450" marR="0" indent="-171450" algn="l" defTabSz="457200" rtl="0" eaLnBrk="1" fontAlgn="auto" latinLnBrk="0" hangingPunct="1">
              <a:lnSpc>
                <a:spcPct val="100000"/>
              </a:lnSpc>
              <a:spcBef>
                <a:spcPts val="0"/>
              </a:spcBef>
              <a:spcAft>
                <a:spcPts val="0"/>
              </a:spcAft>
              <a:buClrTx/>
              <a:buSzTx/>
              <a:buFont typeface="Arial"/>
              <a:buChar char="•"/>
              <a:tabLst/>
              <a:defRPr/>
            </a:pPr>
            <a:r>
              <a:rPr lang="en-US" baseline="0" dirty="0" smtClean="0"/>
              <a:t>instead of marking all the papers on the same day or doing all of the same page or question all at once,</a:t>
            </a:r>
          </a:p>
          <a:p>
            <a:pPr marL="171450" marR="0" indent="-171450" algn="l" defTabSz="457200" rtl="0" eaLnBrk="1" fontAlgn="auto" latinLnBrk="0" hangingPunct="1">
              <a:lnSpc>
                <a:spcPct val="100000"/>
              </a:lnSpc>
              <a:spcBef>
                <a:spcPts val="0"/>
              </a:spcBef>
              <a:spcAft>
                <a:spcPts val="0"/>
              </a:spcAft>
              <a:buClrTx/>
              <a:buSzTx/>
              <a:buFont typeface="Arial"/>
              <a:buChar char="•"/>
              <a:tabLst/>
              <a:defRPr/>
            </a:pPr>
            <a:r>
              <a:rPr lang="en-US" baseline="0" dirty="0" smtClean="0"/>
              <a:t>i</a:t>
            </a:r>
            <a:r>
              <a:rPr lang="en-US" dirty="0" smtClean="0"/>
              <a:t>nstructors depend on rubrics to make “scoring</a:t>
            </a:r>
            <a:r>
              <a:rPr lang="en-US" baseline="0" dirty="0" smtClean="0"/>
              <a:t> more accurate, unbiased, and consistent” &amp;  “to reduce arguments with students”  (National Institute for Learning Outcomes Assessment </a:t>
            </a:r>
            <a:r>
              <a:rPr lang="en-US" b="0" i="0" dirty="0" smtClean="0"/>
              <a:t>Tool</a:t>
            </a:r>
            <a:r>
              <a:rPr lang="en-US" b="0" i="0" baseline="0" dirty="0" smtClean="0"/>
              <a:t> Kit </a:t>
            </a:r>
            <a:r>
              <a:rPr lang="en-US" b="0" baseline="0" dirty="0" smtClean="0"/>
              <a:t>at </a:t>
            </a:r>
            <a:r>
              <a:rPr lang="en-US" baseline="0" dirty="0" smtClean="0">
                <a:sym typeface="Wingdings"/>
              </a:rPr>
              <a:t>http://</a:t>
            </a:r>
            <a:r>
              <a:rPr lang="en-US" baseline="0" dirty="0" err="1" smtClean="0">
                <a:sym typeface="Wingdings"/>
              </a:rPr>
              <a:t>www.learningoutcomeassessment.org</a:t>
            </a:r>
            <a:r>
              <a:rPr lang="en-US" baseline="0" dirty="0" smtClean="0">
                <a:sym typeface="Wingdings"/>
              </a:rPr>
              <a:t>/</a:t>
            </a:r>
            <a:r>
              <a:rPr lang="en-US" baseline="0" dirty="0" err="1" smtClean="0">
                <a:sym typeface="Wingdings"/>
              </a:rPr>
              <a:t>Rubrics.htm</a:t>
            </a:r>
            <a:r>
              <a:rPr lang="en-US" baseline="0" dirty="0" smtClean="0">
                <a:sym typeface="Wingdings"/>
              </a:rPr>
              <a:t>)</a:t>
            </a:r>
            <a:endParaRPr lang="en-US" b="1" baseline="0" dirty="0" smtClean="0"/>
          </a:p>
          <a:p>
            <a:pPr marL="0" marR="0" indent="0" algn="l" defTabSz="457200" rtl="0" eaLnBrk="1" fontAlgn="auto" latinLnBrk="0" hangingPunct="1">
              <a:lnSpc>
                <a:spcPct val="100000"/>
              </a:lnSpc>
              <a:spcBef>
                <a:spcPts val="0"/>
              </a:spcBef>
              <a:spcAft>
                <a:spcPts val="0"/>
              </a:spcAft>
              <a:buClrTx/>
              <a:buSzTx/>
              <a:buFontTx/>
              <a:buNone/>
              <a:tabLst/>
              <a:defRPr/>
            </a:pPr>
            <a:r>
              <a:rPr lang="en-US" b="1" baseline="0" dirty="0" smtClean="0"/>
              <a:t>Task: </a:t>
            </a:r>
            <a:r>
              <a:rPr lang="en-US" baseline="0" dirty="0" smtClean="0"/>
              <a:t>Bearing in mind how much students depend on assessment &amp; grading information to shape their learning processes, take a look at 2 samples through a student’s eyes.</a:t>
            </a:r>
          </a:p>
          <a:p>
            <a:pPr marL="0" marR="0" indent="0" algn="l" defTabSz="457200" rtl="0" eaLnBrk="1" fontAlgn="auto" latinLnBrk="0" hangingPunct="1">
              <a:lnSpc>
                <a:spcPct val="100000"/>
              </a:lnSpc>
              <a:spcBef>
                <a:spcPts val="0"/>
              </a:spcBef>
              <a:spcAft>
                <a:spcPts val="0"/>
              </a:spcAft>
              <a:buClrTx/>
              <a:buSzTx/>
              <a:buFontTx/>
              <a:buNone/>
              <a:tabLst/>
              <a:defRPr/>
            </a:pPr>
            <a:r>
              <a:rPr lang="fr-FR" dirty="0" smtClean="0"/>
              <a:t>===========</a:t>
            </a:r>
          </a:p>
          <a:p>
            <a:pPr marL="0" marR="0" indent="0" algn="l" defTabSz="457200" rtl="0" eaLnBrk="1" fontAlgn="auto" latinLnBrk="0" hangingPunct="1">
              <a:lnSpc>
                <a:spcPct val="100000"/>
              </a:lnSpc>
              <a:spcBef>
                <a:spcPts val="0"/>
              </a:spcBef>
              <a:spcAft>
                <a:spcPts val="0"/>
              </a:spcAft>
              <a:buClrTx/>
              <a:buSzTx/>
              <a:buFontTx/>
              <a:buNone/>
              <a:tabLst/>
              <a:defRPr/>
            </a:pPr>
            <a:r>
              <a:rPr lang="fr-FR" b="1" dirty="0" smtClean="0"/>
              <a:t>Image source: </a:t>
            </a:r>
            <a:r>
              <a:rPr lang="en-US" dirty="0" smtClean="0">
                <a:sym typeface="Wingdings"/>
              </a:rPr>
              <a:t>http://</a:t>
            </a:r>
            <a:r>
              <a:rPr lang="en-US" dirty="0" err="1" smtClean="0">
                <a:sym typeface="Wingdings"/>
              </a:rPr>
              <a:t>www.phdcomics.com</a:t>
            </a:r>
            <a:r>
              <a:rPr lang="en-US" dirty="0" smtClean="0">
                <a:sym typeface="Wingdings"/>
              </a:rPr>
              <a:t>/comics/</a:t>
            </a:r>
            <a:r>
              <a:rPr lang="en-US" dirty="0" err="1" smtClean="0">
                <a:sym typeface="Wingdings"/>
              </a:rPr>
              <a:t>archive.php?comicid</a:t>
            </a:r>
            <a:r>
              <a:rPr lang="en-US" dirty="0" smtClean="0">
                <a:sym typeface="Wingdings"/>
              </a:rPr>
              <a:t>=1319</a:t>
            </a:r>
            <a:r>
              <a:rPr lang="en-US" baseline="0" dirty="0" smtClean="0">
                <a:sym typeface="Wingdings"/>
              </a:rPr>
              <a:t> (</a:t>
            </a:r>
            <a:r>
              <a:rPr lang="en-US" dirty="0" smtClean="0">
                <a:sym typeface="Wingdings"/>
              </a:rPr>
              <a:t>permission requested)</a:t>
            </a:r>
          </a:p>
          <a:p>
            <a:pPr marL="0" marR="0" indent="0" algn="l" defTabSz="457200" rtl="0" eaLnBrk="1" fontAlgn="auto" latinLnBrk="0" hangingPunct="1">
              <a:lnSpc>
                <a:spcPct val="100000"/>
              </a:lnSpc>
              <a:spcBef>
                <a:spcPts val="0"/>
              </a:spcBef>
              <a:spcAft>
                <a:spcPts val="0"/>
              </a:spcAft>
              <a:buClrTx/>
              <a:buSzTx/>
              <a:buFontTx/>
              <a:buNone/>
              <a:tabLst/>
              <a:defRPr/>
            </a:pPr>
            <a:endParaRPr lang="en-US" dirty="0" smtClean="0"/>
          </a:p>
          <a:p>
            <a:r>
              <a:rPr lang="en-US" baseline="0" dirty="0" smtClean="0"/>
              <a:t> </a:t>
            </a:r>
          </a:p>
          <a:p>
            <a:endParaRPr lang="en-US" baseline="0" dirty="0" smtClean="0"/>
          </a:p>
        </p:txBody>
      </p:sp>
      <p:sp>
        <p:nvSpPr>
          <p:cNvPr id="4" name="Slide Number Placeholder 3"/>
          <p:cNvSpPr>
            <a:spLocks noGrp="1"/>
          </p:cNvSpPr>
          <p:nvPr>
            <p:ph type="sldNum" sz="quarter" idx="10"/>
          </p:nvPr>
        </p:nvSpPr>
        <p:spPr/>
        <p:txBody>
          <a:bodyPr/>
          <a:lstStyle/>
          <a:p>
            <a:fld id="{6AD87147-F38A-A042-995C-CCF9A567AD9A}" type="slidenum">
              <a:rPr lang="en-US" smtClean="0"/>
              <a:t>24</a:t>
            </a:fld>
            <a:endParaRPr lang="en-US"/>
          </a:p>
        </p:txBody>
      </p:sp>
    </p:spTree>
    <p:extLst>
      <p:ext uri="{BB962C8B-B14F-4D97-AF65-F5344CB8AC3E}">
        <p14:creationId xmlns:p14="http://schemas.microsoft.com/office/powerpoint/2010/main" val="131074906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b="1" baseline="0" dirty="0" smtClean="0"/>
              <a:t>Brainstorm: </a:t>
            </a:r>
            <a:r>
              <a:rPr lang="en-US" baseline="0" dirty="0" smtClean="0"/>
              <a:t>This first one is more skills oriented.</a:t>
            </a:r>
            <a:endParaRPr lang="en-US" b="1" baseline="0" dirty="0" smtClean="0"/>
          </a:p>
          <a:p>
            <a:pPr marL="171450" marR="0" indent="-171450" algn="l" defTabSz="457200" rtl="0" eaLnBrk="1" fontAlgn="auto" latinLnBrk="0" hangingPunct="1">
              <a:lnSpc>
                <a:spcPct val="100000"/>
              </a:lnSpc>
              <a:spcBef>
                <a:spcPts val="0"/>
              </a:spcBef>
              <a:spcAft>
                <a:spcPts val="0"/>
              </a:spcAft>
              <a:buClrTx/>
              <a:buSzTx/>
              <a:buFont typeface="Arial"/>
              <a:buChar char="•"/>
              <a:tabLst/>
              <a:defRPr/>
            </a:pPr>
            <a:r>
              <a:rPr lang="en-US" baseline="0" dirty="0" smtClean="0"/>
              <a:t>As a student what are your impressions of this rubric? </a:t>
            </a:r>
            <a:endParaRPr lang="en-US" b="1" baseline="0" dirty="0" smtClean="0"/>
          </a:p>
          <a:p>
            <a:pPr marL="171450" marR="0" indent="-171450" algn="l" defTabSz="457200" rtl="0" eaLnBrk="1" fontAlgn="auto" latinLnBrk="0" hangingPunct="1">
              <a:lnSpc>
                <a:spcPct val="100000"/>
              </a:lnSpc>
              <a:spcBef>
                <a:spcPts val="0"/>
              </a:spcBef>
              <a:spcAft>
                <a:spcPts val="0"/>
              </a:spcAft>
              <a:buClrTx/>
              <a:buSzTx/>
              <a:buFont typeface="Arial"/>
              <a:buChar char="•"/>
              <a:tabLst/>
              <a:defRPr/>
            </a:pPr>
            <a:r>
              <a:rPr lang="en-US" baseline="0" dirty="0" smtClean="0"/>
              <a:t>If you used it either as a roadmap for learning or when you received an assignment back as formative feedback, would it give you the information you’d need? or want? </a:t>
            </a:r>
          </a:p>
          <a:p>
            <a:pPr marL="171450" marR="0" indent="-171450" algn="l" defTabSz="457200" rtl="0" eaLnBrk="1" fontAlgn="auto" latinLnBrk="0" hangingPunct="1">
              <a:lnSpc>
                <a:spcPct val="100000"/>
              </a:lnSpc>
              <a:spcBef>
                <a:spcPts val="0"/>
              </a:spcBef>
              <a:spcAft>
                <a:spcPts val="0"/>
              </a:spcAft>
              <a:buClrTx/>
              <a:buSzTx/>
              <a:buFont typeface="Arial"/>
              <a:buChar char="•"/>
              <a:tabLst/>
              <a:defRPr/>
            </a:pPr>
            <a:r>
              <a:rPr lang="en-US" dirty="0" smtClean="0"/>
              <a:t>What are the words</a:t>
            </a:r>
            <a:r>
              <a:rPr lang="en-US" baseline="0" dirty="0" smtClean="0"/>
              <a:t> that you as a student would find helpful or not?</a:t>
            </a:r>
          </a:p>
          <a:p>
            <a:pPr marL="0" marR="0" indent="0" algn="l" defTabSz="457200" rtl="0" eaLnBrk="1" fontAlgn="auto" latinLnBrk="0" hangingPunct="1">
              <a:lnSpc>
                <a:spcPct val="100000"/>
              </a:lnSpc>
              <a:spcBef>
                <a:spcPts val="0"/>
              </a:spcBef>
              <a:spcAft>
                <a:spcPts val="0"/>
              </a:spcAft>
              <a:buClrTx/>
              <a:buSzTx/>
              <a:buFont typeface="Arial"/>
              <a:buNone/>
              <a:tabLst/>
              <a:defRPr/>
            </a:pPr>
            <a:r>
              <a:rPr lang="en-US" baseline="0" dirty="0" smtClean="0"/>
              <a:t>===========</a:t>
            </a:r>
          </a:p>
          <a:p>
            <a:pPr marL="0" marR="0" indent="0" algn="l" defTabSz="457200" rtl="0" eaLnBrk="1" fontAlgn="auto" latinLnBrk="0" hangingPunct="1">
              <a:lnSpc>
                <a:spcPct val="100000"/>
              </a:lnSpc>
              <a:spcBef>
                <a:spcPts val="0"/>
              </a:spcBef>
              <a:spcAft>
                <a:spcPts val="0"/>
              </a:spcAft>
              <a:buClrTx/>
              <a:buSzTx/>
              <a:buFont typeface="Arial"/>
              <a:buNone/>
              <a:tabLst/>
              <a:defRPr/>
            </a:pPr>
            <a:r>
              <a:rPr lang="en-US" b="1" dirty="0" smtClean="0"/>
              <a:t>Rubric source:</a:t>
            </a:r>
            <a:r>
              <a:rPr lang="en-US" b="1" dirty="0" smtClean="0">
                <a:sym typeface="Wingdings"/>
              </a:rPr>
              <a:t> </a:t>
            </a:r>
            <a:r>
              <a:rPr lang="en-US" baseline="0" dirty="0" smtClean="0"/>
              <a:t>http://</a:t>
            </a:r>
            <a:r>
              <a:rPr lang="en-US" baseline="0" dirty="0" err="1" smtClean="0"/>
              <a:t>webcache.googleusercontent.com</a:t>
            </a:r>
            <a:r>
              <a:rPr lang="en-US" baseline="0" dirty="0" smtClean="0"/>
              <a:t>/</a:t>
            </a:r>
            <a:r>
              <a:rPr lang="en-US" baseline="0" dirty="0" err="1" smtClean="0"/>
              <a:t>search?q</a:t>
            </a:r>
            <a:r>
              <a:rPr lang="en-US" baseline="0" dirty="0" smtClean="0"/>
              <a:t>=cache:fPK_U842j4YJ:www.lamarpa.edu/SACS/</a:t>
            </a:r>
            <a:r>
              <a:rPr lang="en-US" baseline="0" dirty="0" err="1" smtClean="0"/>
              <a:t>quick_link_docs</a:t>
            </a:r>
            <a:r>
              <a:rPr lang="en-US" baseline="0" dirty="0" smtClean="0"/>
              <a:t>/FACULTY%2520DEVELOPMENT/Creating%2520%26%2520Using%2520Rubrics.pptx+examples+of+rubrics+created+with+students&amp;cd=70&amp;hl=</a:t>
            </a:r>
            <a:r>
              <a:rPr lang="en-US" baseline="0" dirty="0" err="1" smtClean="0"/>
              <a:t>en&amp;ct</a:t>
            </a:r>
            <a:r>
              <a:rPr lang="en-US" baseline="0" dirty="0" smtClean="0"/>
              <a:t>=</a:t>
            </a:r>
            <a:r>
              <a:rPr lang="en-US" baseline="0" dirty="0" err="1" smtClean="0"/>
              <a:t>clnk&amp;gl</a:t>
            </a:r>
            <a:r>
              <a:rPr lang="en-US" baseline="0" dirty="0" smtClean="0"/>
              <a:t>=</a:t>
            </a:r>
            <a:r>
              <a:rPr lang="en-US" baseline="0" dirty="0" err="1" smtClean="0"/>
              <a:t>ca</a:t>
            </a:r>
            <a:r>
              <a:rPr lang="en-US" baseline="0" dirty="0" smtClean="0"/>
              <a:t>)</a:t>
            </a:r>
          </a:p>
        </p:txBody>
      </p:sp>
      <p:sp>
        <p:nvSpPr>
          <p:cNvPr id="4" name="Slide Number Placeholder 3"/>
          <p:cNvSpPr>
            <a:spLocks noGrp="1"/>
          </p:cNvSpPr>
          <p:nvPr>
            <p:ph type="sldNum" sz="quarter" idx="10"/>
          </p:nvPr>
        </p:nvSpPr>
        <p:spPr/>
        <p:txBody>
          <a:bodyPr/>
          <a:lstStyle/>
          <a:p>
            <a:fld id="{6AD87147-F38A-A042-995C-CCF9A567AD9A}" type="slidenum">
              <a:rPr lang="en-US" smtClean="0"/>
              <a:t>25</a:t>
            </a:fld>
            <a:endParaRPr lang="en-US"/>
          </a:p>
        </p:txBody>
      </p:sp>
    </p:spTree>
    <p:extLst>
      <p:ext uri="{BB962C8B-B14F-4D97-AF65-F5344CB8AC3E}">
        <p14:creationId xmlns:p14="http://schemas.microsoft.com/office/powerpoint/2010/main" val="354298910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a:buNone/>
            </a:pPr>
            <a:r>
              <a:rPr lang="en-US" sz="1200" b="0" kern="1200" dirty="0" smtClean="0">
                <a:solidFill>
                  <a:schemeClr val="tx1"/>
                </a:solidFill>
                <a:latin typeface="+mn-lt"/>
                <a:ea typeface="+mn-ea"/>
                <a:cs typeface="+mn-cs"/>
                <a:sym typeface="Wingdings"/>
              </a:rPr>
              <a:t>Is this one any better?</a:t>
            </a:r>
            <a:r>
              <a:rPr lang="en-US" sz="1200" b="0" kern="1200" baseline="0" dirty="0" smtClean="0">
                <a:solidFill>
                  <a:schemeClr val="tx1"/>
                </a:solidFill>
                <a:latin typeface="+mn-lt"/>
                <a:ea typeface="+mn-ea"/>
                <a:cs typeface="+mn-cs"/>
                <a:sym typeface="Wingdings"/>
              </a:rPr>
              <a:t> worse? </a:t>
            </a:r>
            <a:endParaRPr lang="en-US" sz="1200" b="0" kern="1200" dirty="0" smtClean="0">
              <a:solidFill>
                <a:schemeClr val="tx1"/>
              </a:solidFill>
              <a:latin typeface="+mn-lt"/>
              <a:ea typeface="+mn-ea"/>
              <a:cs typeface="+mn-cs"/>
              <a:sym typeface="Wingdings"/>
            </a:endParaRPr>
          </a:p>
          <a:p>
            <a:pPr marL="171450" indent="-171450">
              <a:buFont typeface="Arial"/>
              <a:buChar char="•"/>
            </a:pPr>
            <a:r>
              <a:rPr lang="en-US" sz="1200" baseline="0" dirty="0" smtClean="0">
                <a:latin typeface="Helvetica"/>
                <a:cs typeface="Helvetica"/>
              </a:rPr>
              <a:t>How is it much different from letter grades or percentages or excellent, very good, good, etc……. (in fact I heard an Education prof at the AAU conference say that’s why rubrics are so easy to make!!) </a:t>
            </a:r>
            <a:endParaRPr lang="en-US" baseline="0" dirty="0" smtClean="0"/>
          </a:p>
          <a:p>
            <a:pPr marL="0" marR="0" indent="0" algn="l" defTabSz="457200" rtl="0" eaLnBrk="1" fontAlgn="auto" latinLnBrk="0" hangingPunct="1">
              <a:lnSpc>
                <a:spcPct val="100000"/>
              </a:lnSpc>
              <a:spcBef>
                <a:spcPts val="0"/>
              </a:spcBef>
              <a:spcAft>
                <a:spcPts val="0"/>
              </a:spcAft>
              <a:buClrTx/>
              <a:buSzTx/>
              <a:buFont typeface="Arial"/>
              <a:buNone/>
              <a:tabLst/>
              <a:defRPr/>
            </a:pPr>
            <a:r>
              <a:rPr lang="en-US" baseline="0" dirty="0" smtClean="0"/>
              <a:t>===========</a:t>
            </a:r>
          </a:p>
          <a:p>
            <a:pPr marL="0" marR="0" indent="0" algn="l" defTabSz="457200" rtl="0" eaLnBrk="1" fontAlgn="auto" latinLnBrk="0" hangingPunct="1">
              <a:lnSpc>
                <a:spcPct val="100000"/>
              </a:lnSpc>
              <a:spcBef>
                <a:spcPts val="0"/>
              </a:spcBef>
              <a:spcAft>
                <a:spcPts val="0"/>
              </a:spcAft>
              <a:buClrTx/>
              <a:buSzTx/>
              <a:buFont typeface="Arial"/>
              <a:buNone/>
              <a:tabLst/>
              <a:defRPr/>
            </a:pPr>
            <a:r>
              <a:rPr lang="en-US" b="1" dirty="0" smtClean="0"/>
              <a:t>Rubric source:</a:t>
            </a:r>
            <a:r>
              <a:rPr lang="en-US" b="1" dirty="0" smtClean="0">
                <a:sym typeface="Wingdings"/>
              </a:rPr>
              <a:t> </a:t>
            </a:r>
            <a:r>
              <a:rPr lang="en-US" sz="1200" b="0" kern="1200" dirty="0" smtClean="0">
                <a:solidFill>
                  <a:schemeClr val="tx1"/>
                </a:solidFill>
                <a:latin typeface="+mn-lt"/>
                <a:ea typeface="+mn-ea"/>
                <a:cs typeface="+mn-cs"/>
              </a:rPr>
              <a:t>Transparent Assessment in Support of Learning </a:t>
            </a:r>
            <a:r>
              <a:rPr lang="en-US" sz="1200" b="0" kern="1200" dirty="0" smtClean="0">
                <a:solidFill>
                  <a:schemeClr val="tx1"/>
                </a:solidFill>
                <a:latin typeface="+mn-lt"/>
                <a:ea typeface="+mn-ea"/>
                <a:cs typeface="+mn-cs"/>
                <a:sym typeface="Wingdings"/>
              </a:rPr>
              <a:t>(http://</a:t>
            </a:r>
            <a:r>
              <a:rPr lang="en-US" sz="1200" b="0" kern="1200" dirty="0" err="1" smtClean="0">
                <a:solidFill>
                  <a:schemeClr val="tx1"/>
                </a:solidFill>
                <a:latin typeface="+mn-lt"/>
                <a:ea typeface="+mn-ea"/>
                <a:cs typeface="+mn-cs"/>
                <a:sym typeface="Wingdings"/>
              </a:rPr>
              <a:t>web.njit.edu</a:t>
            </a:r>
            <a:r>
              <a:rPr lang="en-US" sz="1200" b="0" kern="1200" dirty="0" smtClean="0">
                <a:solidFill>
                  <a:schemeClr val="tx1"/>
                </a:solidFill>
                <a:latin typeface="+mn-lt"/>
                <a:ea typeface="+mn-ea"/>
                <a:cs typeface="+mn-cs"/>
                <a:sym typeface="Wingdings"/>
              </a:rPr>
              <a:t>/~</a:t>
            </a:r>
            <a:r>
              <a:rPr lang="en-US" sz="1200" b="0" kern="1200" dirty="0" err="1" smtClean="0">
                <a:solidFill>
                  <a:schemeClr val="tx1"/>
                </a:solidFill>
                <a:latin typeface="+mn-lt"/>
                <a:ea typeface="+mn-ea"/>
                <a:cs typeface="+mn-cs"/>
                <a:sym typeface="Wingdings"/>
              </a:rPr>
              <a:t>ronkowit</a:t>
            </a:r>
            <a:r>
              <a:rPr lang="en-US" sz="1200" b="0" kern="1200" dirty="0" smtClean="0">
                <a:solidFill>
                  <a:schemeClr val="tx1"/>
                </a:solidFill>
                <a:latin typeface="+mn-lt"/>
                <a:ea typeface="+mn-ea"/>
                <a:cs typeface="+mn-cs"/>
                <a:sym typeface="Wingdings"/>
              </a:rPr>
              <a:t>/teaching/rubrics/)</a:t>
            </a:r>
          </a:p>
          <a:p>
            <a:pPr marL="0" marR="0" indent="0" algn="l" defTabSz="457200" rtl="0" eaLnBrk="1" fontAlgn="auto" latinLnBrk="0" hangingPunct="1">
              <a:lnSpc>
                <a:spcPct val="100000"/>
              </a:lnSpc>
              <a:spcBef>
                <a:spcPts val="0"/>
              </a:spcBef>
              <a:spcAft>
                <a:spcPts val="0"/>
              </a:spcAft>
              <a:buClrTx/>
              <a:buSzTx/>
              <a:buFont typeface="Arial"/>
              <a:buNone/>
              <a:tabLst/>
              <a:defRPr/>
            </a:pPr>
            <a:r>
              <a:rPr lang="en-US" sz="1200" b="1" baseline="0" dirty="0" smtClean="0">
                <a:latin typeface="Helvetica"/>
                <a:cs typeface="Helvetica"/>
              </a:rPr>
              <a:t>Aside:</a:t>
            </a:r>
            <a:r>
              <a:rPr lang="en-US" sz="1200" b="1" baseline="0" dirty="0" smtClean="0">
                <a:latin typeface="Helvetica"/>
                <a:cs typeface="Helvetica"/>
                <a:sym typeface="Wingdings"/>
              </a:rPr>
              <a:t> </a:t>
            </a:r>
            <a:r>
              <a:rPr lang="en-US" dirty="0" smtClean="0"/>
              <a:t>What I think</a:t>
            </a:r>
            <a:r>
              <a:rPr lang="en-US" baseline="0" dirty="0" smtClean="0"/>
              <a:t> is interesting is the title of the website …..</a:t>
            </a:r>
            <a:endParaRPr lang="en-US" sz="1200" b="0" kern="1200" dirty="0" smtClean="0">
              <a:solidFill>
                <a:schemeClr val="tx1"/>
              </a:solidFill>
              <a:latin typeface="+mn-lt"/>
              <a:ea typeface="+mn-ea"/>
              <a:cs typeface="+mn-cs"/>
              <a:sym typeface="Wingdings"/>
            </a:endParaRPr>
          </a:p>
        </p:txBody>
      </p:sp>
      <p:sp>
        <p:nvSpPr>
          <p:cNvPr id="4" name="Slide Number Placeholder 3"/>
          <p:cNvSpPr>
            <a:spLocks noGrp="1"/>
          </p:cNvSpPr>
          <p:nvPr>
            <p:ph type="sldNum" sz="quarter" idx="10"/>
          </p:nvPr>
        </p:nvSpPr>
        <p:spPr/>
        <p:txBody>
          <a:bodyPr/>
          <a:lstStyle/>
          <a:p>
            <a:fld id="{6AD87147-F38A-A042-995C-CCF9A567AD9A}" type="slidenum">
              <a:rPr lang="en-US" smtClean="0"/>
              <a:t>26</a:t>
            </a:fld>
            <a:endParaRPr lang="en-US"/>
          </a:p>
        </p:txBody>
      </p:sp>
    </p:spTree>
    <p:extLst>
      <p:ext uri="{BB962C8B-B14F-4D97-AF65-F5344CB8AC3E}">
        <p14:creationId xmlns:p14="http://schemas.microsoft.com/office/powerpoint/2010/main" val="311918051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baseline="0" dirty="0" smtClean="0"/>
              <a:t>We intuitively know what makes for strong work … </a:t>
            </a:r>
          </a:p>
          <a:p>
            <a:pPr marL="0" marR="0" indent="0" algn="l" defTabSz="457200" rtl="0" eaLnBrk="1" fontAlgn="auto" latinLnBrk="0" hangingPunct="1">
              <a:lnSpc>
                <a:spcPct val="100000"/>
              </a:lnSpc>
              <a:spcBef>
                <a:spcPts val="0"/>
              </a:spcBef>
              <a:spcAft>
                <a:spcPts val="0"/>
              </a:spcAft>
              <a:buClrTx/>
              <a:buSzTx/>
              <a:buFontTx/>
              <a:buNone/>
              <a:tabLst/>
              <a:defRPr/>
            </a:pPr>
            <a:r>
              <a:rPr lang="en-US" baseline="0" dirty="0" smtClean="0"/>
              <a:t>But if we can’t say what that is even to ourselves or our colleagues, how can we expect the students to ‘get it’ – by osmosis?</a:t>
            </a:r>
          </a:p>
          <a:p>
            <a:pPr marL="0" marR="0" indent="0" algn="l" defTabSz="457200" rtl="0" eaLnBrk="1" fontAlgn="auto" latinLnBrk="0" hangingPunct="1">
              <a:lnSpc>
                <a:spcPct val="100000"/>
              </a:lnSpc>
              <a:spcBef>
                <a:spcPts val="0"/>
              </a:spcBef>
              <a:spcAft>
                <a:spcPts val="0"/>
              </a:spcAft>
              <a:buClrTx/>
              <a:buSzTx/>
              <a:buFontTx/>
              <a:buNone/>
              <a:tabLst/>
              <a:defRPr/>
            </a:pPr>
            <a:r>
              <a:rPr lang="fr-FR" dirty="0" smtClean="0"/>
              <a:t>===========</a:t>
            </a:r>
          </a:p>
          <a:p>
            <a:pPr marL="0" marR="0" indent="0" algn="l" defTabSz="457200" rtl="0" eaLnBrk="1" fontAlgn="auto" latinLnBrk="0" hangingPunct="1">
              <a:lnSpc>
                <a:spcPct val="100000"/>
              </a:lnSpc>
              <a:spcBef>
                <a:spcPts val="0"/>
              </a:spcBef>
              <a:spcAft>
                <a:spcPts val="0"/>
              </a:spcAft>
              <a:buClrTx/>
              <a:buSzTx/>
              <a:buFontTx/>
              <a:buNone/>
              <a:tabLst/>
              <a:defRPr/>
            </a:pPr>
            <a:r>
              <a:rPr lang="fr-FR" b="1" dirty="0" smtClean="0"/>
              <a:t>Image source: </a:t>
            </a:r>
            <a:r>
              <a:rPr lang="fr-FR" dirty="0" err="1" smtClean="0"/>
              <a:t>Flickr</a:t>
            </a:r>
            <a:r>
              <a:rPr lang="fr-FR" dirty="0" smtClean="0"/>
              <a:t> CC BY-NC-SA 2.0</a:t>
            </a:r>
            <a:endParaRPr lang="en-US" dirty="0" smtClean="0"/>
          </a:p>
          <a:p>
            <a:pPr marL="0" marR="0" indent="0" algn="l" defTabSz="457200" rtl="0" eaLnBrk="1" fontAlgn="auto" latinLnBrk="0" hangingPunct="1">
              <a:lnSpc>
                <a:spcPct val="100000"/>
              </a:lnSpc>
              <a:spcBef>
                <a:spcPts val="0"/>
              </a:spcBef>
              <a:spcAft>
                <a:spcPts val="0"/>
              </a:spcAft>
              <a:buClrTx/>
              <a:buSzTx/>
              <a:buFontTx/>
              <a:buNone/>
              <a:tabLst/>
              <a:defRPr/>
            </a:pPr>
            <a:r>
              <a:rPr lang="en-US" b="1" dirty="0" smtClean="0"/>
              <a:t>Quotation source: </a:t>
            </a:r>
            <a:r>
              <a:rPr lang="en-US" dirty="0" smtClean="0"/>
              <a:t>The Role of Rubrics in Advancing and Assessing Student Learning </a:t>
            </a:r>
            <a:r>
              <a:rPr lang="en-US" baseline="0" dirty="0" smtClean="0">
                <a:sym typeface="Wingdings"/>
              </a:rPr>
              <a:t>(</a:t>
            </a:r>
            <a:r>
              <a:rPr lang="en-US" baseline="0" dirty="0" smtClean="0"/>
              <a:t>http://</a:t>
            </a:r>
            <a:r>
              <a:rPr lang="en-US" baseline="0" dirty="0" err="1" smtClean="0"/>
              <a:t>uncw.edu</a:t>
            </a:r>
            <a:r>
              <a:rPr lang="en-US" baseline="0" dirty="0" smtClean="0"/>
              <a:t>/</a:t>
            </a:r>
            <a:r>
              <a:rPr lang="en-US" baseline="0" dirty="0" err="1" smtClean="0"/>
              <a:t>cte</a:t>
            </a:r>
            <a:r>
              <a:rPr lang="en-US" baseline="0" dirty="0" smtClean="0"/>
              <a:t>/et/articles/vol7_1/</a:t>
            </a:r>
            <a:r>
              <a:rPr lang="en-US" baseline="0" dirty="0" err="1" smtClean="0"/>
              <a:t>Wolf.pdf</a:t>
            </a:r>
            <a:r>
              <a:rPr lang="en-US" baseline="0" dirty="0" smtClean="0"/>
              <a:t>)</a:t>
            </a:r>
          </a:p>
          <a:p>
            <a:pPr marL="0" marR="0" indent="0" algn="l" defTabSz="457200" rtl="0" eaLnBrk="1" fontAlgn="auto" latinLnBrk="0" hangingPunct="1">
              <a:lnSpc>
                <a:spcPct val="100000"/>
              </a:lnSpc>
              <a:spcBef>
                <a:spcPts val="0"/>
              </a:spcBef>
              <a:spcAft>
                <a:spcPts val="0"/>
              </a:spcAft>
              <a:buClrTx/>
              <a:buSzTx/>
              <a:buFontTx/>
              <a:buNone/>
              <a:tabLst/>
              <a:defRPr/>
            </a:pPr>
            <a:endParaRPr lang="en-US" baseline="0" dirty="0" smtClean="0"/>
          </a:p>
          <a:p>
            <a:endParaRPr lang="en-US" baseline="0" dirty="0" smtClean="0"/>
          </a:p>
        </p:txBody>
      </p:sp>
      <p:sp>
        <p:nvSpPr>
          <p:cNvPr id="4" name="Slide Number Placeholder 3"/>
          <p:cNvSpPr>
            <a:spLocks noGrp="1"/>
          </p:cNvSpPr>
          <p:nvPr>
            <p:ph type="sldNum" sz="quarter" idx="10"/>
          </p:nvPr>
        </p:nvSpPr>
        <p:spPr/>
        <p:txBody>
          <a:bodyPr/>
          <a:lstStyle/>
          <a:p>
            <a:fld id="{6AD87147-F38A-A042-995C-CCF9A567AD9A}" type="slidenum">
              <a:rPr lang="en-US" smtClean="0"/>
              <a:t>27</a:t>
            </a:fld>
            <a:endParaRPr lang="en-US"/>
          </a:p>
        </p:txBody>
      </p:sp>
    </p:spTree>
    <p:extLst>
      <p:ext uri="{BB962C8B-B14F-4D97-AF65-F5344CB8AC3E}">
        <p14:creationId xmlns:p14="http://schemas.microsoft.com/office/powerpoint/2010/main" val="416321075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baseline="0" dirty="0" smtClean="0"/>
              <a:t>Feedback is often not read at all or not understood. </a:t>
            </a:r>
            <a:r>
              <a:rPr lang="en-US" dirty="0" smtClean="0"/>
              <a:t>(Gibbs &amp;Simpson, pp. 22 &amp; 23) </a:t>
            </a:r>
          </a:p>
          <a:p>
            <a:pPr marL="171450" marR="0" indent="-171450" algn="l" defTabSz="457200" rtl="0" eaLnBrk="1" fontAlgn="auto" latinLnBrk="0" hangingPunct="1">
              <a:lnSpc>
                <a:spcPct val="100000"/>
              </a:lnSpc>
              <a:spcBef>
                <a:spcPts val="0"/>
              </a:spcBef>
              <a:spcAft>
                <a:spcPts val="0"/>
              </a:spcAft>
              <a:buClrTx/>
              <a:buSzTx/>
              <a:buFont typeface="Arial"/>
              <a:buChar char="•"/>
              <a:tabLst/>
              <a:defRPr/>
            </a:pPr>
            <a:r>
              <a:rPr lang="en-US" baseline="0" dirty="0" smtClean="0"/>
              <a:t> I was asked by a K-12 friend whether the cohort of students who can’t read cursive writing has reached higher </a:t>
            </a:r>
            <a:r>
              <a:rPr lang="en-US" baseline="0" dirty="0" err="1" smtClean="0"/>
              <a:t>ed</a:t>
            </a:r>
            <a:r>
              <a:rPr lang="en-US" baseline="0" dirty="0" smtClean="0"/>
              <a:t> yet. She’s had at least one student who ignores comments for that reason. (Remember when students stopped being able to read analog clocks?)</a:t>
            </a:r>
          </a:p>
          <a:p>
            <a:pPr marL="0" indent="0">
              <a:buFont typeface="Arial"/>
              <a:buNone/>
            </a:pPr>
            <a:r>
              <a:rPr lang="en-US" baseline="0" dirty="0" smtClean="0">
                <a:sym typeface="Wingdings"/>
              </a:rPr>
              <a:t>===========</a:t>
            </a:r>
          </a:p>
          <a:p>
            <a:pPr marL="0" indent="0">
              <a:buFont typeface="Arial"/>
              <a:buNone/>
            </a:pPr>
            <a:r>
              <a:rPr lang="en-US" b="1" baseline="0" dirty="0" smtClean="0">
                <a:sym typeface="Wingdings"/>
              </a:rPr>
              <a:t>Image sources: </a:t>
            </a:r>
            <a:r>
              <a:rPr lang="en-US" baseline="0" dirty="0" smtClean="0">
                <a:sym typeface="Wingdings"/>
              </a:rPr>
              <a:t>Flickr CC BY 2.0 </a:t>
            </a:r>
          </a:p>
          <a:p>
            <a:pPr marL="0" marR="0" indent="0" algn="l" defTabSz="457200" rtl="0" eaLnBrk="1" fontAlgn="auto" latinLnBrk="0" hangingPunct="1">
              <a:lnSpc>
                <a:spcPct val="100000"/>
              </a:lnSpc>
              <a:spcBef>
                <a:spcPts val="0"/>
              </a:spcBef>
              <a:spcAft>
                <a:spcPts val="0"/>
              </a:spcAft>
              <a:buClrTx/>
              <a:buSzTx/>
              <a:buFont typeface="Arial"/>
              <a:buNone/>
              <a:tabLst/>
              <a:defRPr/>
            </a:pPr>
            <a:r>
              <a:rPr lang="en-US" b="1" dirty="0" smtClean="0"/>
              <a:t>Quotation</a:t>
            </a:r>
            <a:r>
              <a:rPr lang="en-US" b="1" baseline="0" dirty="0" smtClean="0"/>
              <a:t> source:</a:t>
            </a:r>
            <a:r>
              <a:rPr lang="en-US" b="1" baseline="0" dirty="0" smtClean="0">
                <a:sym typeface="Wingdings"/>
              </a:rPr>
              <a:t> </a:t>
            </a:r>
            <a:r>
              <a:rPr lang="en-US" b="1" baseline="0" dirty="0" smtClean="0"/>
              <a:t> </a:t>
            </a:r>
            <a:r>
              <a:rPr lang="en-US" dirty="0" smtClean="0"/>
              <a:t>http://</a:t>
            </a:r>
            <a:r>
              <a:rPr lang="en-US" dirty="0" err="1" smtClean="0"/>
              <a:t>www.itl.usyd.edu.au</a:t>
            </a:r>
            <a:r>
              <a:rPr lang="en-US" dirty="0" smtClean="0"/>
              <a:t>/</a:t>
            </a:r>
            <a:r>
              <a:rPr lang="en-US" dirty="0" err="1" smtClean="0"/>
              <a:t>assessmentresources</a:t>
            </a:r>
            <a:r>
              <a:rPr lang="en-US" dirty="0" smtClean="0"/>
              <a:t>/</a:t>
            </a:r>
            <a:r>
              <a:rPr lang="en-US" dirty="0" err="1" smtClean="0"/>
              <a:t>pdf</a:t>
            </a:r>
            <a:r>
              <a:rPr lang="en-US" dirty="0" smtClean="0"/>
              <a:t>/Gibbs%20and%20Simpson.pdf </a:t>
            </a:r>
            <a:endParaRPr lang="en-US" baseline="0" dirty="0" smtClean="0"/>
          </a:p>
          <a:p>
            <a:endParaRPr lang="en-US" dirty="0"/>
          </a:p>
        </p:txBody>
      </p:sp>
      <p:sp>
        <p:nvSpPr>
          <p:cNvPr id="4" name="Slide Number Placeholder 3"/>
          <p:cNvSpPr>
            <a:spLocks noGrp="1"/>
          </p:cNvSpPr>
          <p:nvPr>
            <p:ph type="sldNum" sz="quarter" idx="10"/>
          </p:nvPr>
        </p:nvSpPr>
        <p:spPr/>
        <p:txBody>
          <a:bodyPr/>
          <a:lstStyle/>
          <a:p>
            <a:fld id="{6AD87147-F38A-A042-995C-CCF9A567AD9A}" type="slidenum">
              <a:rPr lang="en-US" smtClean="0"/>
              <a:t>28</a:t>
            </a:fld>
            <a:endParaRPr lang="en-US"/>
          </a:p>
        </p:txBody>
      </p:sp>
    </p:spTree>
    <p:extLst>
      <p:ext uri="{BB962C8B-B14F-4D97-AF65-F5344CB8AC3E}">
        <p14:creationId xmlns:p14="http://schemas.microsoft.com/office/powerpoint/2010/main" val="421932272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 typeface="Arial"/>
              <a:buNone/>
              <a:tabLst/>
              <a:defRPr/>
            </a:pPr>
            <a:r>
              <a:rPr lang="en-US" b="0" baseline="0" dirty="0" smtClean="0"/>
              <a:t>There’s a growing body of research on the mismatch between instructor and student perceptions both of the learning tasks and of students’ levels of proficiency with them.</a:t>
            </a:r>
          </a:p>
          <a:p>
            <a:pPr marL="171450" marR="0" indent="-171450" algn="l" defTabSz="457200" rtl="0" eaLnBrk="1" fontAlgn="auto" latinLnBrk="0" hangingPunct="1">
              <a:lnSpc>
                <a:spcPct val="100000"/>
              </a:lnSpc>
              <a:spcBef>
                <a:spcPts val="0"/>
              </a:spcBef>
              <a:spcAft>
                <a:spcPts val="0"/>
              </a:spcAft>
              <a:buClrTx/>
              <a:buSzTx/>
              <a:buFont typeface="Arial"/>
              <a:buChar char="•"/>
              <a:tabLst/>
              <a:defRPr/>
            </a:pPr>
            <a:r>
              <a:rPr lang="en-US" dirty="0" smtClean="0"/>
              <a:t>E.g.</a:t>
            </a:r>
            <a:r>
              <a:rPr lang="en-US" baseline="0" dirty="0" smtClean="0"/>
              <a:t>, students think their job is to acquire encyclopedic-like knowledge in a discipline. You want them to be able to use information to think critically. </a:t>
            </a:r>
            <a:r>
              <a:rPr lang="en-US" dirty="0" smtClean="0"/>
              <a:t>(Gibbs</a:t>
            </a:r>
            <a:r>
              <a:rPr lang="en-US" baseline="0" dirty="0" smtClean="0"/>
              <a:t> &amp; Simpson)</a:t>
            </a:r>
          </a:p>
          <a:p>
            <a:pPr marL="171450" indent="-171450">
              <a:buFont typeface="Arial"/>
              <a:buChar char="•"/>
            </a:pPr>
            <a:r>
              <a:rPr lang="en-US" baseline="0" dirty="0" smtClean="0"/>
              <a:t>They think facts and opinion are distinct &amp; so will give factual summaries or personal opinions. You think facts are used to build a case or support an argument.</a:t>
            </a:r>
            <a:r>
              <a:rPr lang="en-US" dirty="0" smtClean="0"/>
              <a:t> </a:t>
            </a:r>
          </a:p>
          <a:p>
            <a:pPr marL="171450" indent="-171450">
              <a:buFont typeface="Arial"/>
              <a:buChar char="•"/>
            </a:pPr>
            <a:r>
              <a:rPr lang="en-US" dirty="0" smtClean="0"/>
              <a:t>Undergraduate</a:t>
            </a:r>
            <a:r>
              <a:rPr lang="en-US" baseline="0" dirty="0" smtClean="0"/>
              <a:t> students don’t think they need help in any writing skills; instructors identify 9 areas of serious deficiency.</a:t>
            </a:r>
          </a:p>
          <a:p>
            <a:pPr marL="171450" indent="-171450">
              <a:buFont typeface="Arial"/>
              <a:buChar char="•"/>
            </a:pPr>
            <a:r>
              <a:rPr lang="en-US" dirty="0" smtClean="0"/>
              <a:t>Students and professors</a:t>
            </a:r>
            <a:r>
              <a:rPr lang="en-US" baseline="0" dirty="0" smtClean="0"/>
              <a:t> even differ on what they think ‘good class participation’ means esp. with respect to undergrads. </a:t>
            </a:r>
            <a:r>
              <a:rPr lang="en-US" dirty="0" smtClean="0"/>
              <a:t>(</a:t>
            </a:r>
            <a:r>
              <a:rPr lang="en-US" sz="1200" kern="1200" dirty="0" err="1" smtClean="0">
                <a:solidFill>
                  <a:schemeClr val="tx1"/>
                </a:solidFill>
                <a:effectLst/>
                <a:latin typeface="+mn-lt"/>
                <a:ea typeface="+mn-ea"/>
                <a:cs typeface="+mn-cs"/>
              </a:rPr>
              <a:t>Fritschner</a:t>
            </a:r>
            <a:r>
              <a:rPr lang="en-US" sz="1200" kern="1200" dirty="0" smtClean="0">
                <a:solidFill>
                  <a:schemeClr val="tx1"/>
                </a:solidFill>
                <a:effectLst/>
                <a:latin typeface="+mn-lt"/>
                <a:ea typeface="+mn-ea"/>
                <a:cs typeface="+mn-cs"/>
              </a:rPr>
              <a:t>, Ohio State)</a:t>
            </a:r>
            <a:r>
              <a:rPr lang="en-US" sz="1200" kern="1200" baseline="0" dirty="0" smtClean="0">
                <a:solidFill>
                  <a:schemeClr val="tx1"/>
                </a:solidFill>
                <a:effectLst/>
                <a:latin typeface="+mn-lt"/>
                <a:ea typeface="+mn-ea"/>
                <a:cs typeface="+mn-cs"/>
              </a:rPr>
              <a:t> </a:t>
            </a:r>
          </a:p>
          <a:p>
            <a:pPr marL="0" indent="0">
              <a:buFont typeface="Arial"/>
              <a:buNone/>
            </a:pPr>
            <a:r>
              <a:rPr lang="en-US" baseline="0" dirty="0" smtClean="0">
                <a:sym typeface="Wingdings"/>
              </a:rPr>
              <a:t>===========</a:t>
            </a:r>
          </a:p>
          <a:p>
            <a:pPr marL="0" indent="0">
              <a:buFont typeface="Arial"/>
              <a:buNone/>
            </a:pPr>
            <a:r>
              <a:rPr lang="en-US" b="1" baseline="0" dirty="0" smtClean="0">
                <a:sym typeface="Wingdings"/>
              </a:rPr>
              <a:t>Image sources: </a:t>
            </a:r>
            <a:r>
              <a:rPr lang="en-US" b="0" baseline="0" dirty="0" smtClean="0">
                <a:sym typeface="Wingdings"/>
              </a:rPr>
              <a:t>(L) </a:t>
            </a:r>
            <a:r>
              <a:rPr lang="en-US" baseline="0" dirty="0" smtClean="0">
                <a:sym typeface="Wingdings"/>
              </a:rPr>
              <a:t>Flickr CC BY 2.0 (R) http://beclear1.wordpress.com/2010/10/06/communication-the-secret-sauce-of-engagement/ (with permission)</a:t>
            </a:r>
          </a:p>
          <a:p>
            <a:pPr marL="0" marR="0" indent="0" algn="l" defTabSz="457200" rtl="0" eaLnBrk="1" fontAlgn="auto" latinLnBrk="0" hangingPunct="1">
              <a:lnSpc>
                <a:spcPct val="100000"/>
              </a:lnSpc>
              <a:spcBef>
                <a:spcPts val="0"/>
              </a:spcBef>
              <a:spcAft>
                <a:spcPts val="0"/>
              </a:spcAft>
              <a:buClrTx/>
              <a:buSzTx/>
              <a:buFont typeface="Arial"/>
              <a:buNone/>
              <a:tabLst/>
              <a:defRPr/>
            </a:pPr>
            <a:r>
              <a:rPr lang="en-US" b="1" dirty="0" smtClean="0"/>
              <a:t>Quotation</a:t>
            </a:r>
            <a:r>
              <a:rPr lang="en-US" b="1" baseline="0" dirty="0" smtClean="0"/>
              <a:t> source:</a:t>
            </a:r>
            <a:r>
              <a:rPr lang="en-US" b="1" baseline="0" dirty="0" smtClean="0">
                <a:sym typeface="Wingdings"/>
              </a:rPr>
              <a:t> </a:t>
            </a:r>
            <a:r>
              <a:rPr lang="en-US" b="1" baseline="0" dirty="0" smtClean="0"/>
              <a:t> </a:t>
            </a:r>
            <a:r>
              <a:rPr lang="en-US" dirty="0" smtClean="0"/>
              <a:t>http://</a:t>
            </a:r>
            <a:r>
              <a:rPr lang="en-US" dirty="0" err="1" smtClean="0"/>
              <a:t>www.itl.usyd.edu.au</a:t>
            </a:r>
            <a:r>
              <a:rPr lang="en-US" dirty="0" smtClean="0"/>
              <a:t>/</a:t>
            </a:r>
            <a:r>
              <a:rPr lang="en-US" dirty="0" err="1" smtClean="0"/>
              <a:t>assessmentresources</a:t>
            </a:r>
            <a:r>
              <a:rPr lang="en-US" dirty="0" smtClean="0"/>
              <a:t>/</a:t>
            </a:r>
            <a:r>
              <a:rPr lang="en-US" dirty="0" err="1" smtClean="0"/>
              <a:t>pdf</a:t>
            </a:r>
            <a:r>
              <a:rPr lang="en-US" dirty="0" smtClean="0"/>
              <a:t>/Gibbs%20and%20Simpson.pdf </a:t>
            </a:r>
          </a:p>
          <a:p>
            <a:pPr marL="0" marR="0" indent="0" algn="l" defTabSz="457200" rtl="0" eaLnBrk="1" fontAlgn="auto" latinLnBrk="0" hangingPunct="1">
              <a:lnSpc>
                <a:spcPct val="100000"/>
              </a:lnSpc>
              <a:spcBef>
                <a:spcPts val="0"/>
              </a:spcBef>
              <a:spcAft>
                <a:spcPts val="0"/>
              </a:spcAft>
              <a:buClrTx/>
              <a:buSzTx/>
              <a:buFont typeface="Arial"/>
              <a:buNone/>
              <a:tabLst/>
              <a:defRPr/>
            </a:pPr>
            <a:r>
              <a:rPr lang="en-US" b="1" baseline="0" dirty="0" smtClean="0"/>
              <a:t>Other sources </a:t>
            </a:r>
            <a:r>
              <a:rPr lang="en-US" b="1" baseline="0" dirty="0" smtClean="0">
                <a:sym typeface="Wingdings"/>
              </a:rPr>
              <a:t> </a:t>
            </a:r>
          </a:p>
          <a:p>
            <a:pPr marL="0" marR="0" indent="0" algn="l" defTabSz="457200" rtl="0" eaLnBrk="1" fontAlgn="auto" latinLnBrk="0" hangingPunct="1">
              <a:lnSpc>
                <a:spcPct val="100000"/>
              </a:lnSpc>
              <a:spcBef>
                <a:spcPts val="0"/>
              </a:spcBef>
              <a:spcAft>
                <a:spcPts val="0"/>
              </a:spcAft>
              <a:buClrTx/>
              <a:buSzTx/>
              <a:buFont typeface="Arial"/>
              <a:buNone/>
              <a:tabLst/>
              <a:defRPr/>
            </a:pPr>
            <a:r>
              <a:rPr lang="en-US" b="0" baseline="0" dirty="0" smtClean="0">
                <a:sym typeface="Wingdings"/>
              </a:rPr>
              <a:t>~ SFU study</a:t>
            </a:r>
          </a:p>
          <a:p>
            <a:pPr marL="0" marR="0" indent="0" algn="l" defTabSz="457200" rtl="0" eaLnBrk="1" fontAlgn="auto" latinLnBrk="0" hangingPunct="1">
              <a:lnSpc>
                <a:spcPct val="100000"/>
              </a:lnSpc>
              <a:spcBef>
                <a:spcPts val="0"/>
              </a:spcBef>
              <a:spcAft>
                <a:spcPts val="0"/>
              </a:spcAft>
              <a:buClrTx/>
              <a:buSzTx/>
              <a:buFont typeface="Arial"/>
              <a:buNone/>
              <a:tabLst/>
              <a:defRPr/>
            </a:pPr>
            <a:r>
              <a:rPr lang="en-US" sz="1200" kern="1200" baseline="0" dirty="0" smtClean="0">
                <a:solidFill>
                  <a:schemeClr val="tx1"/>
                </a:solidFill>
                <a:effectLst/>
                <a:latin typeface="+mn-lt"/>
                <a:ea typeface="+mn-ea"/>
                <a:cs typeface="+mn-cs"/>
              </a:rPr>
              <a:t>~</a:t>
            </a:r>
            <a:r>
              <a:rPr lang="en-US" sz="1200" kern="1200" dirty="0" err="1" smtClean="0">
                <a:solidFill>
                  <a:schemeClr val="tx1"/>
                </a:solidFill>
                <a:effectLst/>
                <a:latin typeface="+mn-lt"/>
                <a:ea typeface="+mn-ea"/>
                <a:cs typeface="+mn-cs"/>
              </a:rPr>
              <a:t>Fritschner</a:t>
            </a:r>
            <a:r>
              <a:rPr lang="en-US" sz="1200" kern="1200" dirty="0" smtClean="0">
                <a:solidFill>
                  <a:schemeClr val="tx1"/>
                </a:solidFill>
                <a:effectLst/>
                <a:latin typeface="+mn-lt"/>
                <a:ea typeface="+mn-ea"/>
                <a:cs typeface="+mn-cs"/>
              </a:rPr>
              <a:t>, (2000): </a:t>
            </a:r>
            <a:r>
              <a:rPr lang="en-US" sz="1200" b="1" kern="1200" dirty="0" smtClean="0">
                <a:solidFill>
                  <a:schemeClr val="tx1"/>
                </a:solidFill>
                <a:effectLst/>
                <a:latin typeface="+mn-lt"/>
                <a:ea typeface="+mn-ea"/>
                <a:cs typeface="+mn-cs"/>
              </a:rPr>
              <a:t>Inside the Undergraduate College Classroom: Faculty and Students Differ on the Meaning of Student Participation (</a:t>
            </a:r>
            <a:r>
              <a:rPr lang="en-US" sz="1200" kern="1200" dirty="0" smtClean="0">
                <a:solidFill>
                  <a:schemeClr val="tx1"/>
                </a:solidFill>
                <a:effectLst/>
                <a:latin typeface="+mn-lt"/>
                <a:ea typeface="+mn-ea"/>
                <a:cs typeface="+mn-cs"/>
              </a:rPr>
              <a:t>http://</a:t>
            </a:r>
            <a:r>
              <a:rPr lang="en-US" sz="1200" kern="1200" dirty="0" err="1" smtClean="0">
                <a:solidFill>
                  <a:schemeClr val="tx1"/>
                </a:solidFill>
                <a:effectLst/>
                <a:latin typeface="+mn-lt"/>
                <a:ea typeface="+mn-ea"/>
                <a:cs typeface="+mn-cs"/>
              </a:rPr>
              <a:t>www.jstor.org</a:t>
            </a:r>
            <a:r>
              <a:rPr lang="en-US" sz="1200" kern="1200" dirty="0" smtClean="0">
                <a:solidFill>
                  <a:schemeClr val="tx1"/>
                </a:solidFill>
                <a:effectLst/>
                <a:latin typeface="+mn-lt"/>
                <a:ea typeface="+mn-ea"/>
                <a:cs typeface="+mn-cs"/>
              </a:rPr>
              <a:t>/stable/2649294)</a:t>
            </a:r>
            <a:r>
              <a:rPr lang="en-US" sz="1200" kern="1200" baseline="0" dirty="0" smtClean="0">
                <a:solidFill>
                  <a:schemeClr val="tx1"/>
                </a:solidFill>
                <a:effectLst/>
                <a:latin typeface="+mn-lt"/>
                <a:ea typeface="+mn-ea"/>
                <a:cs typeface="+mn-cs"/>
              </a:rPr>
              <a:t> </a:t>
            </a:r>
            <a:r>
              <a:rPr lang="en-US" baseline="0" dirty="0" smtClean="0"/>
              <a:t> </a:t>
            </a:r>
          </a:p>
          <a:p>
            <a:pPr marL="0" marR="0" indent="0" algn="l" defTabSz="457200" rtl="0" eaLnBrk="1" fontAlgn="auto" latinLnBrk="0" hangingPunct="1">
              <a:lnSpc>
                <a:spcPct val="100000"/>
              </a:lnSpc>
              <a:spcBef>
                <a:spcPts val="0"/>
              </a:spcBef>
              <a:spcAft>
                <a:spcPts val="0"/>
              </a:spcAft>
              <a:buClrTx/>
              <a:buSzTx/>
              <a:buFont typeface="Arial"/>
              <a:buNone/>
              <a:tabLst/>
              <a:defRPr/>
            </a:pPr>
            <a:endParaRPr lang="en-US" baseline="0" dirty="0" smtClean="0"/>
          </a:p>
          <a:p>
            <a:pPr marL="0" indent="0">
              <a:buFont typeface="Arial"/>
              <a:buNone/>
            </a:pPr>
            <a:endParaRPr lang="en-US" baseline="0" dirty="0" smtClean="0"/>
          </a:p>
          <a:p>
            <a:pPr marL="628650" lvl="1" indent="-171450">
              <a:buFont typeface="Arial"/>
              <a:buChar char="•"/>
            </a:pPr>
            <a:endParaRPr lang="en-US" baseline="0" dirty="0" smtClean="0"/>
          </a:p>
          <a:p>
            <a:endParaRPr lang="en-US" baseline="0" dirty="0" smtClean="0"/>
          </a:p>
          <a:p>
            <a:endParaRPr lang="en-US" baseline="0" dirty="0" smtClean="0"/>
          </a:p>
          <a:p>
            <a:endParaRPr lang="en-US" baseline="0" dirty="0" smtClean="0"/>
          </a:p>
          <a:p>
            <a:r>
              <a:rPr lang="en-US" baseline="0" dirty="0" smtClean="0"/>
              <a:t> </a:t>
            </a:r>
          </a:p>
          <a:p>
            <a:endParaRPr lang="en-US" baseline="0" dirty="0" smtClean="0"/>
          </a:p>
          <a:p>
            <a:endParaRPr lang="en-US" dirty="0"/>
          </a:p>
        </p:txBody>
      </p:sp>
      <p:sp>
        <p:nvSpPr>
          <p:cNvPr id="4" name="Slide Number Placeholder 3"/>
          <p:cNvSpPr>
            <a:spLocks noGrp="1"/>
          </p:cNvSpPr>
          <p:nvPr>
            <p:ph type="sldNum" sz="quarter" idx="10"/>
          </p:nvPr>
        </p:nvSpPr>
        <p:spPr/>
        <p:txBody>
          <a:bodyPr/>
          <a:lstStyle/>
          <a:p>
            <a:fld id="{6AD87147-F38A-A042-995C-CCF9A567AD9A}" type="slidenum">
              <a:rPr lang="en-US" smtClean="0"/>
              <a:t>29</a:t>
            </a:fld>
            <a:endParaRPr lang="en-US"/>
          </a:p>
        </p:txBody>
      </p:sp>
    </p:spTree>
    <p:extLst>
      <p:ext uri="{BB962C8B-B14F-4D97-AF65-F5344CB8AC3E}">
        <p14:creationId xmlns:p14="http://schemas.microsoft.com/office/powerpoint/2010/main" val="421932272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baseline="0" dirty="0" smtClean="0"/>
              <a:t>Task: </a:t>
            </a:r>
            <a:r>
              <a:rPr lang="en-US" baseline="0" dirty="0" smtClean="0"/>
              <a:t>Opening survey (use ‘post-its’ for voting)</a:t>
            </a:r>
          </a:p>
          <a:p>
            <a:pPr marL="0" marR="0" indent="0" algn="l" defTabSz="457200" rtl="0" eaLnBrk="1" fontAlgn="auto" latinLnBrk="0" hangingPunct="1">
              <a:lnSpc>
                <a:spcPct val="100000"/>
              </a:lnSpc>
              <a:spcBef>
                <a:spcPts val="0"/>
              </a:spcBef>
              <a:spcAft>
                <a:spcPts val="0"/>
              </a:spcAft>
              <a:buClrTx/>
              <a:buSzTx/>
              <a:buFontTx/>
              <a:buNone/>
              <a:tabLst/>
              <a:defRPr/>
            </a:pPr>
            <a:r>
              <a:rPr lang="en-US" b="0" baseline="0" dirty="0" smtClean="0"/>
              <a:t>===========</a:t>
            </a:r>
          </a:p>
          <a:p>
            <a:pPr marL="0" marR="0" indent="0" algn="l" defTabSz="457200" rtl="0" eaLnBrk="1" fontAlgn="auto" latinLnBrk="0" hangingPunct="1">
              <a:lnSpc>
                <a:spcPct val="100000"/>
              </a:lnSpc>
              <a:spcBef>
                <a:spcPts val="0"/>
              </a:spcBef>
              <a:spcAft>
                <a:spcPts val="0"/>
              </a:spcAft>
              <a:buClrTx/>
              <a:buSzTx/>
              <a:buFontTx/>
              <a:buNone/>
              <a:tabLst/>
              <a:defRPr/>
            </a:pPr>
            <a:r>
              <a:rPr lang="en-US" b="1" baseline="0" dirty="0" smtClean="0"/>
              <a:t>Image source: </a:t>
            </a:r>
            <a:r>
              <a:rPr lang="en-US" baseline="0" dirty="0" smtClean="0">
                <a:sym typeface="Wingdings"/>
              </a:rPr>
              <a:t>Flickr CC BY 2.0</a:t>
            </a:r>
          </a:p>
          <a:p>
            <a:pPr marL="0" marR="0" indent="0" algn="l" defTabSz="457200" rtl="0" eaLnBrk="1" fontAlgn="auto" latinLnBrk="0" hangingPunct="1">
              <a:lnSpc>
                <a:spcPct val="100000"/>
              </a:lnSpc>
              <a:spcBef>
                <a:spcPts val="0"/>
              </a:spcBef>
              <a:spcAft>
                <a:spcPts val="0"/>
              </a:spcAft>
              <a:buClrTx/>
              <a:buSzTx/>
              <a:buFontTx/>
              <a:buNone/>
              <a:tabLst/>
              <a:defRPr/>
            </a:pPr>
            <a:r>
              <a:rPr lang="en-US" b="1" baseline="0" dirty="0" smtClean="0"/>
              <a:t>Question source: </a:t>
            </a:r>
            <a:r>
              <a:rPr lang="en-US" baseline="0" dirty="0" smtClean="0"/>
              <a:t>UNBF NSSE 2011 pilot on factors that most impact student engagement</a:t>
            </a:r>
          </a:p>
        </p:txBody>
      </p:sp>
      <p:sp>
        <p:nvSpPr>
          <p:cNvPr id="4" name="Slide Number Placeholder 3"/>
          <p:cNvSpPr>
            <a:spLocks noGrp="1"/>
          </p:cNvSpPr>
          <p:nvPr>
            <p:ph type="sldNum" sz="quarter" idx="10"/>
          </p:nvPr>
        </p:nvSpPr>
        <p:spPr/>
        <p:txBody>
          <a:bodyPr/>
          <a:lstStyle/>
          <a:p>
            <a:fld id="{6AD87147-F38A-A042-995C-CCF9A567AD9A}" type="slidenum">
              <a:rPr lang="en-US" smtClean="0"/>
              <a:t>3</a:t>
            </a:fld>
            <a:endParaRPr lang="en-US"/>
          </a:p>
        </p:txBody>
      </p:sp>
    </p:spTree>
    <p:extLst>
      <p:ext uri="{BB962C8B-B14F-4D97-AF65-F5344CB8AC3E}">
        <p14:creationId xmlns:p14="http://schemas.microsoft.com/office/powerpoint/2010/main" val="297956009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smtClean="0"/>
              <a:t>Unfortunately, there is real danger in not making feedback user-friendly …  </a:t>
            </a:r>
          </a:p>
          <a:p>
            <a:pPr marL="171450" indent="-171450">
              <a:buFont typeface="Arial"/>
              <a:buChar char="•"/>
            </a:pPr>
            <a:r>
              <a:rPr lang="en-US" baseline="0" dirty="0" smtClean="0"/>
              <a:t>It can train students not to pay attention to it because it has no ‘formative’ value – it doesn’t give them information they can turn into action.</a:t>
            </a:r>
          </a:p>
          <a:p>
            <a:pPr marL="171450" marR="0" indent="-171450" algn="l" defTabSz="457200" rtl="0" eaLnBrk="1" fontAlgn="auto" latinLnBrk="0" hangingPunct="1">
              <a:lnSpc>
                <a:spcPct val="100000"/>
              </a:lnSpc>
              <a:spcBef>
                <a:spcPts val="0"/>
              </a:spcBef>
              <a:spcAft>
                <a:spcPts val="0"/>
              </a:spcAft>
              <a:buClrTx/>
              <a:buSzTx/>
              <a:buFont typeface="Arial"/>
              <a:buChar char="•"/>
              <a:tabLst/>
              <a:defRPr/>
            </a:pPr>
            <a:r>
              <a:rPr lang="en-US" baseline="0" dirty="0" smtClean="0"/>
              <a:t>Students who don’t  like the grade throw away the feedback &amp; others, only concerned with the final result, “don’t collect the marked work’. . </a:t>
            </a:r>
            <a:r>
              <a:rPr lang="en-US" dirty="0" smtClean="0"/>
              <a:t>(from http://</a:t>
            </a:r>
            <a:r>
              <a:rPr lang="en-US" dirty="0" err="1" smtClean="0"/>
              <a:t>www.itl.usyd.edu.au</a:t>
            </a:r>
            <a:r>
              <a:rPr lang="en-US" dirty="0" smtClean="0"/>
              <a:t>/</a:t>
            </a:r>
            <a:r>
              <a:rPr lang="en-US" dirty="0" err="1" smtClean="0"/>
              <a:t>assessmentresources</a:t>
            </a:r>
            <a:r>
              <a:rPr lang="en-US" dirty="0" smtClean="0"/>
              <a:t>/</a:t>
            </a:r>
            <a:r>
              <a:rPr lang="en-US" dirty="0" err="1" smtClean="0"/>
              <a:t>pdf</a:t>
            </a:r>
            <a:r>
              <a:rPr lang="en-US" dirty="0" smtClean="0"/>
              <a:t>/Gibbs%20and%20Simpson.pdf</a:t>
            </a:r>
            <a:r>
              <a:rPr lang="en-US" baseline="0" dirty="0" smtClean="0"/>
              <a:t>, </a:t>
            </a:r>
            <a:r>
              <a:rPr lang="en-US" dirty="0" smtClean="0"/>
              <a:t>22 &amp; 23) </a:t>
            </a:r>
          </a:p>
          <a:p>
            <a:r>
              <a:rPr lang="en-US" baseline="0" dirty="0" smtClean="0"/>
              <a:t>===========</a:t>
            </a:r>
          </a:p>
          <a:p>
            <a:r>
              <a:rPr lang="en-US" b="1" baseline="0" dirty="0" smtClean="0"/>
              <a:t>Image source: </a:t>
            </a:r>
            <a:r>
              <a:rPr lang="en-US" baseline="0" dirty="0" smtClean="0"/>
              <a:t>Flickr CC BY-SA 2.0</a:t>
            </a:r>
          </a:p>
          <a:p>
            <a:r>
              <a:rPr lang="en-US" b="1" baseline="0" dirty="0" smtClean="0"/>
              <a:t>Aside:</a:t>
            </a:r>
            <a:r>
              <a:rPr lang="en-US" b="1" baseline="0" dirty="0" smtClean="0">
                <a:sym typeface="Wingdings"/>
              </a:rPr>
              <a:t> </a:t>
            </a:r>
            <a:r>
              <a:rPr lang="en-US" baseline="0" dirty="0" smtClean="0"/>
              <a:t>What does clicking OK in this situation train you to do? </a:t>
            </a:r>
          </a:p>
          <a:p>
            <a:endParaRPr lang="en-US" baseline="0" dirty="0" smtClean="0"/>
          </a:p>
          <a:p>
            <a:endParaRPr lang="en-US" dirty="0"/>
          </a:p>
        </p:txBody>
      </p:sp>
      <p:sp>
        <p:nvSpPr>
          <p:cNvPr id="4" name="Slide Number Placeholder 3"/>
          <p:cNvSpPr>
            <a:spLocks noGrp="1"/>
          </p:cNvSpPr>
          <p:nvPr>
            <p:ph type="sldNum" sz="quarter" idx="10"/>
          </p:nvPr>
        </p:nvSpPr>
        <p:spPr/>
        <p:txBody>
          <a:bodyPr/>
          <a:lstStyle/>
          <a:p>
            <a:fld id="{6AD87147-F38A-A042-995C-CCF9A567AD9A}" type="slidenum">
              <a:rPr lang="en-US" smtClean="0"/>
              <a:t>30</a:t>
            </a:fld>
            <a:endParaRPr lang="en-US"/>
          </a:p>
        </p:txBody>
      </p:sp>
    </p:spTree>
    <p:extLst>
      <p:ext uri="{BB962C8B-B14F-4D97-AF65-F5344CB8AC3E}">
        <p14:creationId xmlns:p14="http://schemas.microsoft.com/office/powerpoint/2010/main" val="35081769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baseline="0" dirty="0" smtClean="0">
                <a:solidFill>
                  <a:schemeClr val="tx1"/>
                </a:solidFill>
                <a:effectLst/>
                <a:latin typeface="+mn-lt"/>
                <a:ea typeface="+mn-ea"/>
                <a:cs typeface="+mn-cs"/>
              </a:rPr>
              <a:t>Do you really think that most students, if they could really ‘see’ what what you wanted, would give you anything less? </a:t>
            </a:r>
          </a:p>
          <a:p>
            <a:r>
              <a:rPr lang="en-US" dirty="0" smtClean="0"/>
              <a:t>===========</a:t>
            </a:r>
          </a:p>
          <a:p>
            <a:r>
              <a:rPr lang="en-US" b="1" dirty="0" smtClean="0"/>
              <a:t>Image source: </a:t>
            </a:r>
            <a:r>
              <a:rPr lang="en-US" dirty="0" smtClean="0"/>
              <a:t>Flickr CC BY-NC-SA 2.0</a:t>
            </a:r>
          </a:p>
        </p:txBody>
      </p:sp>
      <p:sp>
        <p:nvSpPr>
          <p:cNvPr id="4" name="Slide Number Placeholder 3"/>
          <p:cNvSpPr>
            <a:spLocks noGrp="1"/>
          </p:cNvSpPr>
          <p:nvPr>
            <p:ph type="sldNum" sz="quarter" idx="10"/>
          </p:nvPr>
        </p:nvSpPr>
        <p:spPr/>
        <p:txBody>
          <a:bodyPr/>
          <a:lstStyle/>
          <a:p>
            <a:fld id="{6AD87147-F38A-A042-995C-CCF9A567AD9A}" type="slidenum">
              <a:rPr lang="en-US" smtClean="0"/>
              <a:t>31</a:t>
            </a:fld>
            <a:endParaRPr lang="en-US"/>
          </a:p>
        </p:txBody>
      </p:sp>
    </p:spTree>
    <p:extLst>
      <p:ext uri="{BB962C8B-B14F-4D97-AF65-F5344CB8AC3E}">
        <p14:creationId xmlns:p14="http://schemas.microsoft.com/office/powerpoint/2010/main" val="20108906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Walk</a:t>
            </a:r>
            <a:r>
              <a:rPr lang="en-US" b="1" baseline="0" dirty="0" smtClean="0"/>
              <a:t> through the graph:</a:t>
            </a:r>
            <a:endParaRPr lang="en-US" b="1" dirty="0" smtClean="0"/>
          </a:p>
          <a:p>
            <a:r>
              <a:rPr lang="en-US" dirty="0" smtClean="0"/>
              <a:t>~Let’s say that the enclosed space in</a:t>
            </a:r>
            <a:r>
              <a:rPr lang="en-US" baseline="0" dirty="0" smtClean="0"/>
              <a:t> this graph represents all the content, concepts, and skills learning in your course.</a:t>
            </a:r>
            <a:r>
              <a:rPr lang="en-US" dirty="0" smtClean="0"/>
              <a:t> </a:t>
            </a:r>
          </a:p>
          <a:p>
            <a:r>
              <a:rPr lang="en-US" dirty="0" smtClean="0"/>
              <a:t>~The </a:t>
            </a:r>
            <a:r>
              <a:rPr lang="en-US" b="1" dirty="0" smtClean="0"/>
              <a:t>driving question</a:t>
            </a:r>
            <a:r>
              <a:rPr lang="en-US" b="1" baseline="0" dirty="0" smtClean="0"/>
              <a:t> </a:t>
            </a:r>
            <a:r>
              <a:rPr lang="en-US" baseline="0" dirty="0" smtClean="0"/>
              <a:t>when one moves from evaluation to assessment becomes: </a:t>
            </a:r>
            <a:r>
              <a:rPr lang="en-US" dirty="0" smtClean="0"/>
              <a:t> how to get students…</a:t>
            </a:r>
            <a:endParaRPr lang="en-US" baseline="0" dirty="0" smtClean="0"/>
          </a:p>
          <a:p>
            <a:pPr marL="0" indent="0">
              <a:buFont typeface="Arial"/>
              <a:buNone/>
            </a:pPr>
            <a:r>
              <a:rPr lang="en-US" baseline="0" dirty="0" smtClean="0">
                <a:sym typeface="Wingdings"/>
              </a:rPr>
              <a:t>===========</a:t>
            </a:r>
          </a:p>
          <a:p>
            <a:pPr marL="0" indent="0">
              <a:buFont typeface="Arial"/>
              <a:buNone/>
            </a:pPr>
            <a:r>
              <a:rPr lang="en-US" b="1" baseline="0" dirty="0" smtClean="0">
                <a:sym typeface="Wingdings"/>
              </a:rPr>
              <a:t>Diagram Source: </a:t>
            </a:r>
            <a:r>
              <a:rPr lang="en-US" b="0" baseline="0" dirty="0" smtClean="0"/>
              <a:t>Zone of proximal development: </a:t>
            </a:r>
            <a:r>
              <a:rPr lang="en-US" b="0" baseline="0" dirty="0" err="1" smtClean="0"/>
              <a:t>Vygotsky</a:t>
            </a:r>
            <a:r>
              <a:rPr lang="en-US" b="0" baseline="0" dirty="0" smtClean="0"/>
              <a:t> </a:t>
            </a:r>
            <a:r>
              <a:rPr lang="en-US" baseline="0" dirty="0" smtClean="0">
                <a:sym typeface="Wingdings"/>
              </a:rPr>
              <a:t>(</a:t>
            </a:r>
            <a:r>
              <a:rPr lang="en-US" baseline="0" dirty="0" smtClean="0"/>
              <a:t>http://</a:t>
            </a:r>
            <a:r>
              <a:rPr lang="en-US" baseline="0" dirty="0" err="1" smtClean="0"/>
              <a:t>www.education.vic.gov.au</a:t>
            </a:r>
            <a:r>
              <a:rPr lang="en-US" baseline="0" dirty="0" smtClean="0"/>
              <a:t>/school/teachers/</a:t>
            </a:r>
            <a:r>
              <a:rPr lang="en-US" baseline="0" dirty="0" err="1" smtClean="0"/>
              <a:t>teachingresources</a:t>
            </a:r>
            <a:r>
              <a:rPr lang="en-US" baseline="0" dirty="0" smtClean="0"/>
              <a:t>/discipline/</a:t>
            </a:r>
            <a:r>
              <a:rPr lang="en-US" baseline="0" dirty="0" err="1" smtClean="0"/>
              <a:t>english</a:t>
            </a:r>
            <a:r>
              <a:rPr lang="en-US" baseline="0" dirty="0" smtClean="0"/>
              <a:t>/</a:t>
            </a:r>
            <a:r>
              <a:rPr lang="en-US" baseline="0" dirty="0" err="1" smtClean="0"/>
              <a:t>proflearn</a:t>
            </a:r>
            <a:r>
              <a:rPr lang="en-US" baseline="0" dirty="0" smtClean="0"/>
              <a:t>/pages/velszopds56.aspx)</a:t>
            </a:r>
          </a:p>
          <a:p>
            <a:endParaRPr lang="en-US" dirty="0" smtClean="0"/>
          </a:p>
        </p:txBody>
      </p:sp>
      <p:sp>
        <p:nvSpPr>
          <p:cNvPr id="4" name="Slide Number Placeholder 3"/>
          <p:cNvSpPr>
            <a:spLocks noGrp="1"/>
          </p:cNvSpPr>
          <p:nvPr>
            <p:ph type="sldNum" sz="quarter" idx="10"/>
          </p:nvPr>
        </p:nvSpPr>
        <p:spPr/>
        <p:txBody>
          <a:bodyPr/>
          <a:lstStyle/>
          <a:p>
            <a:fld id="{6AD87147-F38A-A042-995C-CCF9A567AD9A}" type="slidenum">
              <a:rPr lang="en-US" smtClean="0"/>
              <a:t>32</a:t>
            </a:fld>
            <a:endParaRPr lang="en-US"/>
          </a:p>
        </p:txBody>
      </p:sp>
    </p:spTree>
    <p:extLst>
      <p:ext uri="{BB962C8B-B14F-4D97-AF65-F5344CB8AC3E}">
        <p14:creationId xmlns:p14="http://schemas.microsoft.com/office/powerpoint/2010/main" val="46559307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from where they are …. </a:t>
            </a:r>
            <a:endParaRPr lang="en-US" sz="1200" dirty="0" smtClean="0">
              <a:latin typeface="Candara"/>
              <a:cs typeface="Candara"/>
            </a:endParaRPr>
          </a:p>
        </p:txBody>
      </p:sp>
      <p:sp>
        <p:nvSpPr>
          <p:cNvPr id="4" name="Slide Number Placeholder 3"/>
          <p:cNvSpPr>
            <a:spLocks noGrp="1"/>
          </p:cNvSpPr>
          <p:nvPr>
            <p:ph type="sldNum" sz="quarter" idx="10"/>
          </p:nvPr>
        </p:nvSpPr>
        <p:spPr/>
        <p:txBody>
          <a:bodyPr/>
          <a:lstStyle/>
          <a:p>
            <a:fld id="{E98EC9A2-2311-1D45-B46A-F30F827E9C9A}" type="slidenum">
              <a:rPr lang="en-US" smtClean="0"/>
              <a:t>33</a:t>
            </a:fld>
            <a:endParaRPr lang="en-US"/>
          </a:p>
        </p:txBody>
      </p:sp>
    </p:spTree>
    <p:extLst>
      <p:ext uri="{BB962C8B-B14F-4D97-AF65-F5344CB8AC3E}">
        <p14:creationId xmlns:p14="http://schemas.microsoft.com/office/powerpoint/2010/main" val="1536499499"/>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&amp; what the </a:t>
            </a:r>
            <a:r>
              <a:rPr lang="en-US" baseline="0" dirty="0" smtClean="0"/>
              <a:t>arrive knowing and being able to do on the first day of class …</a:t>
            </a:r>
            <a:endParaRPr lang="en-US" dirty="0" smtClean="0"/>
          </a:p>
          <a:p>
            <a:r>
              <a:rPr lang="en-US" dirty="0" smtClean="0"/>
              <a:t>===========</a:t>
            </a:r>
          </a:p>
          <a:p>
            <a:r>
              <a:rPr lang="en-US" b="1" dirty="0" smtClean="0"/>
              <a:t>Image source: </a:t>
            </a:r>
            <a:r>
              <a:rPr lang="en-US" dirty="0" smtClean="0"/>
              <a:t>Flickr CC</a:t>
            </a:r>
            <a:r>
              <a:rPr lang="en-US" baseline="0" dirty="0" smtClean="0"/>
              <a:t> </a:t>
            </a:r>
            <a:r>
              <a:rPr lang="en-US" sz="1200" b="0" kern="1200" dirty="0" smtClean="0">
                <a:solidFill>
                  <a:schemeClr val="tx1"/>
                </a:solidFill>
                <a:latin typeface="+mn-lt"/>
                <a:ea typeface="+mn-ea"/>
                <a:cs typeface="+mn-cs"/>
              </a:rPr>
              <a:t>BY-NC-SA 2.0</a:t>
            </a:r>
          </a:p>
          <a:p>
            <a:r>
              <a:rPr lang="en-US" sz="1200" b="0" kern="1200" dirty="0" smtClean="0">
                <a:solidFill>
                  <a:schemeClr val="tx1"/>
                </a:solidFill>
                <a:latin typeface="+mn-lt"/>
                <a:ea typeface="+mn-ea"/>
                <a:cs typeface="+mn-cs"/>
              </a:rPr>
              <a:t>(copy code on slide</a:t>
            </a:r>
            <a:r>
              <a:rPr lang="en-US" sz="1200" b="0" kern="1200" baseline="0" dirty="0" smtClean="0">
                <a:solidFill>
                  <a:schemeClr val="tx1"/>
                </a:solidFill>
                <a:latin typeface="+mn-lt"/>
                <a:ea typeface="+mn-ea"/>
                <a:cs typeface="+mn-cs"/>
              </a:rPr>
              <a:t> into search bar; search ‘images&gt;&gt; Flickr’)</a:t>
            </a:r>
            <a:endParaRPr lang="en-US" b="0" dirty="0" smtClean="0"/>
          </a:p>
        </p:txBody>
      </p:sp>
      <p:sp>
        <p:nvSpPr>
          <p:cNvPr id="4" name="Slide Number Placeholder 3"/>
          <p:cNvSpPr>
            <a:spLocks noGrp="1"/>
          </p:cNvSpPr>
          <p:nvPr>
            <p:ph type="sldNum" sz="quarter" idx="10"/>
          </p:nvPr>
        </p:nvSpPr>
        <p:spPr/>
        <p:txBody>
          <a:bodyPr/>
          <a:lstStyle/>
          <a:p>
            <a:fld id="{E98EC9A2-2311-1D45-B46A-F30F827E9C9A}" type="slidenum">
              <a:rPr lang="en-US" smtClean="0"/>
              <a:t>34</a:t>
            </a:fld>
            <a:endParaRPr lang="en-US"/>
          </a:p>
        </p:txBody>
      </p:sp>
    </p:spTree>
    <p:extLst>
      <p:ext uri="{BB962C8B-B14F-4D97-AF65-F5344CB8AC3E}">
        <p14:creationId xmlns:p14="http://schemas.microsoft.com/office/powerpoint/2010/main" val="2331598686"/>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 to where </a:t>
            </a:r>
            <a:r>
              <a:rPr lang="en-US" b="1" dirty="0" smtClean="0"/>
              <a:t>you want them </a:t>
            </a:r>
            <a:r>
              <a:rPr lang="en-US" dirty="0" smtClean="0"/>
              <a:t>to be</a:t>
            </a:r>
          </a:p>
        </p:txBody>
      </p:sp>
      <p:sp>
        <p:nvSpPr>
          <p:cNvPr id="4" name="Slide Number Placeholder 3"/>
          <p:cNvSpPr>
            <a:spLocks noGrp="1"/>
          </p:cNvSpPr>
          <p:nvPr>
            <p:ph type="sldNum" sz="quarter" idx="10"/>
          </p:nvPr>
        </p:nvSpPr>
        <p:spPr/>
        <p:txBody>
          <a:bodyPr/>
          <a:lstStyle/>
          <a:p>
            <a:fld id="{6AD87147-F38A-A042-995C-CCF9A567AD9A}" type="slidenum">
              <a:rPr lang="en-US" smtClean="0"/>
              <a:t>35</a:t>
            </a:fld>
            <a:endParaRPr lang="en-US"/>
          </a:p>
        </p:txBody>
      </p:sp>
    </p:spTree>
    <p:extLst>
      <p:ext uri="{BB962C8B-B14F-4D97-AF65-F5344CB8AC3E}">
        <p14:creationId xmlns:p14="http://schemas.microsoft.com/office/powerpoint/2010/main" val="2146221868"/>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 and where they want to be.</a:t>
            </a:r>
          </a:p>
          <a:p>
            <a:r>
              <a:rPr lang="en-US" dirty="0" smtClean="0"/>
              <a:t>===========</a:t>
            </a:r>
          </a:p>
          <a:p>
            <a:r>
              <a:rPr lang="en-US" b="1" dirty="0" smtClean="0"/>
              <a:t>Image source: </a:t>
            </a:r>
            <a:r>
              <a:rPr lang="en-US" dirty="0" smtClean="0"/>
              <a:t>Flickr CC</a:t>
            </a:r>
            <a:r>
              <a:rPr lang="en-US" baseline="0" dirty="0" smtClean="0"/>
              <a:t> BY 2.0</a:t>
            </a:r>
            <a:endParaRPr lang="en-US" dirty="0" smtClean="0"/>
          </a:p>
          <a:p>
            <a:pPr marL="0" marR="0" indent="0" algn="l" defTabSz="457200" rtl="0" eaLnBrk="1" fontAlgn="auto" latinLnBrk="0" hangingPunct="1">
              <a:lnSpc>
                <a:spcPct val="100000"/>
              </a:lnSpc>
              <a:spcBef>
                <a:spcPts val="0"/>
              </a:spcBef>
              <a:spcAft>
                <a:spcPts val="0"/>
              </a:spcAft>
              <a:buClrTx/>
              <a:buSzTx/>
              <a:buFontTx/>
              <a:buNone/>
              <a:tabLst/>
              <a:defRPr/>
            </a:pPr>
            <a:endParaRPr lang="en-US" dirty="0" smtClean="0"/>
          </a:p>
          <a:p>
            <a:endParaRPr lang="en-US" dirty="0" smtClean="0"/>
          </a:p>
        </p:txBody>
      </p:sp>
      <p:sp>
        <p:nvSpPr>
          <p:cNvPr id="4" name="Slide Number Placeholder 3"/>
          <p:cNvSpPr>
            <a:spLocks noGrp="1"/>
          </p:cNvSpPr>
          <p:nvPr>
            <p:ph type="sldNum" sz="quarter" idx="10"/>
          </p:nvPr>
        </p:nvSpPr>
        <p:spPr/>
        <p:txBody>
          <a:bodyPr/>
          <a:lstStyle/>
          <a:p>
            <a:fld id="{6AD87147-F38A-A042-995C-CCF9A567AD9A}" type="slidenum">
              <a:rPr lang="en-US" smtClean="0"/>
              <a:t>36</a:t>
            </a:fld>
            <a:endParaRPr lang="en-US"/>
          </a:p>
        </p:txBody>
      </p:sp>
    </p:spTree>
    <p:extLst>
      <p:ext uri="{BB962C8B-B14F-4D97-AF65-F5344CB8AC3E}">
        <p14:creationId xmlns:p14="http://schemas.microsoft.com/office/powerpoint/2010/main" val="2146221868"/>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baseline="0" dirty="0" smtClean="0"/>
              <a:t>The gap between these 2 states is known as the ‘zone of proximal development’. </a:t>
            </a:r>
          </a:p>
          <a:p>
            <a:pPr marL="171450" marR="0" indent="-171450" algn="l" defTabSz="457200" rtl="0" eaLnBrk="1" fontAlgn="auto" latinLnBrk="0" hangingPunct="1">
              <a:lnSpc>
                <a:spcPct val="100000"/>
              </a:lnSpc>
              <a:spcBef>
                <a:spcPts val="0"/>
              </a:spcBef>
              <a:spcAft>
                <a:spcPts val="0"/>
              </a:spcAft>
              <a:buClrTx/>
              <a:buSzTx/>
              <a:buFont typeface="Arial"/>
              <a:buChar char="•"/>
              <a:tabLst/>
              <a:defRPr/>
            </a:pPr>
            <a:r>
              <a:rPr lang="en-US" baseline="0" dirty="0" smtClean="0"/>
              <a:t>[Video link </a:t>
            </a:r>
            <a:r>
              <a:rPr lang="en-US" baseline="0" dirty="0" smtClean="0">
                <a:sym typeface="Wingdings"/>
              </a:rPr>
              <a:t>--&gt; http://</a:t>
            </a:r>
            <a:r>
              <a:rPr lang="en-US" baseline="0" dirty="0" err="1" smtClean="0">
                <a:sym typeface="Wingdings"/>
              </a:rPr>
              <a:t>youtu.be</a:t>
            </a:r>
            <a:r>
              <a:rPr lang="en-US" baseline="0" dirty="0" smtClean="0">
                <a:sym typeface="Wingdings"/>
              </a:rPr>
              <a:t>/0BX2ynEqLL4] </a:t>
            </a:r>
            <a:endParaRPr lang="en-US" baseline="0" dirty="0" smtClean="0"/>
          </a:p>
          <a:p>
            <a:pPr marL="0" marR="0" indent="0" algn="l" defTabSz="457200" rtl="0" eaLnBrk="1" fontAlgn="auto" latinLnBrk="0" hangingPunct="1">
              <a:lnSpc>
                <a:spcPct val="100000"/>
              </a:lnSpc>
              <a:spcBef>
                <a:spcPts val="0"/>
              </a:spcBef>
              <a:spcAft>
                <a:spcPts val="0"/>
              </a:spcAft>
              <a:buClrTx/>
              <a:buSzTx/>
              <a:buFontTx/>
              <a:buNone/>
              <a:tabLst/>
              <a:defRPr/>
            </a:pPr>
            <a:endParaRPr lang="en-US" baseline="0" dirty="0" smtClean="0"/>
          </a:p>
          <a:p>
            <a:endParaRPr lang="en-US" dirty="0"/>
          </a:p>
        </p:txBody>
      </p:sp>
      <p:sp>
        <p:nvSpPr>
          <p:cNvPr id="4" name="Slide Number Placeholder 3"/>
          <p:cNvSpPr>
            <a:spLocks noGrp="1"/>
          </p:cNvSpPr>
          <p:nvPr>
            <p:ph type="sldNum" sz="quarter" idx="10"/>
          </p:nvPr>
        </p:nvSpPr>
        <p:spPr/>
        <p:txBody>
          <a:bodyPr/>
          <a:lstStyle/>
          <a:p>
            <a:fld id="{E98EC9A2-2311-1D45-B46A-F30F827E9C9A}" type="slidenum">
              <a:rPr lang="en-US" smtClean="0"/>
              <a:t>37</a:t>
            </a:fld>
            <a:endParaRPr lang="en-US"/>
          </a:p>
        </p:txBody>
      </p:sp>
    </p:spTree>
    <p:extLst>
      <p:ext uri="{BB962C8B-B14F-4D97-AF65-F5344CB8AC3E}">
        <p14:creationId xmlns:p14="http://schemas.microsoft.com/office/powerpoint/2010/main" val="2037681820"/>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~Depending on</a:t>
            </a:r>
            <a:r>
              <a:rPr lang="en-US" baseline="0" dirty="0" smtClean="0"/>
              <a:t> prior learning, it may be larger or smaller; but however wide, the learner cannot cross on his/her own.</a:t>
            </a:r>
          </a:p>
          <a:p>
            <a:r>
              <a:rPr lang="en-US" b="1" baseline="0" dirty="0" smtClean="0"/>
              <a:t>Ask:</a:t>
            </a:r>
            <a:r>
              <a:rPr lang="en-US" b="1" baseline="0" dirty="0" smtClean="0">
                <a:sym typeface="Wingdings"/>
              </a:rPr>
              <a:t> </a:t>
            </a:r>
            <a:r>
              <a:rPr lang="en-US" baseline="0" dirty="0" smtClean="0"/>
              <a:t>what comes to mind when thinking about how to get your child across this learning gap? </a:t>
            </a:r>
          </a:p>
          <a:p>
            <a:r>
              <a:rPr lang="en-US" baseline="0" dirty="0" smtClean="0"/>
              <a:t>(</a:t>
            </a:r>
            <a:r>
              <a:rPr lang="en-US" b="1" baseline="0" dirty="0" smtClean="0"/>
              <a:t>Wait for the answers</a:t>
            </a:r>
            <a:r>
              <a:rPr lang="en-US" baseline="0" dirty="0" smtClean="0"/>
              <a:t>)</a:t>
            </a:r>
          </a:p>
          <a:p>
            <a:endParaRPr lang="en-US" dirty="0"/>
          </a:p>
        </p:txBody>
      </p:sp>
      <p:sp>
        <p:nvSpPr>
          <p:cNvPr id="4" name="Slide Number Placeholder 3"/>
          <p:cNvSpPr>
            <a:spLocks noGrp="1"/>
          </p:cNvSpPr>
          <p:nvPr>
            <p:ph type="sldNum" sz="quarter" idx="10"/>
          </p:nvPr>
        </p:nvSpPr>
        <p:spPr/>
        <p:txBody>
          <a:bodyPr/>
          <a:lstStyle/>
          <a:p>
            <a:fld id="{E98EC9A2-2311-1D45-B46A-F30F827E9C9A}" type="slidenum">
              <a:rPr lang="en-US" smtClean="0"/>
              <a:t>38</a:t>
            </a:fld>
            <a:endParaRPr lang="en-US"/>
          </a:p>
        </p:txBody>
      </p:sp>
    </p:spTree>
    <p:extLst>
      <p:ext uri="{BB962C8B-B14F-4D97-AF65-F5344CB8AC3E}">
        <p14:creationId xmlns:p14="http://schemas.microsoft.com/office/powerpoint/2010/main" val="2037681820"/>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~Training</a:t>
            </a:r>
            <a:r>
              <a:rPr lang="en-US" baseline="0" dirty="0" smtClean="0"/>
              <a:t> wheels, starter bike (fat wheels) &amp; someone running along beside helping maintain balance while the learner gets the hang of it.</a:t>
            </a:r>
          </a:p>
          <a:p>
            <a:r>
              <a:rPr lang="en-US" dirty="0" smtClean="0"/>
              <a:t>===========</a:t>
            </a:r>
          </a:p>
          <a:p>
            <a:r>
              <a:rPr lang="en-US" b="1" dirty="0" smtClean="0"/>
              <a:t>Image source: </a:t>
            </a:r>
            <a:r>
              <a:rPr lang="en-US" dirty="0" smtClean="0"/>
              <a:t>Flickr CC BY</a:t>
            </a:r>
            <a:r>
              <a:rPr lang="en-US" baseline="0" dirty="0" smtClean="0"/>
              <a:t> </a:t>
            </a:r>
            <a:r>
              <a:rPr lang="en-US" dirty="0" smtClean="0"/>
              <a:t>2.0</a:t>
            </a:r>
          </a:p>
          <a:p>
            <a:r>
              <a:rPr lang="en-US" baseline="0" dirty="0" smtClean="0"/>
              <a:t> </a:t>
            </a:r>
            <a:endParaRPr lang="en-US" dirty="0"/>
          </a:p>
        </p:txBody>
      </p:sp>
      <p:sp>
        <p:nvSpPr>
          <p:cNvPr id="4" name="Slide Number Placeholder 3"/>
          <p:cNvSpPr>
            <a:spLocks noGrp="1"/>
          </p:cNvSpPr>
          <p:nvPr>
            <p:ph type="sldNum" sz="quarter" idx="10"/>
          </p:nvPr>
        </p:nvSpPr>
        <p:spPr/>
        <p:txBody>
          <a:bodyPr/>
          <a:lstStyle/>
          <a:p>
            <a:fld id="{E98EC9A2-2311-1D45-B46A-F30F827E9C9A}" type="slidenum">
              <a:rPr lang="en-US" smtClean="0"/>
              <a:t>39</a:t>
            </a:fld>
            <a:endParaRPr lang="en-US"/>
          </a:p>
        </p:txBody>
      </p:sp>
    </p:spTree>
    <p:extLst>
      <p:ext uri="{BB962C8B-B14F-4D97-AF65-F5344CB8AC3E}">
        <p14:creationId xmlns:p14="http://schemas.microsoft.com/office/powerpoint/2010/main" val="121003332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smtClean="0"/>
              <a:t>1-4 </a:t>
            </a:r>
            <a:r>
              <a:rPr lang="en-US" baseline="0" dirty="0" err="1" smtClean="0"/>
              <a:t>hr</a:t>
            </a:r>
            <a:r>
              <a:rPr lang="en-US" baseline="0" dirty="0" smtClean="0"/>
              <a:t>? 5-8 ? 9-12? more than 12? </a:t>
            </a:r>
          </a:p>
          <a:p>
            <a:r>
              <a:rPr lang="en-US" baseline="0" dirty="0" smtClean="0"/>
              <a:t>- anyone not responding? should I have put up a ‘zero”? </a:t>
            </a:r>
          </a:p>
          <a:p>
            <a:r>
              <a:rPr lang="en-US" baseline="0" dirty="0" smtClean="0"/>
              <a:t>- how will we quantify a ‘typical week’ – differs across departments, levels, class sizes, use of computer grading,  etc. </a:t>
            </a:r>
            <a:endParaRPr lang="en-US" dirty="0" smtClean="0"/>
          </a:p>
          <a:p>
            <a:endParaRPr lang="en-US" baseline="0" dirty="0" smtClean="0"/>
          </a:p>
        </p:txBody>
      </p:sp>
      <p:sp>
        <p:nvSpPr>
          <p:cNvPr id="4" name="Slide Number Placeholder 3"/>
          <p:cNvSpPr>
            <a:spLocks noGrp="1"/>
          </p:cNvSpPr>
          <p:nvPr>
            <p:ph type="sldNum" sz="quarter" idx="10"/>
          </p:nvPr>
        </p:nvSpPr>
        <p:spPr/>
        <p:txBody>
          <a:bodyPr/>
          <a:lstStyle/>
          <a:p>
            <a:fld id="{6AD87147-F38A-A042-995C-CCF9A567AD9A}" type="slidenum">
              <a:rPr lang="en-US" smtClean="0"/>
              <a:t>4</a:t>
            </a:fld>
            <a:endParaRPr lang="en-US"/>
          </a:p>
        </p:txBody>
      </p:sp>
    </p:spTree>
    <p:extLst>
      <p:ext uri="{BB962C8B-B14F-4D97-AF65-F5344CB8AC3E}">
        <p14:creationId xmlns:p14="http://schemas.microsoft.com/office/powerpoint/2010/main" val="2979560097"/>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The</a:t>
            </a:r>
            <a:r>
              <a:rPr lang="en-US" baseline="0" dirty="0" smtClean="0"/>
              <a:t> pedagogical term for this is ‘scaffolding’. </a:t>
            </a:r>
          </a:p>
          <a:p>
            <a:pPr marL="171450" marR="0" indent="-171450" algn="l" defTabSz="457200" rtl="0" eaLnBrk="1" fontAlgn="auto" latinLnBrk="0" hangingPunct="1">
              <a:lnSpc>
                <a:spcPct val="100000"/>
              </a:lnSpc>
              <a:spcBef>
                <a:spcPts val="0"/>
              </a:spcBef>
              <a:spcAft>
                <a:spcPts val="0"/>
              </a:spcAft>
              <a:buClrTx/>
              <a:buSzTx/>
              <a:buFont typeface="Arial"/>
              <a:buChar char="•"/>
              <a:tabLst/>
              <a:defRPr/>
            </a:pPr>
            <a:r>
              <a:rPr lang="en-US" baseline="0" dirty="0" smtClean="0"/>
              <a:t>It’s the guidance &amp; support that shapes learning and moves it forward. </a:t>
            </a:r>
          </a:p>
          <a:p>
            <a:pPr marL="0" marR="0" indent="0" algn="l" defTabSz="457200" rtl="0" eaLnBrk="1" fontAlgn="auto" latinLnBrk="0" hangingPunct="1">
              <a:lnSpc>
                <a:spcPct val="100000"/>
              </a:lnSpc>
              <a:spcBef>
                <a:spcPts val="0"/>
              </a:spcBef>
              <a:spcAft>
                <a:spcPts val="0"/>
              </a:spcAft>
              <a:buClrTx/>
              <a:buSzTx/>
              <a:buFontTx/>
              <a:buNone/>
              <a:tabLst/>
              <a:defRPr/>
            </a:pPr>
            <a:r>
              <a:rPr lang="en-US" baseline="0" dirty="0" smtClean="0"/>
              <a:t>There are many ways to scaffold, but when thinking about assessment, …</a:t>
            </a:r>
          </a:p>
          <a:p>
            <a:r>
              <a:rPr lang="en-US" dirty="0" smtClean="0"/>
              <a:t>===========</a:t>
            </a:r>
          </a:p>
          <a:p>
            <a:r>
              <a:rPr lang="en-US" b="1" dirty="0" smtClean="0"/>
              <a:t>Image source: </a:t>
            </a:r>
            <a:r>
              <a:rPr lang="en-US" dirty="0" smtClean="0"/>
              <a:t>Flickr CC BY-NC-SA 2.0</a:t>
            </a:r>
          </a:p>
          <a:p>
            <a:pPr marL="0" marR="0" indent="0" algn="l" defTabSz="457200" rtl="0" eaLnBrk="1" fontAlgn="auto" latinLnBrk="0" hangingPunct="1">
              <a:lnSpc>
                <a:spcPct val="100000"/>
              </a:lnSpc>
              <a:spcBef>
                <a:spcPts val="0"/>
              </a:spcBef>
              <a:spcAft>
                <a:spcPts val="0"/>
              </a:spcAft>
              <a:buClrTx/>
              <a:buSzTx/>
              <a:buFontTx/>
              <a:buNone/>
              <a:tabLst/>
              <a:defRPr/>
            </a:pPr>
            <a:endParaRPr lang="en-US" dirty="0" smtClean="0"/>
          </a:p>
          <a:p>
            <a:pPr marL="0" marR="0" indent="0" algn="l" defTabSz="4572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10"/>
          </p:nvPr>
        </p:nvSpPr>
        <p:spPr/>
        <p:txBody>
          <a:bodyPr/>
          <a:lstStyle/>
          <a:p>
            <a:fld id="{E98EC9A2-2311-1D45-B46A-F30F827E9C9A}" type="slidenum">
              <a:rPr lang="en-US" smtClean="0"/>
              <a:t>40</a:t>
            </a:fld>
            <a:endParaRPr lang="en-US"/>
          </a:p>
        </p:txBody>
      </p:sp>
    </p:spTree>
    <p:extLst>
      <p:ext uri="{BB962C8B-B14F-4D97-AF65-F5344CB8AC3E}">
        <p14:creationId xmlns:p14="http://schemas.microsoft.com/office/powerpoint/2010/main" val="1210033322"/>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baseline="0" dirty="0" smtClean="0"/>
              <a:t>You’re trying to fix the mismatch -- to</a:t>
            </a:r>
          </a:p>
          <a:p>
            <a:pPr marL="171450" marR="0" indent="-171450" algn="l" defTabSz="457200" rtl="0" eaLnBrk="1" fontAlgn="auto" latinLnBrk="0" hangingPunct="1">
              <a:lnSpc>
                <a:spcPct val="100000"/>
              </a:lnSpc>
              <a:spcBef>
                <a:spcPts val="0"/>
              </a:spcBef>
              <a:spcAft>
                <a:spcPts val="0"/>
              </a:spcAft>
              <a:buClrTx/>
              <a:buSzTx/>
              <a:buFont typeface="Arial"/>
              <a:buChar char="•"/>
              <a:tabLst/>
              <a:defRPr/>
            </a:pPr>
            <a:r>
              <a:rPr lang="en-US" b="0" baseline="0" dirty="0" smtClean="0"/>
              <a:t>replace mistaken understandings </a:t>
            </a:r>
          </a:p>
          <a:p>
            <a:pPr marL="171450" marR="0" indent="-171450" algn="l" defTabSz="457200" rtl="0" eaLnBrk="1" fontAlgn="auto" latinLnBrk="0" hangingPunct="1">
              <a:lnSpc>
                <a:spcPct val="100000"/>
              </a:lnSpc>
              <a:spcBef>
                <a:spcPts val="0"/>
              </a:spcBef>
              <a:spcAft>
                <a:spcPts val="0"/>
              </a:spcAft>
              <a:buClrTx/>
              <a:buSzTx/>
              <a:buFont typeface="Arial"/>
              <a:buChar char="•"/>
              <a:tabLst/>
              <a:defRPr/>
            </a:pPr>
            <a:r>
              <a:rPr lang="en-US" b="0" baseline="0" dirty="0" smtClean="0"/>
              <a:t>expand on partial skill and knowledge</a:t>
            </a:r>
          </a:p>
          <a:p>
            <a:pPr marL="171450" marR="0" indent="-171450" algn="l" defTabSz="457200" rtl="0" eaLnBrk="1" fontAlgn="auto" latinLnBrk="0" hangingPunct="1">
              <a:lnSpc>
                <a:spcPct val="100000"/>
              </a:lnSpc>
              <a:spcBef>
                <a:spcPts val="0"/>
              </a:spcBef>
              <a:spcAft>
                <a:spcPts val="0"/>
              </a:spcAft>
              <a:buClrTx/>
              <a:buSzTx/>
              <a:buFont typeface="Arial"/>
              <a:buChar char="•"/>
              <a:tabLst/>
              <a:defRPr/>
            </a:pPr>
            <a:r>
              <a:rPr lang="en-US" b="0" baseline="0" dirty="0" smtClean="0"/>
              <a:t> &amp; add new reliable learning. </a:t>
            </a:r>
          </a:p>
          <a:p>
            <a:pPr marL="0" marR="0" indent="0" algn="l" defTabSz="457200" rtl="0" eaLnBrk="1" fontAlgn="auto" latinLnBrk="0" hangingPunct="1">
              <a:lnSpc>
                <a:spcPct val="100000"/>
              </a:lnSpc>
              <a:spcBef>
                <a:spcPts val="0"/>
              </a:spcBef>
              <a:spcAft>
                <a:spcPts val="0"/>
              </a:spcAft>
              <a:buClrTx/>
              <a:buSzTx/>
              <a:buFontTx/>
              <a:buNone/>
              <a:tabLst/>
              <a:defRPr/>
            </a:pPr>
            <a:endParaRPr lang="en-US" baseline="0" dirty="0" smtClean="0"/>
          </a:p>
          <a:p>
            <a:endParaRPr lang="en-US" dirty="0"/>
          </a:p>
        </p:txBody>
      </p:sp>
      <p:sp>
        <p:nvSpPr>
          <p:cNvPr id="4" name="Slide Number Placeholder 3"/>
          <p:cNvSpPr>
            <a:spLocks noGrp="1"/>
          </p:cNvSpPr>
          <p:nvPr>
            <p:ph type="sldNum" sz="quarter" idx="10"/>
          </p:nvPr>
        </p:nvSpPr>
        <p:spPr/>
        <p:txBody>
          <a:bodyPr/>
          <a:lstStyle/>
          <a:p>
            <a:fld id="{E98EC9A2-2311-1D45-B46A-F30F827E9C9A}" type="slidenum">
              <a:rPr lang="en-US" smtClean="0"/>
              <a:t>41</a:t>
            </a:fld>
            <a:endParaRPr lang="en-US"/>
          </a:p>
        </p:txBody>
      </p:sp>
    </p:spTree>
    <p:extLst>
      <p:ext uri="{BB962C8B-B14F-4D97-AF65-F5344CB8AC3E}">
        <p14:creationId xmlns:p14="http://schemas.microsoft.com/office/powerpoint/2010/main" val="121003332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smtClean="0"/>
              <a:t>1-4 </a:t>
            </a:r>
            <a:r>
              <a:rPr lang="en-US" baseline="0" dirty="0" err="1" smtClean="0"/>
              <a:t>hr</a:t>
            </a:r>
            <a:r>
              <a:rPr lang="en-US" baseline="0" dirty="0" smtClean="0"/>
              <a:t>? 5-8 ? 9-12? more than 12? </a:t>
            </a:r>
          </a:p>
          <a:p>
            <a:r>
              <a:rPr lang="en-US" baseline="0" dirty="0" smtClean="0"/>
              <a:t>- anyone not responding? should I have put up a ‘zero”? </a:t>
            </a:r>
          </a:p>
          <a:p>
            <a:r>
              <a:rPr lang="en-US" baseline="0" dirty="0" smtClean="0"/>
              <a:t>- anyone over 20? over 30?  what is the upper limit here in any week? </a:t>
            </a:r>
          </a:p>
        </p:txBody>
      </p:sp>
      <p:sp>
        <p:nvSpPr>
          <p:cNvPr id="4" name="Slide Number Placeholder 3"/>
          <p:cNvSpPr>
            <a:spLocks noGrp="1"/>
          </p:cNvSpPr>
          <p:nvPr>
            <p:ph type="sldNum" sz="quarter" idx="10"/>
          </p:nvPr>
        </p:nvSpPr>
        <p:spPr/>
        <p:txBody>
          <a:bodyPr/>
          <a:lstStyle/>
          <a:p>
            <a:fld id="{6AD87147-F38A-A042-995C-CCF9A567AD9A}" type="slidenum">
              <a:rPr lang="en-US" smtClean="0"/>
              <a:t>5</a:t>
            </a:fld>
            <a:endParaRPr lang="en-US"/>
          </a:p>
        </p:txBody>
      </p:sp>
    </p:spTree>
    <p:extLst>
      <p:ext uri="{BB962C8B-B14F-4D97-AF65-F5344CB8AC3E}">
        <p14:creationId xmlns:p14="http://schemas.microsoft.com/office/powerpoint/2010/main" val="297956009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How does this group</a:t>
            </a:r>
            <a:r>
              <a:rPr lang="en-US" baseline="0" dirty="0" smtClean="0"/>
              <a:t> that compare with UNB Fredericton results? </a:t>
            </a:r>
          </a:p>
          <a:p>
            <a:r>
              <a:rPr lang="en-US" dirty="0" smtClean="0"/>
              <a:t>(1) </a:t>
            </a:r>
            <a:r>
              <a:rPr lang="en-US" baseline="0" dirty="0" smtClean="0"/>
              <a:t>50% 1-4 hours + 42% </a:t>
            </a:r>
            <a:r>
              <a:rPr lang="en-US" baseline="0" dirty="0" err="1" smtClean="0"/>
              <a:t>btwn</a:t>
            </a:r>
            <a:r>
              <a:rPr lang="en-US" baseline="0" dirty="0" smtClean="0"/>
              <a:t> 5 &amp;12 hours (tops out at about 20)</a:t>
            </a:r>
          </a:p>
          <a:p>
            <a:r>
              <a:rPr lang="en-US" baseline="0" dirty="0" smtClean="0"/>
              <a:t>(2) 60% 1-4 + 33% </a:t>
            </a:r>
            <a:r>
              <a:rPr lang="en-US" baseline="0" dirty="0" err="1" smtClean="0"/>
              <a:t>btwn</a:t>
            </a:r>
            <a:r>
              <a:rPr lang="en-US" baseline="0" dirty="0" smtClean="0"/>
              <a:t> 5 &amp;12 (can even exceed 30 </a:t>
            </a:r>
            <a:r>
              <a:rPr lang="en-US" baseline="0" dirty="0" err="1" smtClean="0"/>
              <a:t>hr</a:t>
            </a:r>
            <a:r>
              <a:rPr lang="en-US" baseline="0" dirty="0" smtClean="0"/>
              <a:t>!!) </a:t>
            </a:r>
          </a:p>
          <a:p>
            <a:r>
              <a:rPr lang="en-US" baseline="0" dirty="0" smtClean="0"/>
              <a:t>Many of you are putting in huge amounts of time …..</a:t>
            </a:r>
          </a:p>
          <a:p>
            <a:r>
              <a:rPr lang="en-US" baseline="0" dirty="0" smtClean="0"/>
              <a:t>======</a:t>
            </a:r>
          </a:p>
          <a:p>
            <a:pPr marL="0" marR="0" indent="0" algn="l" defTabSz="457200" rtl="0" eaLnBrk="1" fontAlgn="auto" latinLnBrk="0" hangingPunct="1">
              <a:lnSpc>
                <a:spcPct val="100000"/>
              </a:lnSpc>
              <a:spcBef>
                <a:spcPts val="0"/>
              </a:spcBef>
              <a:spcAft>
                <a:spcPts val="0"/>
              </a:spcAft>
              <a:buClrTx/>
              <a:buSzTx/>
              <a:buFontTx/>
              <a:buNone/>
              <a:tabLst/>
              <a:defRPr/>
            </a:pPr>
            <a:r>
              <a:rPr lang="en-US" b="1" baseline="0" dirty="0" smtClean="0"/>
              <a:t>Data source:</a:t>
            </a:r>
            <a:r>
              <a:rPr lang="en-US" b="1" baseline="0" dirty="0" smtClean="0">
                <a:sym typeface="Wingdings"/>
              </a:rPr>
              <a:t> </a:t>
            </a:r>
            <a:r>
              <a:rPr lang="en-US" baseline="0" dirty="0" smtClean="0"/>
              <a:t>UNBF NSSE 2011 pilot on factors that most impact student engagement</a:t>
            </a:r>
          </a:p>
        </p:txBody>
      </p:sp>
      <p:sp>
        <p:nvSpPr>
          <p:cNvPr id="4" name="Slide Number Placeholder 3"/>
          <p:cNvSpPr>
            <a:spLocks noGrp="1"/>
          </p:cNvSpPr>
          <p:nvPr>
            <p:ph type="sldNum" sz="quarter" idx="10"/>
          </p:nvPr>
        </p:nvSpPr>
        <p:spPr/>
        <p:txBody>
          <a:bodyPr/>
          <a:lstStyle/>
          <a:p>
            <a:fld id="{6AD87147-F38A-A042-995C-CCF9A567AD9A}" type="slidenum">
              <a:rPr lang="en-US" smtClean="0"/>
              <a:t>6</a:t>
            </a:fld>
            <a:endParaRPr lang="en-US"/>
          </a:p>
        </p:txBody>
      </p:sp>
    </p:spTree>
    <p:extLst>
      <p:ext uri="{BB962C8B-B14F-4D97-AF65-F5344CB8AC3E}">
        <p14:creationId xmlns:p14="http://schemas.microsoft.com/office/powerpoint/2010/main" val="310077179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smtClean="0"/>
              <a:t>&amp; most of your students report that have received feedback that is formative, prompt, and detailed </a:t>
            </a:r>
          </a:p>
          <a:p>
            <a:r>
              <a:rPr lang="en-US" baseline="0" dirty="0" smtClean="0"/>
              <a:t>(</a:t>
            </a:r>
            <a:r>
              <a:rPr lang="en-US" b="1" baseline="0" dirty="0" smtClean="0"/>
              <a:t>19% </a:t>
            </a:r>
            <a:r>
              <a:rPr lang="en-US" baseline="0" dirty="0" smtClean="0"/>
              <a:t>-- those are newbies – may not know how to be good consumers of education – may not be asking or now how to access)</a:t>
            </a:r>
          </a:p>
          <a:p>
            <a:r>
              <a:rPr lang="en-US" baseline="0" dirty="0" smtClean="0"/>
              <a:t>(prompt -- deliberate effort to improve this at UNBF)</a:t>
            </a:r>
          </a:p>
          <a:p>
            <a:r>
              <a:rPr lang="en-US" baseline="0" dirty="0" smtClean="0"/>
              <a:t>======</a:t>
            </a:r>
          </a:p>
          <a:p>
            <a:pPr marL="0" marR="0" indent="0" algn="l" defTabSz="457200" rtl="0" eaLnBrk="1" fontAlgn="auto" latinLnBrk="0" hangingPunct="1">
              <a:lnSpc>
                <a:spcPct val="100000"/>
              </a:lnSpc>
              <a:spcBef>
                <a:spcPts val="0"/>
              </a:spcBef>
              <a:spcAft>
                <a:spcPts val="0"/>
              </a:spcAft>
              <a:buClrTx/>
              <a:buSzTx/>
              <a:buFontTx/>
              <a:buNone/>
              <a:tabLst/>
              <a:defRPr/>
            </a:pPr>
            <a:r>
              <a:rPr lang="en-US" b="1" baseline="0" dirty="0" smtClean="0"/>
              <a:t>Data source:</a:t>
            </a:r>
            <a:r>
              <a:rPr lang="en-US" b="1" baseline="0" dirty="0" smtClean="0">
                <a:sym typeface="Wingdings"/>
              </a:rPr>
              <a:t> </a:t>
            </a:r>
            <a:r>
              <a:rPr lang="en-US" b="0" baseline="0" dirty="0" smtClean="0">
                <a:sym typeface="Wingdings"/>
              </a:rPr>
              <a:t>UNBF </a:t>
            </a:r>
            <a:r>
              <a:rPr lang="en-US" dirty="0" smtClean="0"/>
              <a:t>NSSE 2012 Engagement Item Frequency</a:t>
            </a:r>
            <a:r>
              <a:rPr lang="en-US" baseline="0" dirty="0" smtClean="0"/>
              <a:t> Distributions</a:t>
            </a:r>
          </a:p>
        </p:txBody>
      </p:sp>
      <p:sp>
        <p:nvSpPr>
          <p:cNvPr id="4" name="Slide Number Placeholder 3"/>
          <p:cNvSpPr>
            <a:spLocks noGrp="1"/>
          </p:cNvSpPr>
          <p:nvPr>
            <p:ph type="sldNum" sz="quarter" idx="10"/>
          </p:nvPr>
        </p:nvSpPr>
        <p:spPr/>
        <p:txBody>
          <a:bodyPr/>
          <a:lstStyle/>
          <a:p>
            <a:fld id="{6AD87147-F38A-A042-995C-CCF9A567AD9A}" type="slidenum">
              <a:rPr lang="en-US" smtClean="0"/>
              <a:t>7</a:t>
            </a:fld>
            <a:endParaRPr lang="en-US"/>
          </a:p>
        </p:txBody>
      </p:sp>
    </p:spTree>
    <p:extLst>
      <p:ext uri="{BB962C8B-B14F-4D97-AF65-F5344CB8AC3E}">
        <p14:creationId xmlns:p14="http://schemas.microsoft.com/office/powerpoint/2010/main" val="182824549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Discussion</a:t>
            </a:r>
            <a:r>
              <a:rPr lang="en-US" b="1" baseline="0" dirty="0" smtClean="0"/>
              <a:t>: </a:t>
            </a:r>
            <a:r>
              <a:rPr lang="en-US" b="0" baseline="0" dirty="0" smtClean="0"/>
              <a:t>A</a:t>
            </a:r>
            <a:r>
              <a:rPr lang="en-US" baseline="0" dirty="0" smtClean="0"/>
              <a:t>re you getting a good ROI for the huge amount of time you’re putting in? If not, why not? </a:t>
            </a:r>
          </a:p>
          <a:p>
            <a:pPr marL="171450" indent="-171450">
              <a:buFont typeface="Arial"/>
              <a:buChar char="•"/>
            </a:pPr>
            <a:r>
              <a:rPr lang="en-US" baseline="0" dirty="0" smtClean="0"/>
              <a:t>How do you think your students regard your feedback? </a:t>
            </a:r>
          </a:p>
          <a:p>
            <a:pPr marL="0" indent="0">
              <a:buFont typeface="Arial"/>
              <a:buNone/>
            </a:pPr>
            <a:r>
              <a:rPr lang="en-US" b="0" baseline="0" dirty="0" smtClean="0"/>
              <a:t>===========</a:t>
            </a:r>
          </a:p>
          <a:p>
            <a:pPr marL="0" marR="0" indent="0" algn="l" defTabSz="457200" rtl="0" eaLnBrk="1" fontAlgn="auto" latinLnBrk="0" hangingPunct="1">
              <a:lnSpc>
                <a:spcPct val="100000"/>
              </a:lnSpc>
              <a:spcBef>
                <a:spcPts val="0"/>
              </a:spcBef>
              <a:spcAft>
                <a:spcPts val="0"/>
              </a:spcAft>
              <a:buClrTx/>
              <a:buSzTx/>
              <a:buFontTx/>
              <a:buNone/>
              <a:tabLst/>
              <a:defRPr/>
            </a:pPr>
            <a:r>
              <a:rPr lang="en-US" b="1" baseline="0" dirty="0" smtClean="0"/>
              <a:t>Image source: </a:t>
            </a:r>
            <a:r>
              <a:rPr lang="en-US" baseline="0" dirty="0" smtClean="0">
                <a:sym typeface="Wingdings"/>
              </a:rPr>
              <a:t>Flickr CC BY 2.0</a:t>
            </a:r>
          </a:p>
          <a:p>
            <a:pPr marL="0" marR="0" indent="0" algn="l" defTabSz="457200" rtl="0" eaLnBrk="1" fontAlgn="auto" latinLnBrk="0" hangingPunct="1">
              <a:lnSpc>
                <a:spcPct val="100000"/>
              </a:lnSpc>
              <a:spcBef>
                <a:spcPts val="0"/>
              </a:spcBef>
              <a:spcAft>
                <a:spcPts val="0"/>
              </a:spcAft>
              <a:buClrTx/>
              <a:buSzTx/>
              <a:buFontTx/>
              <a:buNone/>
              <a:tabLst/>
              <a:defRPr/>
            </a:pPr>
            <a:r>
              <a:rPr lang="en-US" b="1" baseline="0" dirty="0" smtClean="0">
                <a:sym typeface="Wingdings"/>
              </a:rPr>
              <a:t>Aside: </a:t>
            </a:r>
            <a:r>
              <a:rPr lang="en-US" baseline="0" dirty="0" smtClean="0"/>
              <a:t>E.G. In an AAU workshop I attended: the instructors were quite convinced that their course design (incl. assessment) had led to high quality learning, but the driving question for students during debrief sessions was how grades were arrived at. They wanted more specific information about what to do to improve their grades. The instructors gave 3 possible reasons for this mismatch: </a:t>
            </a:r>
          </a:p>
          <a:p>
            <a:pPr marL="0" marR="0" indent="0" algn="l" defTabSz="457200" rtl="0" eaLnBrk="1" fontAlgn="auto" latinLnBrk="0" hangingPunct="1">
              <a:lnSpc>
                <a:spcPct val="100000"/>
              </a:lnSpc>
              <a:spcBef>
                <a:spcPts val="0"/>
              </a:spcBef>
              <a:spcAft>
                <a:spcPts val="0"/>
              </a:spcAft>
              <a:buClrTx/>
              <a:buSzTx/>
              <a:buFontTx/>
              <a:buNone/>
              <a:tabLst/>
              <a:defRPr/>
            </a:pPr>
            <a:r>
              <a:rPr lang="en-US" baseline="0" dirty="0" smtClean="0"/>
              <a:t>(a) that their assessment model was quite different from what students had encountered before </a:t>
            </a:r>
          </a:p>
          <a:p>
            <a:pPr marL="0" marR="0" indent="0" algn="l" defTabSz="457200" rtl="0" eaLnBrk="1" fontAlgn="auto" latinLnBrk="0" hangingPunct="1">
              <a:lnSpc>
                <a:spcPct val="100000"/>
              </a:lnSpc>
              <a:spcBef>
                <a:spcPts val="0"/>
              </a:spcBef>
              <a:spcAft>
                <a:spcPts val="0"/>
              </a:spcAft>
              <a:buClrTx/>
              <a:buSzTx/>
              <a:buFontTx/>
              <a:buNone/>
              <a:tabLst/>
              <a:defRPr/>
            </a:pPr>
            <a:r>
              <a:rPr lang="en-US" baseline="0" dirty="0" smtClean="0"/>
              <a:t>(b) that the students didn’t trust that even if they received poor grades on individual assignments they could still do well in the course</a:t>
            </a:r>
          </a:p>
          <a:p>
            <a:pPr marL="0" marR="0" indent="0" algn="l" defTabSz="457200" rtl="0" eaLnBrk="1" fontAlgn="auto" latinLnBrk="0" hangingPunct="1">
              <a:lnSpc>
                <a:spcPct val="100000"/>
              </a:lnSpc>
              <a:spcBef>
                <a:spcPts val="0"/>
              </a:spcBef>
              <a:spcAft>
                <a:spcPts val="0"/>
              </a:spcAft>
              <a:buClrTx/>
              <a:buSzTx/>
              <a:buFontTx/>
              <a:buNone/>
              <a:tabLst/>
              <a:defRPr/>
            </a:pPr>
            <a:r>
              <a:rPr lang="en-US" baseline="0" dirty="0" smtClean="0"/>
              <a:t>(c) that students today are grades driven and value learning for its’ own sake. </a:t>
            </a:r>
            <a:endParaRPr lang="en-US" dirty="0" smtClean="0"/>
          </a:p>
        </p:txBody>
      </p:sp>
      <p:sp>
        <p:nvSpPr>
          <p:cNvPr id="4" name="Slide Number Placeholder 3"/>
          <p:cNvSpPr>
            <a:spLocks noGrp="1"/>
          </p:cNvSpPr>
          <p:nvPr>
            <p:ph type="sldNum" sz="quarter" idx="10"/>
          </p:nvPr>
        </p:nvSpPr>
        <p:spPr/>
        <p:txBody>
          <a:bodyPr/>
          <a:lstStyle/>
          <a:p>
            <a:fld id="{6AD87147-F38A-A042-995C-CCF9A567AD9A}" type="slidenum">
              <a:rPr lang="en-US" smtClean="0"/>
              <a:t>8</a:t>
            </a:fld>
            <a:endParaRPr lang="en-US"/>
          </a:p>
        </p:txBody>
      </p:sp>
    </p:spTree>
    <p:extLst>
      <p:ext uri="{BB962C8B-B14F-4D97-AF65-F5344CB8AC3E}">
        <p14:creationId xmlns:p14="http://schemas.microsoft.com/office/powerpoint/2010/main" val="423267449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In 2004-5 Graham</a:t>
            </a:r>
            <a:r>
              <a:rPr lang="en-US" baseline="0" dirty="0" smtClean="0"/>
              <a:t> </a:t>
            </a:r>
            <a:r>
              <a:rPr lang="en-US" dirty="0" smtClean="0"/>
              <a:t>Gibbs</a:t>
            </a:r>
            <a:r>
              <a:rPr lang="en-US" baseline="0" dirty="0" smtClean="0"/>
              <a:t> and Claire Simpson (of Oxford and the UK”s Open University respectively) did an extensive literature review to determine the value of assessment as it’s commonly carried out in higher education. This is what they found. </a:t>
            </a:r>
          </a:p>
          <a:p>
            <a:pPr marL="0" marR="0" indent="0" algn="l" defTabSz="457200" rtl="0" eaLnBrk="1" fontAlgn="auto" latinLnBrk="0" hangingPunct="1">
              <a:lnSpc>
                <a:spcPct val="100000"/>
              </a:lnSpc>
              <a:spcBef>
                <a:spcPts val="0"/>
              </a:spcBef>
              <a:spcAft>
                <a:spcPts val="0"/>
              </a:spcAft>
              <a:buClrTx/>
              <a:buSzTx/>
              <a:buFontTx/>
              <a:buNone/>
              <a:tabLst/>
              <a:defRPr/>
            </a:pPr>
            <a:r>
              <a:rPr lang="en-US" b="0" baseline="0" dirty="0" smtClean="0"/>
              <a:t>===========</a:t>
            </a:r>
          </a:p>
          <a:p>
            <a:pPr marL="0" marR="0" indent="0" algn="l" defTabSz="457200" rtl="0" eaLnBrk="1" fontAlgn="auto" latinLnBrk="0" hangingPunct="1">
              <a:lnSpc>
                <a:spcPct val="100000"/>
              </a:lnSpc>
              <a:spcBef>
                <a:spcPts val="0"/>
              </a:spcBef>
              <a:spcAft>
                <a:spcPts val="0"/>
              </a:spcAft>
              <a:buClrTx/>
              <a:buSzTx/>
              <a:buFontTx/>
              <a:buNone/>
              <a:tabLst/>
              <a:defRPr/>
            </a:pPr>
            <a:r>
              <a:rPr lang="en-US" b="1" baseline="0" dirty="0" smtClean="0"/>
              <a:t>Image source:</a:t>
            </a:r>
            <a:r>
              <a:rPr lang="en-US" b="1" baseline="0" dirty="0" smtClean="0">
                <a:sym typeface="Wingdings"/>
              </a:rPr>
              <a:t> </a:t>
            </a:r>
            <a:r>
              <a:rPr lang="en-US" baseline="0" dirty="0" smtClean="0">
                <a:sym typeface="Wingdings"/>
              </a:rPr>
              <a:t>Flickr CC BY 2.0</a:t>
            </a:r>
          </a:p>
          <a:p>
            <a:pPr marL="0" marR="0" indent="0" algn="l" defTabSz="457200" rtl="0" eaLnBrk="1" fontAlgn="auto" latinLnBrk="0" hangingPunct="1">
              <a:lnSpc>
                <a:spcPct val="100000"/>
              </a:lnSpc>
              <a:spcBef>
                <a:spcPts val="0"/>
              </a:spcBef>
              <a:spcAft>
                <a:spcPts val="0"/>
              </a:spcAft>
              <a:buClrTx/>
              <a:buSzTx/>
              <a:buFontTx/>
              <a:buNone/>
              <a:tabLst/>
              <a:defRPr/>
            </a:pPr>
            <a:r>
              <a:rPr lang="en-US" b="1" baseline="0" dirty="0" smtClean="0"/>
              <a:t>Quotation source:</a:t>
            </a:r>
            <a:r>
              <a:rPr lang="en-US" b="1" baseline="0" dirty="0" smtClean="0">
                <a:sym typeface="Wingdings"/>
              </a:rPr>
              <a:t> </a:t>
            </a:r>
            <a:r>
              <a:rPr lang="en-US" sz="1200" b="0" kern="1200" dirty="0" smtClean="0">
                <a:solidFill>
                  <a:schemeClr val="tx1"/>
                </a:solidFill>
                <a:latin typeface="+mn-lt"/>
                <a:ea typeface="+mn-ea"/>
                <a:cs typeface="+mn-cs"/>
              </a:rPr>
              <a:t>Conditions Under Which Assessment Supports Students’ Learning </a:t>
            </a:r>
            <a:r>
              <a:rPr lang="en-US" sz="1200" b="1" kern="1200" dirty="0" smtClean="0">
                <a:solidFill>
                  <a:schemeClr val="tx1"/>
                </a:solidFill>
                <a:latin typeface="+mn-lt"/>
                <a:ea typeface="+mn-ea"/>
                <a:cs typeface="+mn-cs"/>
              </a:rPr>
              <a:t>(</a:t>
            </a:r>
            <a:r>
              <a:rPr lang="en-US" dirty="0" smtClean="0"/>
              <a:t>http://</a:t>
            </a:r>
            <a:r>
              <a:rPr lang="en-US" dirty="0" err="1" smtClean="0"/>
              <a:t>www.itl.usyd.edu.au</a:t>
            </a:r>
            <a:r>
              <a:rPr lang="en-US" dirty="0" smtClean="0"/>
              <a:t>/</a:t>
            </a:r>
            <a:r>
              <a:rPr lang="en-US" dirty="0" err="1" smtClean="0"/>
              <a:t>assessmentresources</a:t>
            </a:r>
            <a:r>
              <a:rPr lang="en-US" dirty="0" smtClean="0"/>
              <a:t>/</a:t>
            </a:r>
            <a:r>
              <a:rPr lang="en-US" dirty="0" err="1" smtClean="0"/>
              <a:t>pdf</a:t>
            </a:r>
            <a:r>
              <a:rPr lang="en-US" dirty="0" smtClean="0"/>
              <a:t>/Gibbs%20and%20Simpson.pdf)</a:t>
            </a:r>
          </a:p>
        </p:txBody>
      </p:sp>
      <p:sp>
        <p:nvSpPr>
          <p:cNvPr id="4" name="Slide Number Placeholder 3"/>
          <p:cNvSpPr>
            <a:spLocks noGrp="1"/>
          </p:cNvSpPr>
          <p:nvPr>
            <p:ph type="sldNum" sz="quarter" idx="10"/>
          </p:nvPr>
        </p:nvSpPr>
        <p:spPr/>
        <p:txBody>
          <a:bodyPr/>
          <a:lstStyle/>
          <a:p>
            <a:fld id="{6AD87147-F38A-A042-995C-CCF9A567AD9A}" type="slidenum">
              <a:rPr lang="en-US" smtClean="0"/>
              <a:t>9</a:t>
            </a:fld>
            <a:endParaRPr lang="en-US"/>
          </a:p>
        </p:txBody>
      </p:sp>
    </p:spTree>
    <p:extLst>
      <p:ext uri="{BB962C8B-B14F-4D97-AF65-F5344CB8AC3E}">
        <p14:creationId xmlns:p14="http://schemas.microsoft.com/office/powerpoint/2010/main" val="116996837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CA"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CA" smtClean="0"/>
              <a:t>Click to edit Master subtitle style</a:t>
            </a:r>
            <a:endParaRPr lang="en-US"/>
          </a:p>
        </p:txBody>
      </p:sp>
      <p:sp>
        <p:nvSpPr>
          <p:cNvPr id="4" name="Date Placeholder 3"/>
          <p:cNvSpPr>
            <a:spLocks noGrp="1"/>
          </p:cNvSpPr>
          <p:nvPr>
            <p:ph type="dt" sz="half" idx="10"/>
          </p:nvPr>
        </p:nvSpPr>
        <p:spPr/>
        <p:txBody>
          <a:bodyPr/>
          <a:lstStyle/>
          <a:p>
            <a:fld id="{9E4BA3C8-D423-FB4F-AA71-6A7A70D5807B}" type="datetimeFigureOut">
              <a:rPr lang="en-US" smtClean="0"/>
              <a:t>13-11-18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4F29F5A-8922-E848-82E6-6915B956522D}" type="slidenum">
              <a:rPr lang="en-US" smtClean="0"/>
              <a:t>‹#›</a:t>
            </a:fld>
            <a:endParaRPr lang="en-US"/>
          </a:p>
        </p:txBody>
      </p:sp>
    </p:spTree>
    <p:extLst>
      <p:ext uri="{BB962C8B-B14F-4D97-AF65-F5344CB8AC3E}">
        <p14:creationId xmlns:p14="http://schemas.microsoft.com/office/powerpoint/2010/main" val="289415632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CA" smtClean="0"/>
              <a:t>Click to edit Master text styles</a:t>
            </a:r>
          </a:p>
          <a:p>
            <a:pPr lvl="1"/>
            <a:r>
              <a:rPr lang="en-CA" smtClean="0"/>
              <a:t>Second level</a:t>
            </a:r>
          </a:p>
          <a:p>
            <a:pPr lvl="2"/>
            <a:r>
              <a:rPr lang="en-CA" smtClean="0"/>
              <a:t>Third level</a:t>
            </a:r>
          </a:p>
          <a:p>
            <a:pPr lvl="3"/>
            <a:r>
              <a:rPr lang="en-CA" smtClean="0"/>
              <a:t>Fourth level</a:t>
            </a:r>
          </a:p>
          <a:p>
            <a:pPr lvl="4"/>
            <a:r>
              <a:rPr lang="en-CA" smtClean="0"/>
              <a:t>Fifth level</a:t>
            </a:r>
            <a:endParaRPr lang="en-US"/>
          </a:p>
        </p:txBody>
      </p:sp>
      <p:sp>
        <p:nvSpPr>
          <p:cNvPr id="4" name="Date Placeholder 3"/>
          <p:cNvSpPr>
            <a:spLocks noGrp="1"/>
          </p:cNvSpPr>
          <p:nvPr>
            <p:ph type="dt" sz="half" idx="10"/>
          </p:nvPr>
        </p:nvSpPr>
        <p:spPr/>
        <p:txBody>
          <a:bodyPr/>
          <a:lstStyle/>
          <a:p>
            <a:fld id="{9E4BA3C8-D423-FB4F-AA71-6A7A70D5807B}" type="datetimeFigureOut">
              <a:rPr lang="en-US" smtClean="0"/>
              <a:t>13-11-18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4F29F5A-8922-E848-82E6-6915B956522D}" type="slidenum">
              <a:rPr lang="en-US" smtClean="0"/>
              <a:t>‹#›</a:t>
            </a:fld>
            <a:endParaRPr lang="en-US"/>
          </a:p>
        </p:txBody>
      </p:sp>
    </p:spTree>
    <p:extLst>
      <p:ext uri="{BB962C8B-B14F-4D97-AF65-F5344CB8AC3E}">
        <p14:creationId xmlns:p14="http://schemas.microsoft.com/office/powerpoint/2010/main" val="134082526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CA"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CA" smtClean="0"/>
              <a:t>Click to edit Master text styles</a:t>
            </a:r>
          </a:p>
          <a:p>
            <a:pPr lvl="1"/>
            <a:r>
              <a:rPr lang="en-CA" smtClean="0"/>
              <a:t>Second level</a:t>
            </a:r>
          </a:p>
          <a:p>
            <a:pPr lvl="2"/>
            <a:r>
              <a:rPr lang="en-CA" smtClean="0"/>
              <a:t>Third level</a:t>
            </a:r>
          </a:p>
          <a:p>
            <a:pPr lvl="3"/>
            <a:r>
              <a:rPr lang="en-CA" smtClean="0"/>
              <a:t>Fourth level</a:t>
            </a:r>
          </a:p>
          <a:p>
            <a:pPr lvl="4"/>
            <a:r>
              <a:rPr lang="en-CA" smtClean="0"/>
              <a:t>Fifth level</a:t>
            </a:r>
            <a:endParaRPr lang="en-US"/>
          </a:p>
        </p:txBody>
      </p:sp>
      <p:sp>
        <p:nvSpPr>
          <p:cNvPr id="4" name="Date Placeholder 3"/>
          <p:cNvSpPr>
            <a:spLocks noGrp="1"/>
          </p:cNvSpPr>
          <p:nvPr>
            <p:ph type="dt" sz="half" idx="10"/>
          </p:nvPr>
        </p:nvSpPr>
        <p:spPr/>
        <p:txBody>
          <a:bodyPr/>
          <a:lstStyle/>
          <a:p>
            <a:fld id="{9E4BA3C8-D423-FB4F-AA71-6A7A70D5807B}" type="datetimeFigureOut">
              <a:rPr lang="en-US" smtClean="0"/>
              <a:t>13-11-18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4F29F5A-8922-E848-82E6-6915B956522D}" type="slidenum">
              <a:rPr lang="en-US" smtClean="0"/>
              <a:t>‹#›</a:t>
            </a:fld>
            <a:endParaRPr lang="en-US"/>
          </a:p>
        </p:txBody>
      </p:sp>
    </p:spTree>
    <p:extLst>
      <p:ext uri="{BB962C8B-B14F-4D97-AF65-F5344CB8AC3E}">
        <p14:creationId xmlns:p14="http://schemas.microsoft.com/office/powerpoint/2010/main" val="368307937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smtClean="0"/>
              <a:t>Click to edit Master title style</a:t>
            </a:r>
            <a:endParaRPr lang="en-US"/>
          </a:p>
        </p:txBody>
      </p:sp>
      <p:sp>
        <p:nvSpPr>
          <p:cNvPr id="3" name="Content Placeholder 2"/>
          <p:cNvSpPr>
            <a:spLocks noGrp="1"/>
          </p:cNvSpPr>
          <p:nvPr>
            <p:ph idx="1"/>
          </p:nvPr>
        </p:nvSpPr>
        <p:spPr/>
        <p:txBody>
          <a:bodyPr/>
          <a:lstStyle/>
          <a:p>
            <a:pPr lvl="0"/>
            <a:r>
              <a:rPr lang="en-CA" smtClean="0"/>
              <a:t>Click to edit Master text styles</a:t>
            </a:r>
          </a:p>
          <a:p>
            <a:pPr lvl="1"/>
            <a:r>
              <a:rPr lang="en-CA" smtClean="0"/>
              <a:t>Second level</a:t>
            </a:r>
          </a:p>
          <a:p>
            <a:pPr lvl="2"/>
            <a:r>
              <a:rPr lang="en-CA" smtClean="0"/>
              <a:t>Third level</a:t>
            </a:r>
          </a:p>
          <a:p>
            <a:pPr lvl="3"/>
            <a:r>
              <a:rPr lang="en-CA" smtClean="0"/>
              <a:t>Fourth level</a:t>
            </a:r>
          </a:p>
          <a:p>
            <a:pPr lvl="4"/>
            <a:r>
              <a:rPr lang="en-CA" smtClean="0"/>
              <a:t>Fifth level</a:t>
            </a:r>
            <a:endParaRPr lang="en-US"/>
          </a:p>
        </p:txBody>
      </p:sp>
      <p:sp>
        <p:nvSpPr>
          <p:cNvPr id="4" name="Date Placeholder 3"/>
          <p:cNvSpPr>
            <a:spLocks noGrp="1"/>
          </p:cNvSpPr>
          <p:nvPr>
            <p:ph type="dt" sz="half" idx="10"/>
          </p:nvPr>
        </p:nvSpPr>
        <p:spPr/>
        <p:txBody>
          <a:bodyPr/>
          <a:lstStyle/>
          <a:p>
            <a:fld id="{9E4BA3C8-D423-FB4F-AA71-6A7A70D5807B}" type="datetimeFigureOut">
              <a:rPr lang="en-US" smtClean="0"/>
              <a:t>13-11-18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4F29F5A-8922-E848-82E6-6915B956522D}" type="slidenum">
              <a:rPr lang="en-US" smtClean="0"/>
              <a:t>‹#›</a:t>
            </a:fld>
            <a:endParaRPr lang="en-US"/>
          </a:p>
        </p:txBody>
      </p:sp>
    </p:spTree>
    <p:extLst>
      <p:ext uri="{BB962C8B-B14F-4D97-AF65-F5344CB8AC3E}">
        <p14:creationId xmlns:p14="http://schemas.microsoft.com/office/powerpoint/2010/main" val="127492805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CA"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CA" smtClean="0"/>
              <a:t>Click to edit Master text styles</a:t>
            </a:r>
          </a:p>
        </p:txBody>
      </p:sp>
      <p:sp>
        <p:nvSpPr>
          <p:cNvPr id="4" name="Date Placeholder 3"/>
          <p:cNvSpPr>
            <a:spLocks noGrp="1"/>
          </p:cNvSpPr>
          <p:nvPr>
            <p:ph type="dt" sz="half" idx="10"/>
          </p:nvPr>
        </p:nvSpPr>
        <p:spPr/>
        <p:txBody>
          <a:bodyPr/>
          <a:lstStyle/>
          <a:p>
            <a:fld id="{9E4BA3C8-D423-FB4F-AA71-6A7A70D5807B}" type="datetimeFigureOut">
              <a:rPr lang="en-US" smtClean="0"/>
              <a:t>13-11-18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4F29F5A-8922-E848-82E6-6915B956522D}" type="slidenum">
              <a:rPr lang="en-US" smtClean="0"/>
              <a:t>‹#›</a:t>
            </a:fld>
            <a:endParaRPr lang="en-US"/>
          </a:p>
        </p:txBody>
      </p:sp>
    </p:spTree>
    <p:extLst>
      <p:ext uri="{BB962C8B-B14F-4D97-AF65-F5344CB8AC3E}">
        <p14:creationId xmlns:p14="http://schemas.microsoft.com/office/powerpoint/2010/main" val="320510041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CA" smtClean="0"/>
              <a:t>Click to edit Master text styles</a:t>
            </a:r>
          </a:p>
          <a:p>
            <a:pPr lvl="1"/>
            <a:r>
              <a:rPr lang="en-CA" smtClean="0"/>
              <a:t>Second level</a:t>
            </a:r>
          </a:p>
          <a:p>
            <a:pPr lvl="2"/>
            <a:r>
              <a:rPr lang="en-CA" smtClean="0"/>
              <a:t>Third level</a:t>
            </a:r>
          </a:p>
          <a:p>
            <a:pPr lvl="3"/>
            <a:r>
              <a:rPr lang="en-CA" smtClean="0"/>
              <a:t>Fourth level</a:t>
            </a:r>
          </a:p>
          <a:p>
            <a:pPr lvl="4"/>
            <a:r>
              <a:rPr lang="en-CA"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CA" smtClean="0"/>
              <a:t>Click to edit Master text styles</a:t>
            </a:r>
          </a:p>
          <a:p>
            <a:pPr lvl="1"/>
            <a:r>
              <a:rPr lang="en-CA" smtClean="0"/>
              <a:t>Second level</a:t>
            </a:r>
          </a:p>
          <a:p>
            <a:pPr lvl="2"/>
            <a:r>
              <a:rPr lang="en-CA" smtClean="0"/>
              <a:t>Third level</a:t>
            </a:r>
          </a:p>
          <a:p>
            <a:pPr lvl="3"/>
            <a:r>
              <a:rPr lang="en-CA" smtClean="0"/>
              <a:t>Fourth level</a:t>
            </a:r>
          </a:p>
          <a:p>
            <a:pPr lvl="4"/>
            <a:r>
              <a:rPr lang="en-CA" smtClean="0"/>
              <a:t>Fifth level</a:t>
            </a:r>
            <a:endParaRPr lang="en-US"/>
          </a:p>
        </p:txBody>
      </p:sp>
      <p:sp>
        <p:nvSpPr>
          <p:cNvPr id="5" name="Date Placeholder 4"/>
          <p:cNvSpPr>
            <a:spLocks noGrp="1"/>
          </p:cNvSpPr>
          <p:nvPr>
            <p:ph type="dt" sz="half" idx="10"/>
          </p:nvPr>
        </p:nvSpPr>
        <p:spPr/>
        <p:txBody>
          <a:bodyPr/>
          <a:lstStyle/>
          <a:p>
            <a:fld id="{9E4BA3C8-D423-FB4F-AA71-6A7A70D5807B}" type="datetimeFigureOut">
              <a:rPr lang="en-US" smtClean="0"/>
              <a:t>13-11-18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4F29F5A-8922-E848-82E6-6915B956522D}" type="slidenum">
              <a:rPr lang="en-US" smtClean="0"/>
              <a:t>‹#›</a:t>
            </a:fld>
            <a:endParaRPr lang="en-US"/>
          </a:p>
        </p:txBody>
      </p:sp>
    </p:spTree>
    <p:extLst>
      <p:ext uri="{BB962C8B-B14F-4D97-AF65-F5344CB8AC3E}">
        <p14:creationId xmlns:p14="http://schemas.microsoft.com/office/powerpoint/2010/main" val="97704585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CA"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CA"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CA" smtClean="0"/>
              <a:t>Click to edit Master text styles</a:t>
            </a:r>
          </a:p>
          <a:p>
            <a:pPr lvl="1"/>
            <a:r>
              <a:rPr lang="en-CA" smtClean="0"/>
              <a:t>Second level</a:t>
            </a:r>
          </a:p>
          <a:p>
            <a:pPr lvl="2"/>
            <a:r>
              <a:rPr lang="en-CA" smtClean="0"/>
              <a:t>Third level</a:t>
            </a:r>
          </a:p>
          <a:p>
            <a:pPr lvl="3"/>
            <a:r>
              <a:rPr lang="en-CA" smtClean="0"/>
              <a:t>Fourth level</a:t>
            </a:r>
          </a:p>
          <a:p>
            <a:pPr lvl="4"/>
            <a:r>
              <a:rPr lang="en-CA"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CA"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CA" smtClean="0"/>
              <a:t>Click to edit Master text styles</a:t>
            </a:r>
          </a:p>
          <a:p>
            <a:pPr lvl="1"/>
            <a:r>
              <a:rPr lang="en-CA" smtClean="0"/>
              <a:t>Second level</a:t>
            </a:r>
          </a:p>
          <a:p>
            <a:pPr lvl="2"/>
            <a:r>
              <a:rPr lang="en-CA" smtClean="0"/>
              <a:t>Third level</a:t>
            </a:r>
          </a:p>
          <a:p>
            <a:pPr lvl="3"/>
            <a:r>
              <a:rPr lang="en-CA" smtClean="0"/>
              <a:t>Fourth level</a:t>
            </a:r>
          </a:p>
          <a:p>
            <a:pPr lvl="4"/>
            <a:r>
              <a:rPr lang="en-CA" smtClean="0"/>
              <a:t>Fifth level</a:t>
            </a:r>
            <a:endParaRPr lang="en-US"/>
          </a:p>
        </p:txBody>
      </p:sp>
      <p:sp>
        <p:nvSpPr>
          <p:cNvPr id="7" name="Date Placeholder 6"/>
          <p:cNvSpPr>
            <a:spLocks noGrp="1"/>
          </p:cNvSpPr>
          <p:nvPr>
            <p:ph type="dt" sz="half" idx="10"/>
          </p:nvPr>
        </p:nvSpPr>
        <p:spPr/>
        <p:txBody>
          <a:bodyPr/>
          <a:lstStyle/>
          <a:p>
            <a:fld id="{9E4BA3C8-D423-FB4F-AA71-6A7A70D5807B}" type="datetimeFigureOut">
              <a:rPr lang="en-US" smtClean="0"/>
              <a:t>13-11-18</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84F29F5A-8922-E848-82E6-6915B956522D}" type="slidenum">
              <a:rPr lang="en-US" smtClean="0"/>
              <a:t>‹#›</a:t>
            </a:fld>
            <a:endParaRPr lang="en-US"/>
          </a:p>
        </p:txBody>
      </p:sp>
    </p:spTree>
    <p:extLst>
      <p:ext uri="{BB962C8B-B14F-4D97-AF65-F5344CB8AC3E}">
        <p14:creationId xmlns:p14="http://schemas.microsoft.com/office/powerpoint/2010/main" val="316300060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smtClean="0"/>
              <a:t>Click to edit Master title style</a:t>
            </a:r>
            <a:endParaRPr lang="en-US"/>
          </a:p>
        </p:txBody>
      </p:sp>
      <p:sp>
        <p:nvSpPr>
          <p:cNvPr id="3" name="Date Placeholder 2"/>
          <p:cNvSpPr>
            <a:spLocks noGrp="1"/>
          </p:cNvSpPr>
          <p:nvPr>
            <p:ph type="dt" sz="half" idx="10"/>
          </p:nvPr>
        </p:nvSpPr>
        <p:spPr/>
        <p:txBody>
          <a:bodyPr/>
          <a:lstStyle/>
          <a:p>
            <a:fld id="{9E4BA3C8-D423-FB4F-AA71-6A7A70D5807B}" type="datetimeFigureOut">
              <a:rPr lang="en-US" smtClean="0"/>
              <a:t>13-11-18</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84F29F5A-8922-E848-82E6-6915B956522D}" type="slidenum">
              <a:rPr lang="en-US" smtClean="0"/>
              <a:t>‹#›</a:t>
            </a:fld>
            <a:endParaRPr lang="en-US"/>
          </a:p>
        </p:txBody>
      </p:sp>
    </p:spTree>
    <p:extLst>
      <p:ext uri="{BB962C8B-B14F-4D97-AF65-F5344CB8AC3E}">
        <p14:creationId xmlns:p14="http://schemas.microsoft.com/office/powerpoint/2010/main" val="17359872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E4BA3C8-D423-FB4F-AA71-6A7A70D5807B}" type="datetimeFigureOut">
              <a:rPr lang="en-US" smtClean="0"/>
              <a:t>13-11-18</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84F29F5A-8922-E848-82E6-6915B956522D}" type="slidenum">
              <a:rPr lang="en-US" smtClean="0"/>
              <a:t>‹#›</a:t>
            </a:fld>
            <a:endParaRPr lang="en-US"/>
          </a:p>
        </p:txBody>
      </p:sp>
    </p:spTree>
    <p:extLst>
      <p:ext uri="{BB962C8B-B14F-4D97-AF65-F5344CB8AC3E}">
        <p14:creationId xmlns:p14="http://schemas.microsoft.com/office/powerpoint/2010/main" val="73351115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CA"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CA" smtClean="0"/>
              <a:t>Click to edit Master text styles</a:t>
            </a:r>
          </a:p>
          <a:p>
            <a:pPr lvl="1"/>
            <a:r>
              <a:rPr lang="en-CA" smtClean="0"/>
              <a:t>Second level</a:t>
            </a:r>
          </a:p>
          <a:p>
            <a:pPr lvl="2"/>
            <a:r>
              <a:rPr lang="en-CA" smtClean="0"/>
              <a:t>Third level</a:t>
            </a:r>
          </a:p>
          <a:p>
            <a:pPr lvl="3"/>
            <a:r>
              <a:rPr lang="en-CA" smtClean="0"/>
              <a:t>Fourth level</a:t>
            </a:r>
          </a:p>
          <a:p>
            <a:pPr lvl="4"/>
            <a:r>
              <a:rPr lang="en-CA"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CA" smtClean="0"/>
              <a:t>Click to edit Master text styles</a:t>
            </a:r>
          </a:p>
        </p:txBody>
      </p:sp>
      <p:sp>
        <p:nvSpPr>
          <p:cNvPr id="5" name="Date Placeholder 4"/>
          <p:cNvSpPr>
            <a:spLocks noGrp="1"/>
          </p:cNvSpPr>
          <p:nvPr>
            <p:ph type="dt" sz="half" idx="10"/>
          </p:nvPr>
        </p:nvSpPr>
        <p:spPr/>
        <p:txBody>
          <a:bodyPr/>
          <a:lstStyle/>
          <a:p>
            <a:fld id="{9E4BA3C8-D423-FB4F-AA71-6A7A70D5807B}" type="datetimeFigureOut">
              <a:rPr lang="en-US" smtClean="0"/>
              <a:t>13-11-18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4F29F5A-8922-E848-82E6-6915B956522D}" type="slidenum">
              <a:rPr lang="en-US" smtClean="0"/>
              <a:t>‹#›</a:t>
            </a:fld>
            <a:endParaRPr lang="en-US"/>
          </a:p>
        </p:txBody>
      </p:sp>
    </p:spTree>
    <p:extLst>
      <p:ext uri="{BB962C8B-B14F-4D97-AF65-F5344CB8AC3E}">
        <p14:creationId xmlns:p14="http://schemas.microsoft.com/office/powerpoint/2010/main" val="19343911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CA"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CA" smtClean="0"/>
              <a:t>Click to edit Master text styles</a:t>
            </a:r>
          </a:p>
        </p:txBody>
      </p:sp>
      <p:sp>
        <p:nvSpPr>
          <p:cNvPr id="5" name="Date Placeholder 4"/>
          <p:cNvSpPr>
            <a:spLocks noGrp="1"/>
          </p:cNvSpPr>
          <p:nvPr>
            <p:ph type="dt" sz="half" idx="10"/>
          </p:nvPr>
        </p:nvSpPr>
        <p:spPr/>
        <p:txBody>
          <a:bodyPr/>
          <a:lstStyle/>
          <a:p>
            <a:fld id="{9E4BA3C8-D423-FB4F-AA71-6A7A70D5807B}" type="datetimeFigureOut">
              <a:rPr lang="en-US" smtClean="0"/>
              <a:t>13-11-18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4F29F5A-8922-E848-82E6-6915B956522D}" type="slidenum">
              <a:rPr lang="en-US" smtClean="0"/>
              <a:t>‹#›</a:t>
            </a:fld>
            <a:endParaRPr lang="en-US"/>
          </a:p>
        </p:txBody>
      </p:sp>
    </p:spTree>
    <p:extLst>
      <p:ext uri="{BB962C8B-B14F-4D97-AF65-F5344CB8AC3E}">
        <p14:creationId xmlns:p14="http://schemas.microsoft.com/office/powerpoint/2010/main" val="3620725657"/>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CA"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CA" smtClean="0"/>
              <a:t>Click to edit Master text styles</a:t>
            </a:r>
          </a:p>
          <a:p>
            <a:pPr lvl="1"/>
            <a:r>
              <a:rPr lang="en-CA" smtClean="0"/>
              <a:t>Second level</a:t>
            </a:r>
          </a:p>
          <a:p>
            <a:pPr lvl="2"/>
            <a:r>
              <a:rPr lang="en-CA" smtClean="0"/>
              <a:t>Third level</a:t>
            </a:r>
          </a:p>
          <a:p>
            <a:pPr lvl="3"/>
            <a:r>
              <a:rPr lang="en-CA" smtClean="0"/>
              <a:t>Fourth level</a:t>
            </a:r>
          </a:p>
          <a:p>
            <a:pPr lvl="4"/>
            <a:r>
              <a:rPr lang="en-CA"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E4BA3C8-D423-FB4F-AA71-6A7A70D5807B}" type="datetimeFigureOut">
              <a:rPr lang="en-US" smtClean="0"/>
              <a:t>13-11-18</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4F29F5A-8922-E848-82E6-6915B956522D}" type="slidenum">
              <a:rPr lang="en-US" smtClean="0"/>
              <a:t>‹#›</a:t>
            </a:fld>
            <a:endParaRPr lang="en-US"/>
          </a:p>
        </p:txBody>
      </p:sp>
    </p:spTree>
    <p:extLst>
      <p:ext uri="{BB962C8B-B14F-4D97-AF65-F5344CB8AC3E}">
        <p14:creationId xmlns:p14="http://schemas.microsoft.com/office/powerpoint/2010/main" val="257555045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gif"/><Relationship Id="rId4" Type="http://schemas.openxmlformats.org/officeDocument/2006/relationships/image" Target="../media/image2.png"/><Relationship Id="rId5" Type="http://schemas.openxmlformats.org/officeDocument/2006/relationships/image" Target="../media/image3.png"/><Relationship Id="rId1" Type="http://schemas.openxmlformats.org/officeDocument/2006/relationships/slideLayout" Target="../slideLayouts/slideLayout7.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0.xml"/><Relationship Id="rId3" Type="http://schemas.openxmlformats.org/officeDocument/2006/relationships/image" Target="../media/image10.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1.xml"/><Relationship Id="rId3" Type="http://schemas.openxmlformats.org/officeDocument/2006/relationships/image" Target="../media/image11.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2.xml"/><Relationship Id="rId3" Type="http://schemas.openxmlformats.org/officeDocument/2006/relationships/image" Target="../media/image12.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3.xml"/><Relationship Id="rId3" Type="http://schemas.openxmlformats.org/officeDocument/2006/relationships/image" Target="../media/image13.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4.xml"/><Relationship Id="rId3" Type="http://schemas.openxmlformats.org/officeDocument/2006/relationships/image" Target="../media/image14.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5.xml"/><Relationship Id="rId3" Type="http://schemas.openxmlformats.org/officeDocument/2006/relationships/image" Target="../media/image15.png"/></Relationships>
</file>

<file path=ppt/slides/_rels/slide16.xml.rels><?xml version="1.0" encoding="UTF-8" standalone="yes"?>
<Relationships xmlns="http://schemas.openxmlformats.org/package/2006/relationships"><Relationship Id="rId3" Type="http://schemas.openxmlformats.org/officeDocument/2006/relationships/image" Target="../media/image16.png"/><Relationship Id="rId4" Type="http://schemas.openxmlformats.org/officeDocument/2006/relationships/image" Target="../media/image17.png"/><Relationship Id="rId1" Type="http://schemas.openxmlformats.org/officeDocument/2006/relationships/slideLayout" Target="../slideLayouts/slideLayout7.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7.xml"/><Relationship Id="rId3" Type="http://schemas.openxmlformats.org/officeDocument/2006/relationships/image" Target="../media/image18.jp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9.xml"/><Relationship Id="rId3" Type="http://schemas.openxmlformats.org/officeDocument/2006/relationships/image" Target="../media/image19.png"/></Relationships>
</file>

<file path=ppt/slides/_rels/slide2.xml.rels><?xml version="1.0" encoding="UTF-8" standalone="yes"?>
<Relationships xmlns="http://schemas.openxmlformats.org/package/2006/relationships"><Relationship Id="rId3" Type="http://schemas.openxmlformats.org/officeDocument/2006/relationships/image" Target="../media/image1.gif"/><Relationship Id="rId4" Type="http://schemas.openxmlformats.org/officeDocument/2006/relationships/hyperlink" Target="http://goo.gl/PW6ZZ1c" TargetMode="External"/><Relationship Id="rId5" Type="http://schemas.openxmlformats.org/officeDocument/2006/relationships/hyperlink" Target="mailto:sue.hellman@unb.ca" TargetMode="External"/><Relationship Id="rId1" Type="http://schemas.openxmlformats.org/officeDocument/2006/relationships/slideLayout" Target="../slideLayouts/slideLayout7.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3" Type="http://schemas.openxmlformats.org/officeDocument/2006/relationships/image" Target="../media/image20.png"/><Relationship Id="rId4" Type="http://schemas.openxmlformats.org/officeDocument/2006/relationships/image" Target="../media/image21.png"/><Relationship Id="rId5" Type="http://schemas.openxmlformats.org/officeDocument/2006/relationships/image" Target="../media/image22.png"/><Relationship Id="rId1" Type="http://schemas.openxmlformats.org/officeDocument/2006/relationships/slideLayout" Target="../slideLayouts/slideLayout7.xml"/><Relationship Id="rId2"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3" Type="http://schemas.openxmlformats.org/officeDocument/2006/relationships/image" Target="../media/image20.png"/><Relationship Id="rId4" Type="http://schemas.openxmlformats.org/officeDocument/2006/relationships/image" Target="../media/image21.png"/><Relationship Id="rId1" Type="http://schemas.openxmlformats.org/officeDocument/2006/relationships/slideLayout" Target="../slideLayouts/slideLayout7.xml"/><Relationship Id="rId2"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3.xml"/><Relationship Id="rId3" Type="http://schemas.openxmlformats.org/officeDocument/2006/relationships/image" Target="../media/image20.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4.xml"/><Relationship Id="rId3" Type="http://schemas.openxmlformats.org/officeDocument/2006/relationships/image" Target="../media/image23.png"/></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4" Type="http://schemas.openxmlformats.org/officeDocument/2006/relationships/oleObject" Target="../embeddings/oleObject1.bin"/><Relationship Id="rId5" Type="http://schemas.openxmlformats.org/officeDocument/2006/relationships/package" Target="../embeddings/Microsoft_Word_Document1.docx"/><Relationship Id="rId6" Type="http://schemas.openxmlformats.org/officeDocument/2006/relationships/image" Target="../media/image24.emf"/><Relationship Id="rId1" Type="http://schemas.openxmlformats.org/officeDocument/2006/relationships/vmlDrawing" Target="../drawings/vmlDrawing1.vml"/><Relationship Id="rId2"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6.xml"/><Relationship Id="rId3" Type="http://schemas.openxmlformats.org/officeDocument/2006/relationships/image" Target="../media/image25.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7.xml"/><Relationship Id="rId3" Type="http://schemas.openxmlformats.org/officeDocument/2006/relationships/image" Target="../media/image26.png"/></Relationships>
</file>

<file path=ppt/slides/_rels/slide28.xml.rels><?xml version="1.0" encoding="UTF-8" standalone="yes"?>
<Relationships xmlns="http://schemas.openxmlformats.org/package/2006/relationships"><Relationship Id="rId3" Type="http://schemas.openxmlformats.org/officeDocument/2006/relationships/image" Target="../media/image27.png"/><Relationship Id="rId4" Type="http://schemas.openxmlformats.org/officeDocument/2006/relationships/image" Target="../media/image28.png"/><Relationship Id="rId1" Type="http://schemas.openxmlformats.org/officeDocument/2006/relationships/slideLayout" Target="../slideLayouts/slideLayout7.xml"/><Relationship Id="rId2" Type="http://schemas.openxmlformats.org/officeDocument/2006/relationships/notesSlide" Target="../notesSlides/notesSlide28.xml"/></Relationships>
</file>

<file path=ppt/slides/_rels/slide29.xml.rels><?xml version="1.0" encoding="UTF-8" standalone="yes"?>
<Relationships xmlns="http://schemas.openxmlformats.org/package/2006/relationships"><Relationship Id="rId3" Type="http://schemas.openxmlformats.org/officeDocument/2006/relationships/image" Target="../media/image27.png"/><Relationship Id="rId4" Type="http://schemas.openxmlformats.org/officeDocument/2006/relationships/image" Target="../media/image29.png"/><Relationship Id="rId5" Type="http://schemas.microsoft.com/office/2007/relationships/hdphoto" Target="../media/hdphoto2.wdp"/><Relationship Id="rId1" Type="http://schemas.openxmlformats.org/officeDocument/2006/relationships/slideLayout" Target="../slideLayouts/slideLayout7.xml"/><Relationship Id="rId2" Type="http://schemas.openxmlformats.org/officeDocument/2006/relationships/notesSlide" Target="../notesSlides/notesSlide2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3.xml"/><Relationship Id="rId3" Type="http://schemas.openxmlformats.org/officeDocument/2006/relationships/image" Target="../media/image4.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30.xml"/><Relationship Id="rId3" Type="http://schemas.openxmlformats.org/officeDocument/2006/relationships/image" Target="../media/image30.png"/></Relationships>
</file>

<file path=ppt/slides/_rels/slide31.xml.rels><?xml version="1.0" encoding="UTF-8" standalone="yes"?>
<Relationships xmlns="http://schemas.openxmlformats.org/package/2006/relationships"><Relationship Id="rId3" Type="http://schemas.openxmlformats.org/officeDocument/2006/relationships/image" Target="../media/image31.png"/><Relationship Id="rId4" Type="http://schemas.openxmlformats.org/officeDocument/2006/relationships/image" Target="../media/image32.png"/><Relationship Id="rId1" Type="http://schemas.openxmlformats.org/officeDocument/2006/relationships/slideLayout" Target="../slideLayouts/slideLayout7.xml"/><Relationship Id="rId2" Type="http://schemas.openxmlformats.org/officeDocument/2006/relationships/notesSlide" Target="../notesSlides/notesSlide3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32.xml"/><Relationship Id="rId3" Type="http://schemas.openxmlformats.org/officeDocument/2006/relationships/image" Target="../media/image33.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33.xml"/><Relationship Id="rId3" Type="http://schemas.openxmlformats.org/officeDocument/2006/relationships/image" Target="../media/image34.png"/></Relationships>
</file>

<file path=ppt/slides/_rels/slide34.xml.rels><?xml version="1.0" encoding="UTF-8" standalone="yes"?>
<Relationships xmlns="http://schemas.openxmlformats.org/package/2006/relationships"><Relationship Id="rId3" Type="http://schemas.openxmlformats.org/officeDocument/2006/relationships/image" Target="../media/image34.png"/><Relationship Id="rId4" Type="http://schemas.openxmlformats.org/officeDocument/2006/relationships/image" Target="../media/image35.png"/><Relationship Id="rId1" Type="http://schemas.openxmlformats.org/officeDocument/2006/relationships/slideLayout" Target="../slideLayouts/slideLayout7.xml"/><Relationship Id="rId2" Type="http://schemas.openxmlformats.org/officeDocument/2006/relationships/notesSlide" Target="../notesSlides/notesSlide34.xml"/></Relationships>
</file>

<file path=ppt/slides/_rels/slide35.xml.rels><?xml version="1.0" encoding="UTF-8" standalone="yes"?>
<Relationships xmlns="http://schemas.openxmlformats.org/package/2006/relationships"><Relationship Id="rId3" Type="http://schemas.openxmlformats.org/officeDocument/2006/relationships/image" Target="../media/image36.png"/><Relationship Id="rId4" Type="http://schemas.openxmlformats.org/officeDocument/2006/relationships/image" Target="../media/image35.png"/><Relationship Id="rId1" Type="http://schemas.openxmlformats.org/officeDocument/2006/relationships/slideLayout" Target="../slideLayouts/slideLayout7.xml"/><Relationship Id="rId2" Type="http://schemas.openxmlformats.org/officeDocument/2006/relationships/notesSlide" Target="../notesSlides/notesSlide35.xml"/></Relationships>
</file>

<file path=ppt/slides/_rels/slide36.xml.rels><?xml version="1.0" encoding="UTF-8" standalone="yes"?>
<Relationships xmlns="http://schemas.openxmlformats.org/package/2006/relationships"><Relationship Id="rId3" Type="http://schemas.openxmlformats.org/officeDocument/2006/relationships/image" Target="../media/image36.png"/><Relationship Id="rId4" Type="http://schemas.openxmlformats.org/officeDocument/2006/relationships/image" Target="../media/image35.png"/><Relationship Id="rId5" Type="http://schemas.openxmlformats.org/officeDocument/2006/relationships/image" Target="../media/image37.png"/><Relationship Id="rId1" Type="http://schemas.openxmlformats.org/officeDocument/2006/relationships/slideLayout" Target="../slideLayouts/slideLayout7.xml"/><Relationship Id="rId2" Type="http://schemas.openxmlformats.org/officeDocument/2006/relationships/notesSlide" Target="../notesSlides/notesSlide36.xml"/></Relationships>
</file>

<file path=ppt/slides/_rels/slide37.xml.rels><?xml version="1.0" encoding="UTF-8" standalone="yes"?>
<Relationships xmlns="http://schemas.openxmlformats.org/package/2006/relationships"><Relationship Id="rId3" Type="http://schemas.openxmlformats.org/officeDocument/2006/relationships/image" Target="../media/image36.png"/><Relationship Id="rId4" Type="http://schemas.openxmlformats.org/officeDocument/2006/relationships/image" Target="../media/image37.png"/><Relationship Id="rId5" Type="http://schemas.openxmlformats.org/officeDocument/2006/relationships/image" Target="../media/image35.png"/><Relationship Id="rId1" Type="http://schemas.openxmlformats.org/officeDocument/2006/relationships/slideLayout" Target="../slideLayouts/slideLayout7.xml"/><Relationship Id="rId2" Type="http://schemas.openxmlformats.org/officeDocument/2006/relationships/notesSlide" Target="../notesSlides/notesSlide37.xml"/></Relationships>
</file>

<file path=ppt/slides/_rels/slide38.xml.rels><?xml version="1.0" encoding="UTF-8" standalone="yes"?>
<Relationships xmlns="http://schemas.openxmlformats.org/package/2006/relationships"><Relationship Id="rId3" Type="http://schemas.openxmlformats.org/officeDocument/2006/relationships/image" Target="../media/image36.png"/><Relationship Id="rId4" Type="http://schemas.openxmlformats.org/officeDocument/2006/relationships/image" Target="../media/image35.png"/><Relationship Id="rId5" Type="http://schemas.openxmlformats.org/officeDocument/2006/relationships/image" Target="../media/image29.png"/><Relationship Id="rId6" Type="http://schemas.microsoft.com/office/2007/relationships/hdphoto" Target="../media/hdphoto2.wdp"/><Relationship Id="rId7" Type="http://schemas.openxmlformats.org/officeDocument/2006/relationships/image" Target="../media/image37.png"/><Relationship Id="rId1" Type="http://schemas.openxmlformats.org/officeDocument/2006/relationships/slideLayout" Target="../slideLayouts/slideLayout7.xml"/><Relationship Id="rId2" Type="http://schemas.openxmlformats.org/officeDocument/2006/relationships/notesSlide" Target="../notesSlides/notesSlide38.xml"/></Relationships>
</file>

<file path=ppt/slides/_rels/slide39.xml.rels><?xml version="1.0" encoding="UTF-8" standalone="yes"?>
<Relationships xmlns="http://schemas.openxmlformats.org/package/2006/relationships"><Relationship Id="rId3" Type="http://schemas.openxmlformats.org/officeDocument/2006/relationships/image" Target="../media/image38.png"/><Relationship Id="rId4" Type="http://schemas.openxmlformats.org/officeDocument/2006/relationships/image" Target="../media/image35.png"/><Relationship Id="rId5" Type="http://schemas.openxmlformats.org/officeDocument/2006/relationships/image" Target="../media/image37.png"/><Relationship Id="rId6" Type="http://schemas.openxmlformats.org/officeDocument/2006/relationships/image" Target="../media/image39.png"/><Relationship Id="rId1" Type="http://schemas.openxmlformats.org/officeDocument/2006/relationships/slideLayout" Target="../slideLayouts/slideLayout7.xml"/><Relationship Id="rId2" Type="http://schemas.openxmlformats.org/officeDocument/2006/relationships/notesSlide" Target="../notesSlides/notesSlide39.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4.xml"/><Relationship Id="rId3" Type="http://schemas.openxmlformats.org/officeDocument/2006/relationships/image" Target="../media/image4.png"/></Relationships>
</file>

<file path=ppt/slides/_rels/slide40.xml.rels><?xml version="1.0" encoding="UTF-8" standalone="yes"?>
<Relationships xmlns="http://schemas.openxmlformats.org/package/2006/relationships"><Relationship Id="rId3" Type="http://schemas.openxmlformats.org/officeDocument/2006/relationships/image" Target="../media/image38.png"/><Relationship Id="rId4" Type="http://schemas.openxmlformats.org/officeDocument/2006/relationships/image" Target="../media/image40.png"/><Relationship Id="rId1" Type="http://schemas.openxmlformats.org/officeDocument/2006/relationships/slideLayout" Target="../slideLayouts/slideLayout7.xml"/><Relationship Id="rId2" Type="http://schemas.openxmlformats.org/officeDocument/2006/relationships/notesSlide" Target="../notesSlides/notesSlide40.xml"/></Relationships>
</file>

<file path=ppt/slides/_rels/slide41.xml.rels><?xml version="1.0" encoding="UTF-8" standalone="yes"?>
<Relationships xmlns="http://schemas.openxmlformats.org/package/2006/relationships"><Relationship Id="rId3" Type="http://schemas.openxmlformats.org/officeDocument/2006/relationships/image" Target="../media/image38.png"/><Relationship Id="rId4" Type="http://schemas.openxmlformats.org/officeDocument/2006/relationships/image" Target="../media/image18.jpg"/><Relationship Id="rId5" Type="http://schemas.openxmlformats.org/officeDocument/2006/relationships/image" Target="../media/image31.png"/><Relationship Id="rId1" Type="http://schemas.openxmlformats.org/officeDocument/2006/relationships/slideLayout" Target="../slideLayouts/slideLayout7.xml"/><Relationship Id="rId2" Type="http://schemas.openxmlformats.org/officeDocument/2006/relationships/notesSlide" Target="../notesSlides/notesSlide4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5.xml"/><Relationship Id="rId3" Type="http://schemas.openxmlformats.org/officeDocument/2006/relationships/image" Target="../media/image4.png"/></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4" Type="http://schemas.openxmlformats.org/officeDocument/2006/relationships/image" Target="../media/image6.png"/><Relationship Id="rId5" Type="http://schemas.openxmlformats.org/officeDocument/2006/relationships/image" Target="../media/image7.png"/><Relationship Id="rId1" Type="http://schemas.openxmlformats.org/officeDocument/2006/relationships/slideLayout" Target="../slideLayouts/slideLayout7.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8.xml"/><Relationship Id="rId3" Type="http://schemas.openxmlformats.org/officeDocument/2006/relationships/image" Target="../media/image8.png"/></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4" Type="http://schemas.microsoft.com/office/2007/relationships/hdphoto" Target="../media/hdphoto1.wdp"/><Relationship Id="rId1" Type="http://schemas.openxmlformats.org/officeDocument/2006/relationships/slideLayout" Target="../slideLayouts/slideLayout7.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3781097D08594705A52AB6F1A49CBB88@homeajjwzsgov2"/>
          <p:cNvPicPr>
            <a:picLocks noChangeAspect="1" noChangeArrowheads="1"/>
          </p:cNvPicPr>
          <p:nvPr/>
        </p:nvPicPr>
        <p:blipFill>
          <a:blip r:embed="rId3" cstate="print"/>
          <a:srcRect/>
          <a:stretch>
            <a:fillRect/>
          </a:stretch>
        </p:blipFill>
        <p:spPr bwMode="auto">
          <a:xfrm>
            <a:off x="364526" y="749366"/>
            <a:ext cx="4795479" cy="5421455"/>
          </a:xfrm>
          <a:prstGeom prst="rect">
            <a:avLst/>
          </a:prstGeom>
          <a:noFill/>
          <a:ln w="57150" cmpd="sng">
            <a:solidFill>
              <a:srgbClr val="FF0000"/>
            </a:solidFill>
            <a:miter lim="800000"/>
            <a:headEnd/>
            <a:tailEnd/>
          </a:ln>
        </p:spPr>
      </p:pic>
      <p:sp>
        <p:nvSpPr>
          <p:cNvPr id="4" name="TextBox 3"/>
          <p:cNvSpPr txBox="1"/>
          <p:nvPr/>
        </p:nvSpPr>
        <p:spPr>
          <a:xfrm>
            <a:off x="1987251" y="6581001"/>
            <a:ext cx="1994601" cy="276999"/>
          </a:xfrm>
          <a:prstGeom prst="rect">
            <a:avLst/>
          </a:prstGeom>
          <a:noFill/>
        </p:spPr>
        <p:txBody>
          <a:bodyPr wrap="square" rtlCol="0">
            <a:spAutoFit/>
          </a:bodyPr>
          <a:lstStyle/>
          <a:p>
            <a:r>
              <a:rPr lang="de-DE" sz="1200" b="1" dirty="0" smtClean="0">
                <a:solidFill>
                  <a:schemeClr val="bg1">
                    <a:lumMod val="75000"/>
                  </a:schemeClr>
                </a:solidFill>
              </a:rPr>
              <a:t>Lamar State, 2011, slide1</a:t>
            </a:r>
            <a:endParaRPr lang="en-US" sz="1200" b="1" dirty="0">
              <a:solidFill>
                <a:schemeClr val="bg1">
                  <a:lumMod val="75000"/>
                </a:schemeClr>
              </a:solidFill>
            </a:endParaRPr>
          </a:p>
        </p:txBody>
      </p:sp>
      <p:sp>
        <p:nvSpPr>
          <p:cNvPr id="5" name="TextBox 4"/>
          <p:cNvSpPr txBox="1"/>
          <p:nvPr/>
        </p:nvSpPr>
        <p:spPr>
          <a:xfrm>
            <a:off x="5470688" y="264029"/>
            <a:ext cx="3477689" cy="5788251"/>
          </a:xfrm>
          <a:prstGeom prst="rect">
            <a:avLst/>
          </a:prstGeom>
          <a:noFill/>
        </p:spPr>
        <p:txBody>
          <a:bodyPr wrap="square" rtlCol="0">
            <a:spAutoFit/>
          </a:bodyPr>
          <a:lstStyle/>
          <a:p>
            <a:pPr algn="ctr"/>
            <a:r>
              <a:rPr lang="en-US" sz="4400" dirty="0" smtClean="0">
                <a:latin typeface="Candara"/>
                <a:cs typeface="Candara"/>
              </a:rPr>
              <a:t>Improve Your Assessment </a:t>
            </a:r>
            <a:r>
              <a:rPr lang="en-US" sz="4400" dirty="0">
                <a:latin typeface="Candara"/>
                <a:cs typeface="Candara"/>
              </a:rPr>
              <a:t>‘ROI’ Pt. </a:t>
            </a:r>
            <a:r>
              <a:rPr lang="en-US" sz="4400" dirty="0" smtClean="0">
                <a:latin typeface="Candara"/>
                <a:cs typeface="Candara"/>
              </a:rPr>
              <a:t>1</a:t>
            </a:r>
            <a:endParaRPr lang="en-US" sz="4400" dirty="0">
              <a:latin typeface="Candara"/>
              <a:cs typeface="Candara"/>
            </a:endParaRPr>
          </a:p>
          <a:p>
            <a:pPr algn="ctr"/>
            <a:endParaRPr lang="en-US" sz="800" dirty="0" smtClean="0">
              <a:latin typeface="Candara"/>
              <a:cs typeface="Candara"/>
            </a:endParaRPr>
          </a:p>
          <a:p>
            <a:pPr algn="ctr">
              <a:lnSpc>
                <a:spcPct val="110000"/>
              </a:lnSpc>
            </a:pPr>
            <a:r>
              <a:rPr lang="en-US" sz="3200" dirty="0" smtClean="0">
                <a:latin typeface="Candara"/>
                <a:cs typeface="Candara"/>
              </a:rPr>
              <a:t> ~ pairing </a:t>
            </a:r>
          </a:p>
          <a:p>
            <a:pPr algn="ctr">
              <a:lnSpc>
                <a:spcPct val="110000"/>
              </a:lnSpc>
            </a:pPr>
            <a:r>
              <a:rPr lang="en-US" sz="3200" dirty="0" smtClean="0">
                <a:latin typeface="Candara"/>
                <a:cs typeface="Candara"/>
              </a:rPr>
              <a:t>action-oriented feedback</a:t>
            </a:r>
          </a:p>
          <a:p>
            <a:pPr algn="ctr">
              <a:lnSpc>
                <a:spcPct val="110000"/>
              </a:lnSpc>
            </a:pPr>
            <a:r>
              <a:rPr lang="en-US" sz="3200" dirty="0" smtClean="0">
                <a:latin typeface="Candara"/>
                <a:cs typeface="Candara"/>
              </a:rPr>
              <a:t>with </a:t>
            </a:r>
          </a:p>
          <a:p>
            <a:pPr algn="ctr">
              <a:lnSpc>
                <a:spcPct val="110000"/>
              </a:lnSpc>
            </a:pPr>
            <a:r>
              <a:rPr lang="en-US" sz="3200" dirty="0" smtClean="0">
                <a:latin typeface="Candara"/>
                <a:cs typeface="Candara"/>
              </a:rPr>
              <a:t>guided </a:t>
            </a:r>
          </a:p>
          <a:p>
            <a:pPr algn="ctr">
              <a:lnSpc>
                <a:spcPct val="110000"/>
              </a:lnSpc>
            </a:pPr>
            <a:r>
              <a:rPr lang="en-US" sz="3200" dirty="0" smtClean="0">
                <a:latin typeface="Candara"/>
                <a:cs typeface="Candara"/>
              </a:rPr>
              <a:t>follow-up ~ </a:t>
            </a:r>
          </a:p>
          <a:p>
            <a:pPr algn="ctr">
              <a:lnSpc>
                <a:spcPct val="120000"/>
              </a:lnSpc>
            </a:pPr>
            <a:endParaRPr lang="en-US" sz="800" dirty="0">
              <a:latin typeface="Candara"/>
              <a:cs typeface="Candara"/>
            </a:endParaRPr>
          </a:p>
          <a:p>
            <a:pPr algn="ctr">
              <a:lnSpc>
                <a:spcPct val="120000"/>
              </a:lnSpc>
            </a:pPr>
            <a:endParaRPr lang="en-US" sz="800" dirty="0" smtClean="0">
              <a:solidFill>
                <a:srgbClr val="FEFFA2"/>
              </a:solidFill>
              <a:latin typeface="Candara"/>
              <a:cs typeface="Candara"/>
            </a:endParaRPr>
          </a:p>
        </p:txBody>
      </p:sp>
      <p:sp>
        <p:nvSpPr>
          <p:cNvPr id="6" name="TextBox 5"/>
          <p:cNvSpPr txBox="1"/>
          <p:nvPr/>
        </p:nvSpPr>
        <p:spPr>
          <a:xfrm>
            <a:off x="5470688" y="6129588"/>
            <a:ext cx="1918775" cy="461665"/>
          </a:xfrm>
          <a:prstGeom prst="rect">
            <a:avLst/>
          </a:prstGeom>
          <a:noFill/>
        </p:spPr>
        <p:txBody>
          <a:bodyPr wrap="square" rtlCol="0">
            <a:spAutoFit/>
          </a:bodyPr>
          <a:lstStyle/>
          <a:p>
            <a:r>
              <a:rPr lang="en-US" sz="2400" dirty="0" smtClean="0">
                <a:solidFill>
                  <a:srgbClr val="000000"/>
                </a:solidFill>
                <a:latin typeface="Candara"/>
                <a:cs typeface="Candara"/>
              </a:rPr>
              <a:t>Sue Hellman</a:t>
            </a:r>
          </a:p>
        </p:txBody>
      </p:sp>
      <p:grpSp>
        <p:nvGrpSpPr>
          <p:cNvPr id="7" name="Group 6"/>
          <p:cNvGrpSpPr/>
          <p:nvPr/>
        </p:nvGrpSpPr>
        <p:grpSpPr>
          <a:xfrm>
            <a:off x="7360862" y="5934719"/>
            <a:ext cx="1505137" cy="656534"/>
            <a:chOff x="3668771" y="999451"/>
            <a:chExt cx="1505137" cy="656534"/>
          </a:xfrm>
        </p:grpSpPr>
        <p:sp>
          <p:nvSpPr>
            <p:cNvPr id="8" name="Rectangle 7"/>
            <p:cNvSpPr/>
            <p:nvPr/>
          </p:nvSpPr>
          <p:spPr>
            <a:xfrm>
              <a:off x="3668771" y="999451"/>
              <a:ext cx="1505137" cy="656534"/>
            </a:xfrm>
            <a:prstGeom prst="rect">
              <a:avLst/>
            </a:prstGeom>
            <a:solidFill>
              <a:srgbClr val="FFFFFF"/>
            </a:solidFill>
            <a:ln>
              <a:solidFill>
                <a:srgbClr val="FFFFFF"/>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9" name="Picture 8"/>
            <p:cNvPicPr>
              <a:picLocks noChangeAspect="1"/>
            </p:cNvPicPr>
            <p:nvPr/>
          </p:nvPicPr>
          <p:blipFill>
            <a:blip r:embed="rId4"/>
            <a:stretch>
              <a:fillRect/>
            </a:stretch>
          </p:blipFill>
          <p:spPr>
            <a:xfrm>
              <a:off x="4338962" y="1117034"/>
              <a:ext cx="834946" cy="484625"/>
            </a:xfrm>
            <a:prstGeom prst="rect">
              <a:avLst/>
            </a:prstGeom>
          </p:spPr>
        </p:pic>
        <p:pic>
          <p:nvPicPr>
            <p:cNvPr id="10" name="Picture 9"/>
            <p:cNvPicPr>
              <a:picLocks noChangeAspect="1"/>
            </p:cNvPicPr>
            <p:nvPr/>
          </p:nvPicPr>
          <p:blipFill>
            <a:blip r:embed="rId5"/>
            <a:stretch>
              <a:fillRect/>
            </a:stretch>
          </p:blipFill>
          <p:spPr>
            <a:xfrm>
              <a:off x="3668771" y="999451"/>
              <a:ext cx="670191" cy="656534"/>
            </a:xfrm>
            <a:prstGeom prst="rect">
              <a:avLst/>
            </a:prstGeom>
          </p:spPr>
        </p:pic>
      </p:grpSp>
    </p:spTree>
    <p:extLst>
      <p:ext uri="{BB962C8B-B14F-4D97-AF65-F5344CB8AC3E}">
        <p14:creationId xmlns:p14="http://schemas.microsoft.com/office/powerpoint/2010/main" val="3259446478"/>
      </p:ext>
    </p:extLst>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7137641" y="6593636"/>
            <a:ext cx="2006359" cy="276999"/>
          </a:xfrm>
          <a:prstGeom prst="rect">
            <a:avLst/>
          </a:prstGeom>
          <a:noFill/>
        </p:spPr>
        <p:txBody>
          <a:bodyPr wrap="square" rtlCol="0">
            <a:spAutoFit/>
          </a:bodyPr>
          <a:lstStyle/>
          <a:p>
            <a:r>
              <a:rPr lang="pl-PL" sz="1200" b="1" dirty="0" err="1">
                <a:solidFill>
                  <a:schemeClr val="bg1">
                    <a:lumMod val="65000"/>
                  </a:schemeClr>
                </a:solidFill>
              </a:rPr>
              <a:t>mistergriffiths</a:t>
            </a:r>
            <a:r>
              <a:rPr lang="pl-PL" sz="1200" b="1" dirty="0">
                <a:solidFill>
                  <a:schemeClr val="bg1">
                    <a:lumMod val="65000"/>
                  </a:schemeClr>
                </a:solidFill>
              </a:rPr>
              <a:t>/5731013000</a:t>
            </a:r>
            <a:endParaRPr lang="en-US" sz="1200" b="1" dirty="0">
              <a:solidFill>
                <a:schemeClr val="bg1">
                  <a:lumMod val="65000"/>
                </a:schemeClr>
              </a:solidFill>
            </a:endParaRPr>
          </a:p>
        </p:txBody>
      </p:sp>
      <p:pic>
        <p:nvPicPr>
          <p:cNvPr id="4" name="Picture 3"/>
          <p:cNvPicPr>
            <a:picLocks noChangeAspect="1"/>
          </p:cNvPicPr>
          <p:nvPr/>
        </p:nvPicPr>
        <p:blipFill>
          <a:blip r:embed="rId3"/>
          <a:stretch>
            <a:fillRect/>
          </a:stretch>
        </p:blipFill>
        <p:spPr>
          <a:xfrm>
            <a:off x="5150390" y="968797"/>
            <a:ext cx="3715808" cy="4868467"/>
          </a:xfrm>
          <a:prstGeom prst="rect">
            <a:avLst/>
          </a:prstGeom>
        </p:spPr>
      </p:pic>
      <p:sp>
        <p:nvSpPr>
          <p:cNvPr id="8" name="TextBox 7"/>
          <p:cNvSpPr txBox="1"/>
          <p:nvPr/>
        </p:nvSpPr>
        <p:spPr>
          <a:xfrm>
            <a:off x="176382" y="1096936"/>
            <a:ext cx="4821143" cy="4524315"/>
          </a:xfrm>
          <a:prstGeom prst="rect">
            <a:avLst/>
          </a:prstGeom>
          <a:solidFill>
            <a:srgbClr val="DDD9C3">
              <a:alpha val="87000"/>
            </a:srgbClr>
          </a:solidFill>
        </p:spPr>
        <p:txBody>
          <a:bodyPr wrap="square" rtlCol="0">
            <a:spAutoFit/>
          </a:bodyPr>
          <a:lstStyle/>
          <a:p>
            <a:pPr>
              <a:lnSpc>
                <a:spcPct val="120000"/>
              </a:lnSpc>
            </a:pPr>
            <a:endParaRPr lang="en-US" sz="1000" dirty="0" smtClean="0">
              <a:latin typeface="Georgia"/>
              <a:cs typeface="Georgia"/>
            </a:endParaRPr>
          </a:p>
          <a:p>
            <a:pPr>
              <a:lnSpc>
                <a:spcPct val="120000"/>
              </a:lnSpc>
            </a:pPr>
            <a:r>
              <a:rPr lang="en-US" sz="3000" dirty="0" smtClean="0">
                <a:latin typeface="Georgia"/>
                <a:cs typeface="Georgia"/>
              </a:rPr>
              <a:t>Assessment appears to be</a:t>
            </a:r>
          </a:p>
          <a:p>
            <a:pPr marL="342900" indent="-342900">
              <a:lnSpc>
                <a:spcPct val="120000"/>
              </a:lnSpc>
              <a:buFont typeface="Arial"/>
              <a:buChar char="•"/>
            </a:pPr>
            <a:r>
              <a:rPr lang="en-US" sz="3000" dirty="0" smtClean="0">
                <a:solidFill>
                  <a:srgbClr val="A6A6A6"/>
                </a:solidFill>
                <a:latin typeface="Georgia"/>
                <a:cs typeface="Georgia"/>
              </a:rPr>
              <a:t>“enormously expensive” </a:t>
            </a:r>
          </a:p>
          <a:p>
            <a:pPr lvl="1"/>
            <a:r>
              <a:rPr lang="en-US" sz="2000" dirty="0" smtClean="0">
                <a:solidFill>
                  <a:srgbClr val="A6A6A6"/>
                </a:solidFill>
                <a:latin typeface="Georgia"/>
                <a:cs typeface="Georgia"/>
              </a:rPr>
              <a:t>(in terms of time invested</a:t>
            </a:r>
            <a:r>
              <a:rPr lang="en-US" dirty="0" smtClean="0">
                <a:solidFill>
                  <a:srgbClr val="A6A6A6"/>
                </a:solidFill>
                <a:latin typeface="Georgia"/>
                <a:cs typeface="Georgia"/>
              </a:rPr>
              <a:t>).</a:t>
            </a:r>
          </a:p>
          <a:p>
            <a:pPr lvl="1"/>
            <a:endParaRPr lang="en-US" sz="1600" dirty="0" smtClean="0">
              <a:latin typeface="Georgia"/>
              <a:cs typeface="Georgia"/>
            </a:endParaRPr>
          </a:p>
          <a:p>
            <a:pPr marL="285750" indent="-285750">
              <a:buFont typeface="Arial"/>
              <a:buChar char="•"/>
            </a:pPr>
            <a:r>
              <a:rPr lang="en-US" sz="3000" dirty="0" smtClean="0">
                <a:latin typeface="Georgia"/>
                <a:cs typeface="Georgia"/>
              </a:rPr>
              <a:t>“</a:t>
            </a:r>
            <a:r>
              <a:rPr lang="en-US" sz="3000" dirty="0">
                <a:latin typeface="Georgia"/>
                <a:cs typeface="Georgia"/>
              </a:rPr>
              <a:t>disliked by both students and </a:t>
            </a:r>
            <a:r>
              <a:rPr lang="en-US" sz="3000" dirty="0" smtClean="0">
                <a:latin typeface="Georgia"/>
                <a:cs typeface="Georgia"/>
              </a:rPr>
              <a:t>teachers.”</a:t>
            </a:r>
          </a:p>
          <a:p>
            <a:endParaRPr lang="en-US" sz="1600" dirty="0">
              <a:latin typeface="Georgia"/>
              <a:cs typeface="Georgia"/>
            </a:endParaRPr>
          </a:p>
          <a:p>
            <a:pPr marL="285750" indent="-285750">
              <a:buFont typeface="Arial"/>
              <a:buChar char="•"/>
            </a:pPr>
            <a:endParaRPr lang="en-US" sz="3200" dirty="0" smtClean="0">
              <a:latin typeface="Georgia"/>
              <a:cs typeface="Georgia"/>
            </a:endParaRPr>
          </a:p>
          <a:p>
            <a:endParaRPr lang="en-US" sz="3200" dirty="0">
              <a:latin typeface="Georgia"/>
              <a:cs typeface="Georgia"/>
            </a:endParaRPr>
          </a:p>
          <a:p>
            <a:endParaRPr lang="en-US" sz="2800" dirty="0" smtClean="0">
              <a:latin typeface="Georgia"/>
              <a:cs typeface="Georgia"/>
            </a:endParaRPr>
          </a:p>
        </p:txBody>
      </p:sp>
    </p:spTree>
    <p:extLst>
      <p:ext uri="{BB962C8B-B14F-4D97-AF65-F5344CB8AC3E}">
        <p14:creationId xmlns:p14="http://schemas.microsoft.com/office/powerpoint/2010/main" val="2171971716"/>
      </p:ext>
    </p:extLst>
  </p:cSld>
  <p:clrMapOvr>
    <a:masterClrMapping/>
  </p:clrMapOvr>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a:stretch>
            <a:fillRect/>
          </a:stretch>
        </p:blipFill>
        <p:spPr>
          <a:xfrm>
            <a:off x="-1" y="-1"/>
            <a:ext cx="9736355" cy="6870635"/>
          </a:xfrm>
          <a:prstGeom prst="rect">
            <a:avLst/>
          </a:prstGeom>
        </p:spPr>
      </p:pic>
      <p:sp>
        <p:nvSpPr>
          <p:cNvPr id="7" name="TextBox 6"/>
          <p:cNvSpPr txBox="1"/>
          <p:nvPr/>
        </p:nvSpPr>
        <p:spPr>
          <a:xfrm>
            <a:off x="7399276" y="6593636"/>
            <a:ext cx="1744724" cy="276999"/>
          </a:xfrm>
          <a:prstGeom prst="rect">
            <a:avLst/>
          </a:prstGeom>
          <a:noFill/>
        </p:spPr>
        <p:txBody>
          <a:bodyPr wrap="square" rtlCol="0">
            <a:spAutoFit/>
          </a:bodyPr>
          <a:lstStyle/>
          <a:p>
            <a:r>
              <a:rPr lang="fi-FI" sz="1200" b="1" dirty="0">
                <a:solidFill>
                  <a:srgbClr val="FEFFA2"/>
                </a:solidFill>
              </a:rPr>
              <a:t>syymza/8756674365</a:t>
            </a:r>
            <a:endParaRPr lang="en-US" sz="1200" b="1" dirty="0">
              <a:solidFill>
                <a:srgbClr val="FEFFA2"/>
              </a:solidFill>
            </a:endParaRPr>
          </a:p>
        </p:txBody>
      </p:sp>
      <p:sp>
        <p:nvSpPr>
          <p:cNvPr id="8" name="TextBox 7"/>
          <p:cNvSpPr txBox="1"/>
          <p:nvPr/>
        </p:nvSpPr>
        <p:spPr>
          <a:xfrm>
            <a:off x="176382" y="1096936"/>
            <a:ext cx="4821143" cy="4524315"/>
          </a:xfrm>
          <a:prstGeom prst="rect">
            <a:avLst/>
          </a:prstGeom>
          <a:solidFill>
            <a:srgbClr val="DDD9C3">
              <a:alpha val="87000"/>
            </a:srgbClr>
          </a:solidFill>
        </p:spPr>
        <p:txBody>
          <a:bodyPr wrap="square" rtlCol="0">
            <a:spAutoFit/>
          </a:bodyPr>
          <a:lstStyle/>
          <a:p>
            <a:pPr>
              <a:lnSpc>
                <a:spcPct val="120000"/>
              </a:lnSpc>
            </a:pPr>
            <a:endParaRPr lang="en-US" sz="1000" dirty="0" smtClean="0">
              <a:latin typeface="Georgia"/>
              <a:cs typeface="Georgia"/>
            </a:endParaRPr>
          </a:p>
          <a:p>
            <a:pPr>
              <a:lnSpc>
                <a:spcPct val="120000"/>
              </a:lnSpc>
            </a:pPr>
            <a:r>
              <a:rPr lang="en-US" sz="3000" dirty="0" smtClean="0">
                <a:latin typeface="Georgia"/>
                <a:cs typeface="Georgia"/>
              </a:rPr>
              <a:t>Assessment appears to be</a:t>
            </a:r>
          </a:p>
          <a:p>
            <a:pPr marL="342900" indent="-342900">
              <a:lnSpc>
                <a:spcPct val="120000"/>
              </a:lnSpc>
              <a:buFont typeface="Arial"/>
              <a:buChar char="•"/>
            </a:pPr>
            <a:r>
              <a:rPr lang="en-US" sz="3000" dirty="0" smtClean="0">
                <a:solidFill>
                  <a:schemeClr val="bg1">
                    <a:lumMod val="65000"/>
                  </a:schemeClr>
                </a:solidFill>
                <a:latin typeface="Georgia"/>
                <a:cs typeface="Georgia"/>
              </a:rPr>
              <a:t>“enormously expensive” </a:t>
            </a:r>
          </a:p>
          <a:p>
            <a:pPr lvl="1"/>
            <a:r>
              <a:rPr lang="en-US" sz="2000" dirty="0" smtClean="0">
                <a:solidFill>
                  <a:schemeClr val="bg1">
                    <a:lumMod val="65000"/>
                  </a:schemeClr>
                </a:solidFill>
                <a:latin typeface="Georgia"/>
                <a:cs typeface="Georgia"/>
              </a:rPr>
              <a:t>(in terms of time invested</a:t>
            </a:r>
            <a:r>
              <a:rPr lang="en-US" dirty="0" smtClean="0">
                <a:solidFill>
                  <a:schemeClr val="bg1">
                    <a:lumMod val="65000"/>
                  </a:schemeClr>
                </a:solidFill>
                <a:latin typeface="Georgia"/>
                <a:cs typeface="Georgia"/>
              </a:rPr>
              <a:t>).</a:t>
            </a:r>
          </a:p>
          <a:p>
            <a:pPr lvl="1"/>
            <a:endParaRPr lang="en-US" sz="1600" dirty="0" smtClean="0">
              <a:solidFill>
                <a:schemeClr val="bg1">
                  <a:lumMod val="65000"/>
                </a:schemeClr>
              </a:solidFill>
              <a:latin typeface="Georgia"/>
              <a:cs typeface="Georgia"/>
            </a:endParaRPr>
          </a:p>
          <a:p>
            <a:pPr marL="285750" indent="-285750">
              <a:buFont typeface="Arial"/>
              <a:buChar char="•"/>
            </a:pPr>
            <a:r>
              <a:rPr lang="en-US" sz="3000" dirty="0" smtClean="0">
                <a:solidFill>
                  <a:schemeClr val="bg1">
                    <a:lumMod val="65000"/>
                  </a:schemeClr>
                </a:solidFill>
                <a:latin typeface="Georgia"/>
                <a:cs typeface="Georgia"/>
              </a:rPr>
              <a:t>“</a:t>
            </a:r>
            <a:r>
              <a:rPr lang="en-US" sz="3000" dirty="0">
                <a:solidFill>
                  <a:schemeClr val="bg1">
                    <a:lumMod val="65000"/>
                  </a:schemeClr>
                </a:solidFill>
                <a:latin typeface="Georgia"/>
                <a:cs typeface="Georgia"/>
              </a:rPr>
              <a:t>disliked by both students and </a:t>
            </a:r>
            <a:r>
              <a:rPr lang="en-US" sz="3000" dirty="0" smtClean="0">
                <a:solidFill>
                  <a:schemeClr val="bg1">
                    <a:lumMod val="65000"/>
                  </a:schemeClr>
                </a:solidFill>
                <a:latin typeface="Georgia"/>
                <a:cs typeface="Georgia"/>
              </a:rPr>
              <a:t>teachers.”</a:t>
            </a:r>
          </a:p>
          <a:p>
            <a:endParaRPr lang="en-US" sz="1600" dirty="0">
              <a:latin typeface="Georgia"/>
              <a:cs typeface="Georgia"/>
            </a:endParaRPr>
          </a:p>
          <a:p>
            <a:pPr marL="285750" indent="-285750">
              <a:buFont typeface="Arial"/>
              <a:buChar char="•"/>
            </a:pPr>
            <a:r>
              <a:rPr lang="en-US" sz="3200" dirty="0" smtClean="0">
                <a:latin typeface="Georgia"/>
                <a:cs typeface="Georgia"/>
              </a:rPr>
              <a:t>“largely </a:t>
            </a:r>
            <a:r>
              <a:rPr lang="en-US" sz="3200" dirty="0">
                <a:latin typeface="Georgia"/>
                <a:cs typeface="Georgia"/>
              </a:rPr>
              <a:t>ineffective in supporting learning.”</a:t>
            </a:r>
            <a:endParaRPr lang="en-US" sz="3200" dirty="0">
              <a:latin typeface="Helvetica"/>
              <a:cs typeface="Helvetica"/>
            </a:endParaRPr>
          </a:p>
          <a:p>
            <a:endParaRPr lang="en-US" sz="2800" dirty="0" smtClean="0">
              <a:latin typeface="Georgia"/>
              <a:cs typeface="Georgia"/>
            </a:endParaRPr>
          </a:p>
        </p:txBody>
      </p:sp>
    </p:spTree>
    <p:extLst>
      <p:ext uri="{BB962C8B-B14F-4D97-AF65-F5344CB8AC3E}">
        <p14:creationId xmlns:p14="http://schemas.microsoft.com/office/powerpoint/2010/main" val="3514312074"/>
      </p:ext>
    </p:extLst>
  </p:cSld>
  <p:clrMapOvr>
    <a:masterClrMapping/>
  </p:clrMapOvr>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tx1">
            <a:lumMod val="75000"/>
            <a:lumOff val="25000"/>
          </a:schemeClr>
        </a:solidFill>
        <a:effectLst/>
      </p:bgPr>
    </p:bg>
    <p:spTree>
      <p:nvGrpSpPr>
        <p:cNvPr id="1" name=""/>
        <p:cNvGrpSpPr/>
        <p:nvPr/>
      </p:nvGrpSpPr>
      <p:grpSpPr>
        <a:xfrm>
          <a:off x="0" y="0"/>
          <a:ext cx="0" cy="0"/>
          <a:chOff x="0" y="0"/>
          <a:chExt cx="0" cy="0"/>
        </a:xfrm>
      </p:grpSpPr>
      <p:pic>
        <p:nvPicPr>
          <p:cNvPr id="3" name="Picture 2"/>
          <p:cNvPicPr>
            <a:picLocks noChangeAspect="1"/>
          </p:cNvPicPr>
          <p:nvPr/>
        </p:nvPicPr>
        <p:blipFill>
          <a:blip r:embed="rId3"/>
          <a:stretch>
            <a:fillRect/>
          </a:stretch>
        </p:blipFill>
        <p:spPr>
          <a:xfrm>
            <a:off x="1" y="318252"/>
            <a:ext cx="9143999" cy="6208213"/>
          </a:xfrm>
          <a:prstGeom prst="rect">
            <a:avLst/>
          </a:prstGeom>
        </p:spPr>
      </p:pic>
      <p:sp>
        <p:nvSpPr>
          <p:cNvPr id="6" name="TextBox 5"/>
          <p:cNvSpPr txBox="1"/>
          <p:nvPr/>
        </p:nvSpPr>
        <p:spPr>
          <a:xfrm>
            <a:off x="7208194" y="6581001"/>
            <a:ext cx="1935806" cy="276999"/>
          </a:xfrm>
          <a:prstGeom prst="rect">
            <a:avLst/>
          </a:prstGeom>
          <a:noFill/>
        </p:spPr>
        <p:txBody>
          <a:bodyPr wrap="square" rtlCol="0">
            <a:spAutoFit/>
          </a:bodyPr>
          <a:lstStyle/>
          <a:p>
            <a:r>
              <a:rPr lang="nl-NL" sz="1200" b="1" dirty="0" err="1">
                <a:solidFill>
                  <a:schemeClr val="bg1">
                    <a:lumMod val="65000"/>
                  </a:schemeClr>
                </a:solidFill>
              </a:rPr>
              <a:t>krunkwerke</a:t>
            </a:r>
            <a:r>
              <a:rPr lang="nl-NL" sz="1200" b="1" dirty="0">
                <a:solidFill>
                  <a:schemeClr val="bg1">
                    <a:lumMod val="65000"/>
                  </a:schemeClr>
                </a:solidFill>
              </a:rPr>
              <a:t>/5404109993</a:t>
            </a:r>
            <a:endParaRPr lang="en-US" sz="1200" b="1" dirty="0">
              <a:solidFill>
                <a:schemeClr val="bg1">
                  <a:lumMod val="65000"/>
                </a:schemeClr>
              </a:solidFill>
            </a:endParaRPr>
          </a:p>
        </p:txBody>
      </p:sp>
      <p:sp>
        <p:nvSpPr>
          <p:cNvPr id="7" name="Rectangle 6"/>
          <p:cNvSpPr/>
          <p:nvPr/>
        </p:nvSpPr>
        <p:spPr>
          <a:xfrm rot="3088247">
            <a:off x="-182734" y="1431363"/>
            <a:ext cx="3520446" cy="1773913"/>
          </a:xfrm>
          <a:prstGeom prst="rect">
            <a:avLst/>
          </a:prstGeom>
          <a:noFill/>
          <a:effectLst>
            <a:glow rad="101600">
              <a:schemeClr val="accent2">
                <a:satMod val="175000"/>
                <a:alpha val="40000"/>
              </a:schemeClr>
            </a:glow>
          </a:effectLst>
        </p:spPr>
        <p:txBody>
          <a:bodyPr wrap="none" lIns="91440" tIns="45720" rIns="91440" bIns="45720">
            <a:prstTxWarp prst="textCurveDown">
              <a:avLst>
                <a:gd name="adj" fmla="val 45330"/>
              </a:avLst>
            </a:prstTxWarp>
            <a:spAutoFit/>
          </a:bodyPr>
          <a:lstStyle/>
          <a:p>
            <a:pPr algn="ctr"/>
            <a:r>
              <a:rPr lang="en-CA" sz="6600" b="1" dirty="0" smtClean="0">
                <a:ln w="1905"/>
                <a:gradFill>
                  <a:gsLst>
                    <a:gs pos="0">
                      <a:srgbClr val="FF0000"/>
                    </a:gs>
                    <a:gs pos="77000">
                      <a:srgbClr val="FFFF00"/>
                    </a:gs>
                    <a:gs pos="100000">
                      <a:schemeClr val="accent6">
                        <a:tint val="12000"/>
                        <a:satMod val="255000"/>
                      </a:schemeClr>
                    </a:gs>
                  </a:gsLst>
                  <a:lin ang="5400000"/>
                </a:gradFill>
                <a:effectLst>
                  <a:innerShdw blurRad="69850" dist="43180" dir="5400000">
                    <a:srgbClr val="000000">
                      <a:alpha val="65000"/>
                    </a:srgbClr>
                  </a:innerShdw>
                </a:effectLst>
                <a:latin typeface="Cooper Black"/>
                <a:cs typeface="Cooper Black"/>
              </a:rPr>
              <a:t>EFFORT</a:t>
            </a:r>
            <a:r>
              <a:rPr lang="en-CA" sz="6600" b="1" dirty="0" smtClean="0">
                <a:ln w="1905"/>
                <a:gradFill>
                  <a:gsLst>
                    <a:gs pos="0">
                      <a:srgbClr val="FF0000"/>
                    </a:gs>
                    <a:gs pos="77000">
                      <a:srgbClr val="FFFF00"/>
                    </a:gs>
                    <a:gs pos="100000">
                      <a:schemeClr val="accent6">
                        <a:tint val="12000"/>
                        <a:satMod val="255000"/>
                      </a:schemeClr>
                    </a:gs>
                  </a:gsLst>
                  <a:lin ang="5400000"/>
                </a:gradFill>
                <a:effectLst>
                  <a:innerShdw blurRad="69850" dist="43180" dir="5400000">
                    <a:srgbClr val="000000">
                      <a:alpha val="65000"/>
                    </a:srgbClr>
                  </a:innerShdw>
                </a:effectLst>
                <a:latin typeface="Cooper Black"/>
                <a:cs typeface="Cooper Black"/>
                <a:sym typeface="Wingdings"/>
              </a:rPr>
              <a:t></a:t>
            </a:r>
            <a:endParaRPr lang="en-CA" sz="6600" b="1" dirty="0">
              <a:ln w="1905"/>
              <a:gradFill>
                <a:gsLst>
                  <a:gs pos="0">
                    <a:srgbClr val="FF0000"/>
                  </a:gs>
                  <a:gs pos="77000">
                    <a:srgbClr val="FFFF00"/>
                  </a:gs>
                  <a:gs pos="100000">
                    <a:schemeClr val="accent6">
                      <a:tint val="12000"/>
                      <a:satMod val="255000"/>
                    </a:schemeClr>
                  </a:gs>
                </a:gsLst>
                <a:lin ang="5400000"/>
              </a:gradFill>
              <a:effectLst>
                <a:innerShdw blurRad="69850" dist="43180" dir="5400000">
                  <a:srgbClr val="000000">
                    <a:alpha val="65000"/>
                  </a:srgbClr>
                </a:innerShdw>
              </a:effectLst>
              <a:latin typeface="Cooper Black"/>
              <a:cs typeface="Cooper Black"/>
            </a:endParaRPr>
          </a:p>
        </p:txBody>
      </p:sp>
      <p:sp>
        <p:nvSpPr>
          <p:cNvPr id="8" name="Rectangle 7"/>
          <p:cNvSpPr/>
          <p:nvPr/>
        </p:nvSpPr>
        <p:spPr>
          <a:xfrm rot="2978330">
            <a:off x="5877284" y="4108160"/>
            <a:ext cx="2920930" cy="849842"/>
          </a:xfrm>
          <a:prstGeom prst="rect">
            <a:avLst/>
          </a:prstGeom>
          <a:noFill/>
          <a:effectLst>
            <a:glow rad="101600">
              <a:schemeClr val="accent2">
                <a:satMod val="175000"/>
                <a:alpha val="40000"/>
              </a:schemeClr>
            </a:glow>
          </a:effectLst>
        </p:spPr>
        <p:txBody>
          <a:bodyPr wrap="none" lIns="91440" tIns="45720" rIns="91440" bIns="45720">
            <a:prstTxWarp prst="textWave1">
              <a:avLst>
                <a:gd name="adj1" fmla="val 20000"/>
                <a:gd name="adj2" fmla="val -2682"/>
              </a:avLst>
            </a:prstTxWarp>
            <a:spAutoFit/>
          </a:bodyPr>
          <a:lstStyle/>
          <a:p>
            <a:pPr algn="ctr"/>
            <a:r>
              <a:rPr lang="en-CA" sz="5400" b="1" dirty="0" smtClean="0">
                <a:ln w="1905"/>
                <a:gradFill>
                  <a:gsLst>
                    <a:gs pos="0">
                      <a:srgbClr val="FFF2DD"/>
                    </a:gs>
                    <a:gs pos="26000">
                      <a:srgbClr val="66CCFF"/>
                    </a:gs>
                    <a:gs pos="100000">
                      <a:srgbClr val="00FF00"/>
                    </a:gs>
                  </a:gsLst>
                  <a:lin ang="5400000"/>
                </a:gradFill>
                <a:effectLst>
                  <a:innerShdw blurRad="69850" dist="43180" dir="5400000">
                    <a:srgbClr val="000000">
                      <a:alpha val="65000"/>
                    </a:srgbClr>
                  </a:innerShdw>
                </a:effectLst>
                <a:latin typeface="Cooper Black"/>
                <a:cs typeface="Cooper Black"/>
                <a:sym typeface="Wingdings"/>
              </a:rPr>
              <a:t></a:t>
            </a:r>
            <a:r>
              <a:rPr lang="en-CA" sz="2800" b="1" dirty="0" smtClean="0">
                <a:ln w="1905"/>
                <a:gradFill>
                  <a:gsLst>
                    <a:gs pos="0">
                      <a:srgbClr val="FFF2DD"/>
                    </a:gs>
                    <a:gs pos="26000">
                      <a:srgbClr val="66CCFF"/>
                    </a:gs>
                    <a:gs pos="100000">
                      <a:srgbClr val="00FF00"/>
                    </a:gs>
                  </a:gsLst>
                  <a:lin ang="5400000"/>
                </a:gradFill>
                <a:effectLst>
                  <a:innerShdw blurRad="69850" dist="43180" dir="5400000">
                    <a:srgbClr val="000000">
                      <a:alpha val="65000"/>
                    </a:srgbClr>
                  </a:innerShdw>
                </a:effectLst>
                <a:latin typeface="Cooper Black"/>
                <a:cs typeface="Cooper Black"/>
                <a:sym typeface="Wingdings"/>
              </a:rPr>
              <a:t>R</a:t>
            </a:r>
            <a:r>
              <a:rPr lang="en-CA" sz="2800" b="1" dirty="0" smtClean="0">
                <a:ln w="1905"/>
                <a:gradFill>
                  <a:gsLst>
                    <a:gs pos="0">
                      <a:srgbClr val="FFF2DD"/>
                    </a:gs>
                    <a:gs pos="26000">
                      <a:srgbClr val="66CCFF"/>
                    </a:gs>
                    <a:gs pos="100000">
                      <a:srgbClr val="00FF00"/>
                    </a:gs>
                  </a:gsLst>
                  <a:lin ang="5400000"/>
                </a:gradFill>
                <a:effectLst>
                  <a:innerShdw blurRad="69850" dist="43180" dir="5400000">
                    <a:srgbClr val="000000">
                      <a:alpha val="65000"/>
                    </a:srgbClr>
                  </a:innerShdw>
                </a:effectLst>
                <a:latin typeface="Cooper Black"/>
                <a:cs typeface="Cooper Black"/>
              </a:rPr>
              <a:t>ESULTS</a:t>
            </a:r>
            <a:endParaRPr lang="en-CA" sz="2800" b="1" dirty="0">
              <a:ln w="1905"/>
              <a:gradFill>
                <a:gsLst>
                  <a:gs pos="0">
                    <a:srgbClr val="FFF2DD"/>
                  </a:gs>
                  <a:gs pos="26000">
                    <a:srgbClr val="66CCFF"/>
                  </a:gs>
                  <a:gs pos="100000">
                    <a:srgbClr val="00FF00"/>
                  </a:gs>
                </a:gsLst>
                <a:lin ang="5400000"/>
              </a:gradFill>
              <a:effectLst>
                <a:innerShdw blurRad="69850" dist="43180" dir="5400000">
                  <a:srgbClr val="000000">
                    <a:alpha val="65000"/>
                  </a:srgbClr>
                </a:innerShdw>
              </a:effectLst>
              <a:latin typeface="Cooper Black"/>
              <a:cs typeface="Cooper Black"/>
            </a:endParaRPr>
          </a:p>
        </p:txBody>
      </p:sp>
    </p:spTree>
    <p:extLst>
      <p:ext uri="{BB962C8B-B14F-4D97-AF65-F5344CB8AC3E}">
        <p14:creationId xmlns:p14="http://schemas.microsoft.com/office/powerpoint/2010/main" val="975377872"/>
      </p:ext>
    </p:extLst>
  </p:cSld>
  <p:clrMapOvr>
    <a:masterClrMapping/>
  </p:clrMapOvr>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2146300" y="0"/>
            <a:ext cx="4846211" cy="6858000"/>
          </a:xfrm>
          <a:prstGeom prst="rect">
            <a:avLst/>
          </a:prstGeom>
        </p:spPr>
      </p:pic>
      <p:sp>
        <p:nvSpPr>
          <p:cNvPr id="3" name="TextBox 2"/>
          <p:cNvSpPr txBox="1"/>
          <p:nvPr/>
        </p:nvSpPr>
        <p:spPr>
          <a:xfrm>
            <a:off x="7161159" y="6581001"/>
            <a:ext cx="1982841" cy="276999"/>
          </a:xfrm>
          <a:prstGeom prst="rect">
            <a:avLst/>
          </a:prstGeom>
          <a:noFill/>
        </p:spPr>
        <p:txBody>
          <a:bodyPr wrap="square" rtlCol="0">
            <a:spAutoFit/>
          </a:bodyPr>
          <a:lstStyle/>
          <a:p>
            <a:r>
              <a:rPr lang="de-DE" sz="1200" b="1" dirty="0">
                <a:solidFill>
                  <a:schemeClr val="bg1">
                    <a:lumMod val="75000"/>
                  </a:schemeClr>
                </a:solidFill>
              </a:rPr>
              <a:t>7815007@N07/8069587779</a:t>
            </a:r>
            <a:endParaRPr lang="en-US" sz="1200" b="1" dirty="0">
              <a:solidFill>
                <a:schemeClr val="bg1">
                  <a:lumMod val="75000"/>
                </a:schemeClr>
              </a:solidFill>
            </a:endParaRPr>
          </a:p>
        </p:txBody>
      </p:sp>
    </p:spTree>
    <p:extLst>
      <p:ext uri="{BB962C8B-B14F-4D97-AF65-F5344CB8AC3E}">
        <p14:creationId xmlns:p14="http://schemas.microsoft.com/office/powerpoint/2010/main" val="557851824"/>
      </p:ext>
    </p:extLst>
  </p:cSld>
  <p:clrMapOvr>
    <a:masterClrMapping/>
  </p:clrMapOvr>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stretch>
            <a:fillRect/>
          </a:stretch>
        </p:blipFill>
        <p:spPr>
          <a:xfrm>
            <a:off x="0" y="0"/>
            <a:ext cx="9254240" cy="6858000"/>
          </a:xfrm>
          <a:prstGeom prst="rect">
            <a:avLst/>
          </a:prstGeom>
        </p:spPr>
      </p:pic>
      <p:sp>
        <p:nvSpPr>
          <p:cNvPr id="5" name="TextBox 4"/>
          <p:cNvSpPr txBox="1"/>
          <p:nvPr/>
        </p:nvSpPr>
        <p:spPr>
          <a:xfrm>
            <a:off x="0" y="3834014"/>
            <a:ext cx="9254240" cy="2733056"/>
          </a:xfrm>
          <a:prstGeom prst="rect">
            <a:avLst/>
          </a:prstGeom>
          <a:solidFill>
            <a:schemeClr val="bg1">
              <a:alpha val="29000"/>
            </a:schemeClr>
          </a:solidFill>
        </p:spPr>
        <p:txBody>
          <a:bodyPr wrap="square" rtlCol="0">
            <a:spAutoFit/>
          </a:bodyPr>
          <a:lstStyle/>
          <a:p>
            <a:pPr algn="ctr">
              <a:lnSpc>
                <a:spcPct val="120000"/>
              </a:lnSpc>
            </a:pPr>
            <a:r>
              <a:rPr lang="en-US" sz="3600" dirty="0" smtClean="0">
                <a:latin typeface="Georgia"/>
                <a:cs typeface="Georgia"/>
              </a:rPr>
              <a:t>“</a:t>
            </a:r>
            <a:r>
              <a:rPr lang="en-US" sz="3600" dirty="0">
                <a:latin typeface="Georgia"/>
                <a:cs typeface="Georgia"/>
              </a:rPr>
              <a:t>Assessment has long been </a:t>
            </a:r>
            <a:r>
              <a:rPr lang="en-US" sz="3600" dirty="0" smtClean="0">
                <a:latin typeface="Georgia"/>
                <a:cs typeface="Georgia"/>
              </a:rPr>
              <a:t>recognized </a:t>
            </a:r>
            <a:r>
              <a:rPr lang="en-US" sz="3600" dirty="0">
                <a:latin typeface="Georgia"/>
                <a:cs typeface="Georgia"/>
              </a:rPr>
              <a:t>as </a:t>
            </a:r>
            <a:endParaRPr lang="en-US" sz="3600" dirty="0" smtClean="0">
              <a:latin typeface="Georgia"/>
              <a:cs typeface="Georgia"/>
            </a:endParaRPr>
          </a:p>
          <a:p>
            <a:pPr algn="ctr">
              <a:lnSpc>
                <a:spcPct val="120000"/>
              </a:lnSpc>
            </a:pPr>
            <a:r>
              <a:rPr lang="en-US" sz="3600" dirty="0" smtClean="0">
                <a:latin typeface="Georgia"/>
                <a:cs typeface="Georgia"/>
              </a:rPr>
              <a:t>the </a:t>
            </a:r>
            <a:r>
              <a:rPr lang="en-US" sz="3600" dirty="0">
                <a:latin typeface="Georgia"/>
                <a:cs typeface="Georgia"/>
              </a:rPr>
              <a:t>single most influential factor </a:t>
            </a:r>
            <a:endParaRPr lang="en-US" sz="3600" dirty="0" smtClean="0">
              <a:latin typeface="Georgia"/>
              <a:cs typeface="Georgia"/>
            </a:endParaRPr>
          </a:p>
          <a:p>
            <a:pPr algn="ctr">
              <a:lnSpc>
                <a:spcPct val="120000"/>
              </a:lnSpc>
            </a:pPr>
            <a:r>
              <a:rPr lang="en-US" sz="3600" dirty="0" smtClean="0">
                <a:latin typeface="Georgia"/>
                <a:cs typeface="Georgia"/>
              </a:rPr>
              <a:t>in </a:t>
            </a:r>
            <a:r>
              <a:rPr lang="en-US" sz="3600" dirty="0">
                <a:latin typeface="Georgia"/>
                <a:cs typeface="Georgia"/>
              </a:rPr>
              <a:t>shaping what </a:t>
            </a:r>
            <a:r>
              <a:rPr lang="en-US" sz="3600" dirty="0" smtClean="0">
                <a:latin typeface="Georgia"/>
                <a:cs typeface="Georgia"/>
              </a:rPr>
              <a:t>&amp; </a:t>
            </a:r>
            <a:r>
              <a:rPr lang="en-US" sz="3600" dirty="0">
                <a:latin typeface="Georgia"/>
                <a:cs typeface="Georgia"/>
              </a:rPr>
              <a:t>how students </a:t>
            </a:r>
            <a:endParaRPr lang="en-US" sz="3600" dirty="0" smtClean="0">
              <a:latin typeface="Georgia"/>
              <a:cs typeface="Georgia"/>
            </a:endParaRPr>
          </a:p>
          <a:p>
            <a:pPr algn="ctr">
              <a:lnSpc>
                <a:spcPct val="120000"/>
              </a:lnSpc>
            </a:pPr>
            <a:r>
              <a:rPr lang="en-US" sz="3600" dirty="0" smtClean="0">
                <a:latin typeface="Georgia"/>
                <a:cs typeface="Georgia"/>
              </a:rPr>
              <a:t>in </a:t>
            </a:r>
            <a:r>
              <a:rPr lang="en-US" sz="3600" dirty="0">
                <a:latin typeface="Georgia"/>
                <a:cs typeface="Georgia"/>
              </a:rPr>
              <a:t>higher education choose to learn. </a:t>
            </a:r>
            <a:r>
              <a:rPr lang="en-US" sz="3600" dirty="0" smtClean="0">
                <a:latin typeface="Georgia"/>
                <a:cs typeface="Georgia"/>
              </a:rPr>
              <a:t>”</a:t>
            </a:r>
            <a:endParaRPr lang="en-US" sz="3600" dirty="0">
              <a:latin typeface="Georgia"/>
              <a:cs typeface="Georgia"/>
            </a:endParaRPr>
          </a:p>
        </p:txBody>
      </p:sp>
      <p:sp>
        <p:nvSpPr>
          <p:cNvPr id="3" name="TextBox 2"/>
          <p:cNvSpPr txBox="1"/>
          <p:nvPr/>
        </p:nvSpPr>
        <p:spPr>
          <a:xfrm>
            <a:off x="3163138" y="6581001"/>
            <a:ext cx="1387548" cy="276999"/>
          </a:xfrm>
          <a:prstGeom prst="rect">
            <a:avLst/>
          </a:prstGeom>
          <a:noFill/>
        </p:spPr>
        <p:txBody>
          <a:bodyPr wrap="square" rtlCol="0">
            <a:spAutoFit/>
          </a:bodyPr>
          <a:lstStyle/>
          <a:p>
            <a:r>
              <a:rPr lang="da-DK" sz="1200" b="1" dirty="0" err="1">
                <a:solidFill>
                  <a:srgbClr val="FFF2DD"/>
                </a:solidFill>
              </a:rPr>
              <a:t>dvids</a:t>
            </a:r>
            <a:r>
              <a:rPr lang="da-DK" sz="1200" b="1" dirty="0">
                <a:solidFill>
                  <a:srgbClr val="FFF2DD"/>
                </a:solidFill>
              </a:rPr>
              <a:t>/4951493340</a:t>
            </a:r>
            <a:endParaRPr lang="en-US" sz="1200" b="1" dirty="0">
              <a:solidFill>
                <a:srgbClr val="FFF2DD"/>
              </a:solidFill>
            </a:endParaRPr>
          </a:p>
        </p:txBody>
      </p:sp>
      <p:sp>
        <p:nvSpPr>
          <p:cNvPr id="6" name="TextBox 5"/>
          <p:cNvSpPr txBox="1"/>
          <p:nvPr/>
        </p:nvSpPr>
        <p:spPr>
          <a:xfrm>
            <a:off x="4762347" y="6581001"/>
            <a:ext cx="1846145" cy="276999"/>
          </a:xfrm>
          <a:prstGeom prst="rect">
            <a:avLst/>
          </a:prstGeom>
          <a:noFill/>
        </p:spPr>
        <p:txBody>
          <a:bodyPr wrap="square" rtlCol="0">
            <a:spAutoFit/>
          </a:bodyPr>
          <a:lstStyle/>
          <a:p>
            <a:r>
              <a:rPr lang="fi-FI" sz="1200" b="1" dirty="0" err="1" smtClean="0">
                <a:solidFill>
                  <a:srgbClr val="FFF2DD"/>
                </a:solidFill>
              </a:rPr>
              <a:t>Fostaty</a:t>
            </a:r>
            <a:r>
              <a:rPr lang="fi-FI" sz="1200" b="1" dirty="0">
                <a:solidFill>
                  <a:srgbClr val="FFF2DD"/>
                </a:solidFill>
              </a:rPr>
              <a:t> </a:t>
            </a:r>
            <a:r>
              <a:rPr lang="fi-FI" sz="1200" b="1" dirty="0" smtClean="0">
                <a:solidFill>
                  <a:srgbClr val="FFF2DD"/>
                </a:solidFill>
              </a:rPr>
              <a:t>Young, 2005, 1</a:t>
            </a:r>
            <a:endParaRPr lang="en-US" sz="1200" b="1" dirty="0">
              <a:solidFill>
                <a:srgbClr val="FFF2DD"/>
              </a:solidFill>
            </a:endParaRPr>
          </a:p>
        </p:txBody>
      </p:sp>
    </p:spTree>
    <p:extLst>
      <p:ext uri="{BB962C8B-B14F-4D97-AF65-F5344CB8AC3E}">
        <p14:creationId xmlns:p14="http://schemas.microsoft.com/office/powerpoint/2010/main" val="3328306087"/>
      </p:ext>
    </p:extLst>
  </p:cSld>
  <p:clrMapOvr>
    <a:masterClrMapping/>
  </p:clrMapOvr>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3"/>
          <a:stretch>
            <a:fillRect/>
          </a:stretch>
        </p:blipFill>
        <p:spPr>
          <a:xfrm>
            <a:off x="0" y="0"/>
            <a:ext cx="9144000" cy="6858000"/>
          </a:xfrm>
          <a:prstGeom prst="rect">
            <a:avLst/>
          </a:prstGeom>
        </p:spPr>
      </p:pic>
      <p:sp>
        <p:nvSpPr>
          <p:cNvPr id="5" name="TextBox 4"/>
          <p:cNvSpPr txBox="1"/>
          <p:nvPr/>
        </p:nvSpPr>
        <p:spPr>
          <a:xfrm>
            <a:off x="4903454" y="-129341"/>
            <a:ext cx="3492388" cy="6984476"/>
          </a:xfrm>
          <a:prstGeom prst="rect">
            <a:avLst/>
          </a:prstGeom>
          <a:solidFill>
            <a:schemeClr val="bg1">
              <a:alpha val="63000"/>
            </a:schemeClr>
          </a:solidFill>
        </p:spPr>
        <p:txBody>
          <a:bodyPr wrap="square" rtlCol="0">
            <a:spAutoFit/>
          </a:bodyPr>
          <a:lstStyle/>
          <a:p>
            <a:pPr algn="ctr">
              <a:lnSpc>
                <a:spcPct val="120000"/>
              </a:lnSpc>
            </a:pPr>
            <a:endParaRPr lang="en-US" sz="800" dirty="0" smtClean="0">
              <a:latin typeface="Georgia"/>
              <a:cs typeface="Georgia"/>
            </a:endParaRPr>
          </a:p>
          <a:p>
            <a:pPr algn="ctr">
              <a:lnSpc>
                <a:spcPct val="110000"/>
              </a:lnSpc>
            </a:pPr>
            <a:r>
              <a:rPr lang="en-US" sz="3200" dirty="0" smtClean="0">
                <a:latin typeface="Georgia"/>
                <a:cs typeface="Georgia"/>
              </a:rPr>
              <a:t> </a:t>
            </a:r>
            <a:r>
              <a:rPr lang="en-US" sz="3400" dirty="0" smtClean="0">
                <a:latin typeface="Georgia"/>
                <a:cs typeface="Georgia"/>
              </a:rPr>
              <a:t>“Assessment  ‘swamps’ </a:t>
            </a:r>
            <a:endParaRPr lang="en-US" sz="3400" dirty="0">
              <a:latin typeface="Georgia"/>
              <a:cs typeface="Georgia"/>
            </a:endParaRPr>
          </a:p>
          <a:p>
            <a:pPr algn="ctr">
              <a:lnSpc>
                <a:spcPct val="110000"/>
              </a:lnSpc>
            </a:pPr>
            <a:r>
              <a:rPr lang="en-US" sz="3400" dirty="0">
                <a:latin typeface="Georgia"/>
                <a:cs typeface="Georgia"/>
              </a:rPr>
              <a:t>the effects </a:t>
            </a:r>
            <a:endParaRPr lang="en-US" sz="3400" dirty="0" smtClean="0">
              <a:latin typeface="Georgia"/>
              <a:cs typeface="Georgia"/>
            </a:endParaRPr>
          </a:p>
          <a:p>
            <a:pPr algn="ctr">
              <a:lnSpc>
                <a:spcPct val="110000"/>
              </a:lnSpc>
            </a:pPr>
            <a:r>
              <a:rPr lang="en-US" sz="3400" dirty="0" smtClean="0">
                <a:latin typeface="Georgia"/>
                <a:cs typeface="Georgia"/>
              </a:rPr>
              <a:t>of </a:t>
            </a:r>
            <a:r>
              <a:rPr lang="en-US" sz="3400" dirty="0">
                <a:latin typeface="Georgia"/>
                <a:cs typeface="Georgia"/>
              </a:rPr>
              <a:t>any other aspect </a:t>
            </a:r>
            <a:r>
              <a:rPr lang="en-US" sz="3400" dirty="0" smtClean="0">
                <a:latin typeface="Georgia"/>
                <a:cs typeface="Georgia"/>
              </a:rPr>
              <a:t>of </a:t>
            </a:r>
          </a:p>
          <a:p>
            <a:pPr algn="ctr">
              <a:lnSpc>
                <a:spcPct val="110000"/>
              </a:lnSpc>
            </a:pPr>
            <a:r>
              <a:rPr lang="en-US" sz="3400" dirty="0" smtClean="0">
                <a:latin typeface="Georgia"/>
                <a:cs typeface="Georgia"/>
              </a:rPr>
              <a:t>the curriculum” </a:t>
            </a:r>
          </a:p>
          <a:p>
            <a:pPr algn="ctr">
              <a:lnSpc>
                <a:spcPct val="110000"/>
              </a:lnSpc>
            </a:pPr>
            <a:r>
              <a:rPr lang="en-US" sz="3400" dirty="0" smtClean="0">
                <a:latin typeface="Georgia"/>
                <a:cs typeface="Georgia"/>
              </a:rPr>
              <a:t>-- no matter </a:t>
            </a:r>
          </a:p>
          <a:p>
            <a:pPr algn="ctr"/>
            <a:r>
              <a:rPr lang="en-US" sz="3400" dirty="0" smtClean="0">
                <a:latin typeface="Georgia"/>
                <a:cs typeface="Georgia"/>
              </a:rPr>
              <a:t>how </a:t>
            </a:r>
          </a:p>
          <a:p>
            <a:pPr algn="ctr"/>
            <a:r>
              <a:rPr lang="en-US" sz="3400" dirty="0" smtClean="0">
                <a:latin typeface="Georgia"/>
                <a:cs typeface="Georgia"/>
              </a:rPr>
              <a:t>“innovative </a:t>
            </a:r>
          </a:p>
          <a:p>
            <a:pPr algn="ctr"/>
            <a:r>
              <a:rPr lang="en-US" sz="3400" dirty="0" smtClean="0">
                <a:latin typeface="Georgia"/>
                <a:cs typeface="Georgia"/>
              </a:rPr>
              <a:t>or </a:t>
            </a:r>
          </a:p>
          <a:p>
            <a:pPr algn="ctr"/>
            <a:r>
              <a:rPr lang="en-US" sz="3400" dirty="0" smtClean="0">
                <a:latin typeface="Georgia"/>
                <a:cs typeface="Georgia"/>
              </a:rPr>
              <a:t>engaging”.</a:t>
            </a:r>
          </a:p>
          <a:p>
            <a:pPr algn="ctr">
              <a:lnSpc>
                <a:spcPct val="120000"/>
              </a:lnSpc>
            </a:pPr>
            <a:endParaRPr lang="en-US" sz="2400" dirty="0" smtClean="0">
              <a:latin typeface="Georgia"/>
              <a:cs typeface="Georgia"/>
            </a:endParaRPr>
          </a:p>
          <a:p>
            <a:pPr algn="ctr">
              <a:lnSpc>
                <a:spcPct val="120000"/>
              </a:lnSpc>
            </a:pPr>
            <a:endParaRPr lang="en-US" sz="1000" dirty="0">
              <a:latin typeface="Georgia"/>
              <a:cs typeface="Georgia"/>
            </a:endParaRPr>
          </a:p>
        </p:txBody>
      </p:sp>
      <p:sp>
        <p:nvSpPr>
          <p:cNvPr id="3" name="TextBox 2"/>
          <p:cNvSpPr txBox="1"/>
          <p:nvPr/>
        </p:nvSpPr>
        <p:spPr>
          <a:xfrm>
            <a:off x="5836815" y="6358768"/>
            <a:ext cx="1771181" cy="276999"/>
          </a:xfrm>
          <a:prstGeom prst="rect">
            <a:avLst/>
          </a:prstGeom>
          <a:noFill/>
        </p:spPr>
        <p:txBody>
          <a:bodyPr wrap="square" rtlCol="0">
            <a:spAutoFit/>
          </a:bodyPr>
          <a:lstStyle/>
          <a:p>
            <a:r>
              <a:rPr lang="de-DE" sz="1200" b="1" dirty="0" err="1">
                <a:solidFill>
                  <a:schemeClr val="bg1">
                    <a:lumMod val="50000"/>
                  </a:schemeClr>
                </a:solidFill>
              </a:rPr>
              <a:t>cod_gabriel</a:t>
            </a:r>
            <a:r>
              <a:rPr lang="de-DE" sz="1200" b="1" dirty="0">
                <a:solidFill>
                  <a:schemeClr val="bg1">
                    <a:lumMod val="50000"/>
                  </a:schemeClr>
                </a:solidFill>
              </a:rPr>
              <a:t>/4794154362</a:t>
            </a:r>
            <a:endParaRPr lang="en-US" sz="1200" b="1" dirty="0">
              <a:solidFill>
                <a:schemeClr val="bg1">
                  <a:lumMod val="50000"/>
                </a:schemeClr>
              </a:solidFill>
            </a:endParaRPr>
          </a:p>
        </p:txBody>
      </p:sp>
      <p:sp>
        <p:nvSpPr>
          <p:cNvPr id="6" name="TextBox 5"/>
          <p:cNvSpPr txBox="1"/>
          <p:nvPr/>
        </p:nvSpPr>
        <p:spPr>
          <a:xfrm>
            <a:off x="5836815" y="6564203"/>
            <a:ext cx="1705038" cy="276999"/>
          </a:xfrm>
          <a:prstGeom prst="rect">
            <a:avLst/>
          </a:prstGeom>
          <a:noFill/>
        </p:spPr>
        <p:txBody>
          <a:bodyPr wrap="square" rtlCol="0">
            <a:spAutoFit/>
          </a:bodyPr>
          <a:lstStyle/>
          <a:p>
            <a:r>
              <a:rPr lang="fi-FI" sz="1200" b="1" dirty="0" err="1" smtClean="0">
                <a:solidFill>
                  <a:srgbClr val="7F7F7F"/>
                </a:solidFill>
              </a:rPr>
              <a:t>Fostaty</a:t>
            </a:r>
            <a:r>
              <a:rPr lang="fi-FI" sz="1200" b="1" dirty="0" smtClean="0">
                <a:solidFill>
                  <a:srgbClr val="7F7F7F"/>
                </a:solidFill>
              </a:rPr>
              <a:t> Young, 1-2</a:t>
            </a:r>
            <a:endParaRPr lang="en-US" sz="1200" b="1" dirty="0">
              <a:solidFill>
                <a:srgbClr val="7F7F7F"/>
              </a:solidFill>
            </a:endParaRPr>
          </a:p>
        </p:txBody>
      </p:sp>
    </p:spTree>
    <p:extLst>
      <p:ext uri="{BB962C8B-B14F-4D97-AF65-F5344CB8AC3E}">
        <p14:creationId xmlns:p14="http://schemas.microsoft.com/office/powerpoint/2010/main" val="3152893070"/>
      </p:ext>
    </p:extLst>
  </p:cSld>
  <p:clrMapOvr>
    <a:masterClrMapping/>
  </p:clrMapOvr>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9" name="Picture 8"/>
          <p:cNvPicPr>
            <a:picLocks noChangeAspect="1"/>
          </p:cNvPicPr>
          <p:nvPr/>
        </p:nvPicPr>
        <p:blipFill>
          <a:blip r:embed="rId3"/>
          <a:stretch>
            <a:fillRect/>
          </a:stretch>
        </p:blipFill>
        <p:spPr>
          <a:xfrm>
            <a:off x="0" y="701822"/>
            <a:ext cx="9144000" cy="6156178"/>
          </a:xfrm>
          <a:prstGeom prst="rect">
            <a:avLst/>
          </a:prstGeom>
        </p:spPr>
      </p:pic>
      <p:sp>
        <p:nvSpPr>
          <p:cNvPr id="3" name="TextBox 2"/>
          <p:cNvSpPr txBox="1"/>
          <p:nvPr/>
        </p:nvSpPr>
        <p:spPr>
          <a:xfrm>
            <a:off x="4926972" y="0"/>
            <a:ext cx="3433594" cy="6890091"/>
          </a:xfrm>
          <a:prstGeom prst="rect">
            <a:avLst/>
          </a:prstGeom>
          <a:solidFill>
            <a:srgbClr val="FFFFFF">
              <a:alpha val="79000"/>
            </a:srgbClr>
          </a:solidFill>
        </p:spPr>
        <p:txBody>
          <a:bodyPr wrap="square" rtlCol="0">
            <a:spAutoFit/>
          </a:bodyPr>
          <a:lstStyle/>
          <a:p>
            <a:pPr algn="ctr">
              <a:lnSpc>
                <a:spcPct val="110000"/>
              </a:lnSpc>
            </a:pPr>
            <a:r>
              <a:rPr lang="en-US" sz="3400" dirty="0" smtClean="0">
                <a:latin typeface="Georgia"/>
                <a:cs typeface="Georgia"/>
              </a:rPr>
              <a:t>“Whether or not they [higher education teachers]</a:t>
            </a:r>
          </a:p>
          <a:p>
            <a:pPr algn="ctr">
              <a:lnSpc>
                <a:spcPct val="110000"/>
              </a:lnSpc>
            </a:pPr>
            <a:r>
              <a:rPr lang="en-US" sz="3400" dirty="0" smtClean="0">
                <a:latin typeface="Georgia"/>
                <a:cs typeface="Georgia"/>
              </a:rPr>
              <a:t> give </a:t>
            </a:r>
          </a:p>
          <a:p>
            <a:pPr algn="ctr">
              <a:lnSpc>
                <a:spcPct val="110000"/>
              </a:lnSpc>
            </a:pPr>
            <a:r>
              <a:rPr lang="en-US" sz="3400" i="1" dirty="0" smtClean="0">
                <a:latin typeface="Georgia"/>
                <a:cs typeface="Georgia"/>
              </a:rPr>
              <a:t>helpful</a:t>
            </a:r>
            <a:r>
              <a:rPr lang="en-US" sz="3400" dirty="0" smtClean="0">
                <a:latin typeface="Georgia"/>
                <a:cs typeface="Georgia"/>
              </a:rPr>
              <a:t> feedback makes more difference </a:t>
            </a:r>
          </a:p>
          <a:p>
            <a:pPr algn="ctr">
              <a:lnSpc>
                <a:spcPct val="110000"/>
              </a:lnSpc>
            </a:pPr>
            <a:r>
              <a:rPr lang="en-US" sz="3400" dirty="0" smtClean="0">
                <a:latin typeface="Georgia"/>
                <a:cs typeface="Georgia"/>
              </a:rPr>
              <a:t>than </a:t>
            </a:r>
          </a:p>
          <a:p>
            <a:pPr algn="ctr">
              <a:lnSpc>
                <a:spcPct val="110000"/>
              </a:lnSpc>
            </a:pPr>
            <a:r>
              <a:rPr lang="en-US" sz="3400" dirty="0" smtClean="0">
                <a:latin typeface="Georgia"/>
                <a:cs typeface="Georgia"/>
              </a:rPr>
              <a:t>anything else they do."</a:t>
            </a:r>
            <a:endParaRPr lang="en-US" sz="4800" dirty="0">
              <a:latin typeface="Georgia"/>
              <a:cs typeface="Georgia"/>
            </a:endParaRPr>
          </a:p>
          <a:p>
            <a:pPr algn="ctr">
              <a:lnSpc>
                <a:spcPct val="110000"/>
              </a:lnSpc>
            </a:pPr>
            <a:endParaRPr lang="en-US" sz="2800" dirty="0" smtClean="0">
              <a:latin typeface="Georgia"/>
              <a:cs typeface="Georgia"/>
            </a:endParaRPr>
          </a:p>
        </p:txBody>
      </p:sp>
      <p:sp>
        <p:nvSpPr>
          <p:cNvPr id="5" name="TextBox 4"/>
          <p:cNvSpPr txBox="1"/>
          <p:nvPr/>
        </p:nvSpPr>
        <p:spPr>
          <a:xfrm>
            <a:off x="5867683" y="6430168"/>
            <a:ext cx="2116597" cy="276999"/>
          </a:xfrm>
          <a:prstGeom prst="rect">
            <a:avLst/>
          </a:prstGeom>
          <a:noFill/>
        </p:spPr>
        <p:txBody>
          <a:bodyPr wrap="square" rtlCol="0">
            <a:spAutoFit/>
          </a:bodyPr>
          <a:lstStyle/>
          <a:p>
            <a:r>
              <a:rPr lang="da-DK" sz="1200" b="1" dirty="0">
                <a:solidFill>
                  <a:srgbClr val="7F7F7F"/>
                </a:solidFill>
              </a:rPr>
              <a:t>32482342@N05/483713579</a:t>
            </a:r>
            <a:endParaRPr lang="en-US" sz="1200" b="1" dirty="0">
              <a:solidFill>
                <a:srgbClr val="7F7F7F"/>
              </a:solidFill>
            </a:endParaRPr>
          </a:p>
        </p:txBody>
      </p:sp>
      <p:sp>
        <p:nvSpPr>
          <p:cNvPr id="6" name="TextBox 5"/>
          <p:cNvSpPr txBox="1"/>
          <p:nvPr/>
        </p:nvSpPr>
        <p:spPr>
          <a:xfrm>
            <a:off x="5867683" y="6577826"/>
            <a:ext cx="1728554" cy="276999"/>
          </a:xfrm>
          <a:prstGeom prst="rect">
            <a:avLst/>
          </a:prstGeom>
          <a:noFill/>
        </p:spPr>
        <p:txBody>
          <a:bodyPr wrap="square" rtlCol="0">
            <a:spAutoFit/>
          </a:bodyPr>
          <a:lstStyle/>
          <a:p>
            <a:r>
              <a:rPr lang="fi-FI" sz="1200" b="1" dirty="0" err="1" smtClean="0">
                <a:solidFill>
                  <a:srgbClr val="7F7F7F"/>
                </a:solidFill>
              </a:rPr>
              <a:t>Gibbs</a:t>
            </a:r>
            <a:r>
              <a:rPr lang="fi-FI" sz="1200" b="1" dirty="0" smtClean="0">
                <a:solidFill>
                  <a:srgbClr val="7F7F7F"/>
                </a:solidFill>
              </a:rPr>
              <a:t> &amp; Simpson, 10</a:t>
            </a:r>
            <a:endParaRPr lang="en-US" sz="1200" b="1" dirty="0">
              <a:solidFill>
                <a:srgbClr val="7F7F7F"/>
              </a:solidFill>
            </a:endParaRPr>
          </a:p>
        </p:txBody>
      </p:sp>
      <p:pic>
        <p:nvPicPr>
          <p:cNvPr id="4" name="Picture 3"/>
          <p:cNvPicPr>
            <a:picLocks noChangeAspect="1"/>
          </p:cNvPicPr>
          <p:nvPr/>
        </p:nvPicPr>
        <p:blipFill>
          <a:blip r:embed="rId4"/>
          <a:stretch>
            <a:fillRect/>
          </a:stretch>
        </p:blipFill>
        <p:spPr>
          <a:xfrm>
            <a:off x="4559300" y="3416300"/>
            <a:ext cx="12700" cy="12700"/>
          </a:xfrm>
          <a:prstGeom prst="rect">
            <a:avLst/>
          </a:prstGeom>
        </p:spPr>
      </p:pic>
      <p:pic>
        <p:nvPicPr>
          <p:cNvPr id="7" name="Picture 6"/>
          <p:cNvPicPr>
            <a:picLocks noChangeAspect="1"/>
          </p:cNvPicPr>
          <p:nvPr/>
        </p:nvPicPr>
        <p:blipFill>
          <a:blip r:embed="rId4"/>
          <a:stretch>
            <a:fillRect/>
          </a:stretch>
        </p:blipFill>
        <p:spPr>
          <a:xfrm>
            <a:off x="4559300" y="3416300"/>
            <a:ext cx="12700" cy="12700"/>
          </a:xfrm>
          <a:prstGeom prst="rect">
            <a:avLst/>
          </a:prstGeom>
        </p:spPr>
      </p:pic>
    </p:spTree>
    <p:extLst>
      <p:ext uri="{BB962C8B-B14F-4D97-AF65-F5344CB8AC3E}">
        <p14:creationId xmlns:p14="http://schemas.microsoft.com/office/powerpoint/2010/main" val="512934462"/>
      </p:ext>
    </p:extLst>
  </p:cSld>
  <p:clrMapOvr>
    <a:masterClrMapping/>
  </p:clrMapOvr>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puzzle-pieces goo.gl:0b8e5.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 y="-23219"/>
            <a:ext cx="9242481" cy="6881219"/>
          </a:xfrm>
          <a:prstGeom prst="rect">
            <a:avLst/>
          </a:prstGeom>
        </p:spPr>
      </p:pic>
      <p:sp>
        <p:nvSpPr>
          <p:cNvPr id="7" name="TextBox 6"/>
          <p:cNvSpPr txBox="1"/>
          <p:nvPr/>
        </p:nvSpPr>
        <p:spPr>
          <a:xfrm>
            <a:off x="3146969" y="6581877"/>
            <a:ext cx="1775592" cy="279412"/>
          </a:xfrm>
          <a:prstGeom prst="rect">
            <a:avLst/>
          </a:prstGeom>
          <a:noFill/>
        </p:spPr>
        <p:txBody>
          <a:bodyPr wrap="square" rtlCol="0">
            <a:spAutoFit/>
          </a:bodyPr>
          <a:lstStyle/>
          <a:p>
            <a:r>
              <a:rPr lang="fi-FI" sz="1200" b="1" dirty="0" err="1" smtClean="0">
                <a:solidFill>
                  <a:srgbClr val="FFF2DD"/>
                </a:solidFill>
              </a:rPr>
              <a:t>chazalex</a:t>
            </a:r>
            <a:r>
              <a:rPr lang="fi-FI" sz="1200" b="1" dirty="0" smtClean="0">
                <a:solidFill>
                  <a:srgbClr val="FFF2DD"/>
                </a:solidFill>
              </a:rPr>
              <a:t> goo.gl/5xoRsm</a:t>
            </a:r>
            <a:endParaRPr lang="en-US" sz="1200" b="1" dirty="0">
              <a:solidFill>
                <a:srgbClr val="FFF2DD"/>
              </a:solidFill>
            </a:endParaRPr>
          </a:p>
        </p:txBody>
      </p:sp>
      <p:sp>
        <p:nvSpPr>
          <p:cNvPr id="9" name="TextBox 8"/>
          <p:cNvSpPr txBox="1"/>
          <p:nvPr/>
        </p:nvSpPr>
        <p:spPr>
          <a:xfrm>
            <a:off x="0" y="4405019"/>
            <a:ext cx="9242480" cy="2145203"/>
          </a:xfrm>
          <a:prstGeom prst="rect">
            <a:avLst/>
          </a:prstGeom>
          <a:solidFill>
            <a:srgbClr val="FFFFFF">
              <a:alpha val="63000"/>
            </a:srgbClr>
          </a:solidFill>
        </p:spPr>
        <p:txBody>
          <a:bodyPr wrap="square" rtlCol="0">
            <a:spAutoFit/>
          </a:bodyPr>
          <a:lstStyle/>
          <a:p>
            <a:pPr algn="ctr">
              <a:lnSpc>
                <a:spcPct val="120000"/>
              </a:lnSpc>
            </a:pPr>
            <a:r>
              <a:rPr lang="en-US" sz="3400" dirty="0" smtClean="0">
                <a:latin typeface="Georgia"/>
                <a:cs typeface="Georgia"/>
              </a:rPr>
              <a:t>The problem may lie in the discrepancy between the way instructors &amp; students</a:t>
            </a:r>
            <a:endParaRPr lang="en-US" sz="3400" dirty="0">
              <a:latin typeface="Georgia"/>
              <a:cs typeface="Georgia"/>
            </a:endParaRPr>
          </a:p>
          <a:p>
            <a:pPr algn="ctr">
              <a:lnSpc>
                <a:spcPct val="120000"/>
              </a:lnSpc>
            </a:pPr>
            <a:r>
              <a:rPr lang="en-US" sz="3400" dirty="0" smtClean="0">
                <a:latin typeface="Georgia"/>
                <a:cs typeface="Georgia"/>
              </a:rPr>
              <a:t>conceptualize what “</a:t>
            </a:r>
            <a:r>
              <a:rPr lang="en-US" sz="3400" i="1" dirty="0" smtClean="0">
                <a:latin typeface="Georgia"/>
                <a:cs typeface="Georgia"/>
              </a:rPr>
              <a:t>helpful</a:t>
            </a:r>
            <a:r>
              <a:rPr lang="en-US" sz="3400" dirty="0" smtClean="0">
                <a:latin typeface="Georgia"/>
                <a:cs typeface="Georgia"/>
              </a:rPr>
              <a:t>” means.</a:t>
            </a:r>
            <a:endParaRPr lang="en-US" sz="2800" dirty="0">
              <a:latin typeface="Georgia"/>
              <a:cs typeface="Georgia"/>
            </a:endParaRPr>
          </a:p>
          <a:p>
            <a:endParaRPr lang="en-US" sz="1100" dirty="0">
              <a:latin typeface="Georgia"/>
              <a:cs typeface="Georgia"/>
            </a:endParaRPr>
          </a:p>
        </p:txBody>
      </p:sp>
      <p:sp>
        <p:nvSpPr>
          <p:cNvPr id="3" name="TextBox 2"/>
          <p:cNvSpPr txBox="1"/>
          <p:nvPr/>
        </p:nvSpPr>
        <p:spPr>
          <a:xfrm>
            <a:off x="5392916" y="6570119"/>
            <a:ext cx="1591860" cy="276999"/>
          </a:xfrm>
          <a:prstGeom prst="rect">
            <a:avLst/>
          </a:prstGeom>
          <a:noFill/>
        </p:spPr>
        <p:txBody>
          <a:bodyPr wrap="square" rtlCol="0">
            <a:spAutoFit/>
          </a:bodyPr>
          <a:lstStyle/>
          <a:p>
            <a:r>
              <a:rPr lang="fi-FI" sz="1200" b="1" dirty="0" err="1" smtClean="0">
                <a:solidFill>
                  <a:srgbClr val="FFF2DD"/>
                </a:solidFill>
              </a:rPr>
              <a:t>Gibbs</a:t>
            </a:r>
            <a:r>
              <a:rPr lang="fi-FI" sz="1200" b="1" dirty="0" smtClean="0">
                <a:solidFill>
                  <a:srgbClr val="FFF2DD"/>
                </a:solidFill>
              </a:rPr>
              <a:t> &amp; Simpson, 10</a:t>
            </a:r>
            <a:endParaRPr lang="en-US" sz="1200" b="1" dirty="0">
              <a:solidFill>
                <a:srgbClr val="FFF2DD"/>
              </a:solidFill>
            </a:endParaRPr>
          </a:p>
        </p:txBody>
      </p:sp>
    </p:spTree>
    <p:extLst>
      <p:ext uri="{BB962C8B-B14F-4D97-AF65-F5344CB8AC3E}">
        <p14:creationId xmlns:p14="http://schemas.microsoft.com/office/powerpoint/2010/main" val="3894611444"/>
      </p:ext>
    </p:extLst>
  </p:cSld>
  <p:clrMapOvr>
    <a:masterClrMapping/>
  </p:clrMapOvr>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0" y="135960"/>
            <a:ext cx="9144000" cy="707886"/>
          </a:xfrm>
          <a:prstGeom prst="rect">
            <a:avLst/>
          </a:prstGeom>
          <a:noFill/>
        </p:spPr>
        <p:txBody>
          <a:bodyPr wrap="square" rtlCol="0">
            <a:spAutoFit/>
          </a:bodyPr>
          <a:lstStyle/>
          <a:p>
            <a:r>
              <a:rPr lang="en-US" sz="4000" b="1" dirty="0" smtClean="0">
                <a:latin typeface="Candara"/>
                <a:cs typeface="Candara"/>
              </a:rPr>
              <a:t> </a:t>
            </a:r>
            <a:r>
              <a:rPr lang="en-US" sz="3600" b="1" dirty="0" smtClean="0">
                <a:latin typeface="Candara"/>
                <a:cs typeface="Candara"/>
              </a:rPr>
              <a:t>Goal #1 – Make your feedback more ‘</a:t>
            </a:r>
            <a:r>
              <a:rPr lang="en-US" sz="3600" b="1" i="1" dirty="0" smtClean="0">
                <a:latin typeface="Candara"/>
                <a:cs typeface="Candara"/>
              </a:rPr>
              <a:t>helpful</a:t>
            </a:r>
            <a:r>
              <a:rPr lang="en-US" sz="3600" b="1" dirty="0" smtClean="0">
                <a:latin typeface="Candara"/>
                <a:cs typeface="Candara"/>
              </a:rPr>
              <a:t>’.</a:t>
            </a:r>
            <a:endParaRPr lang="en-US" sz="3600" b="1" dirty="0">
              <a:latin typeface="Candara"/>
              <a:cs typeface="Candara"/>
            </a:endParaRPr>
          </a:p>
        </p:txBody>
      </p:sp>
      <p:sp>
        <p:nvSpPr>
          <p:cNvPr id="2" name="TextBox 1"/>
          <p:cNvSpPr txBox="1"/>
          <p:nvPr/>
        </p:nvSpPr>
        <p:spPr>
          <a:xfrm>
            <a:off x="447040" y="869306"/>
            <a:ext cx="7772400" cy="461665"/>
          </a:xfrm>
          <a:prstGeom prst="rect">
            <a:avLst/>
          </a:prstGeom>
          <a:noFill/>
        </p:spPr>
        <p:txBody>
          <a:bodyPr wrap="square" rtlCol="0">
            <a:spAutoFit/>
          </a:bodyPr>
          <a:lstStyle/>
          <a:p>
            <a:r>
              <a:rPr lang="en-US" sz="2400" dirty="0" smtClean="0">
                <a:latin typeface="Candara"/>
                <a:cs typeface="Candara"/>
              </a:rPr>
              <a:t>You will be able to explain to a colleague:</a:t>
            </a:r>
          </a:p>
        </p:txBody>
      </p:sp>
      <p:sp>
        <p:nvSpPr>
          <p:cNvPr id="10" name="TextBox 9"/>
          <p:cNvSpPr txBox="1"/>
          <p:nvPr/>
        </p:nvSpPr>
        <p:spPr>
          <a:xfrm>
            <a:off x="985520" y="1846455"/>
            <a:ext cx="7959183" cy="461665"/>
          </a:xfrm>
          <a:prstGeom prst="rect">
            <a:avLst/>
          </a:prstGeom>
          <a:noFill/>
        </p:spPr>
        <p:txBody>
          <a:bodyPr wrap="square" rtlCol="0">
            <a:spAutoFit/>
          </a:bodyPr>
          <a:lstStyle/>
          <a:p>
            <a:r>
              <a:rPr lang="en-US" dirty="0" smtClean="0">
                <a:latin typeface="Candara"/>
                <a:ea typeface="ＭＳ ゴシック"/>
                <a:cs typeface="Candara"/>
                <a:sym typeface="Wingdings"/>
              </a:rPr>
              <a:t>☐</a:t>
            </a:r>
            <a:r>
              <a:rPr lang="en-US" dirty="0" smtClean="0">
                <a:latin typeface="Candara"/>
                <a:cs typeface="Candara"/>
              </a:rPr>
              <a:t> </a:t>
            </a:r>
            <a:r>
              <a:rPr lang="en-US" sz="2400" dirty="0" smtClean="0">
                <a:latin typeface="Candara"/>
                <a:cs typeface="Candara"/>
              </a:rPr>
              <a:t>what makes rubrics less or more helpful to learners.</a:t>
            </a:r>
            <a:endParaRPr lang="en-US" sz="2400" dirty="0">
              <a:latin typeface="Candara"/>
              <a:cs typeface="Candara"/>
            </a:endParaRPr>
          </a:p>
        </p:txBody>
      </p:sp>
      <p:sp>
        <p:nvSpPr>
          <p:cNvPr id="11" name="TextBox 10"/>
          <p:cNvSpPr txBox="1"/>
          <p:nvPr/>
        </p:nvSpPr>
        <p:spPr>
          <a:xfrm>
            <a:off x="985520" y="2326873"/>
            <a:ext cx="7731760" cy="738664"/>
          </a:xfrm>
          <a:prstGeom prst="rect">
            <a:avLst/>
          </a:prstGeom>
          <a:noFill/>
        </p:spPr>
        <p:txBody>
          <a:bodyPr wrap="square" rtlCol="0">
            <a:spAutoFit/>
          </a:bodyPr>
          <a:lstStyle/>
          <a:p>
            <a:r>
              <a:rPr lang="en-US" dirty="0" smtClean="0">
                <a:latin typeface="Candara"/>
                <a:ea typeface="ＭＳ ゴシック"/>
                <a:cs typeface="Candara"/>
                <a:sym typeface="Wingdings"/>
              </a:rPr>
              <a:t>☐</a:t>
            </a:r>
            <a:r>
              <a:rPr lang="en-US" dirty="0" smtClean="0">
                <a:latin typeface="Candara"/>
                <a:cs typeface="Candara"/>
              </a:rPr>
              <a:t> </a:t>
            </a:r>
            <a:r>
              <a:rPr lang="en-US" sz="2400" dirty="0" smtClean="0">
                <a:latin typeface="Candara"/>
                <a:cs typeface="Candara"/>
              </a:rPr>
              <a:t>why feedback alone is not enough to change behaviour.</a:t>
            </a:r>
          </a:p>
          <a:p>
            <a:endParaRPr lang="en-US" dirty="0">
              <a:latin typeface="Candara"/>
              <a:cs typeface="Candara"/>
            </a:endParaRPr>
          </a:p>
        </p:txBody>
      </p:sp>
      <p:sp>
        <p:nvSpPr>
          <p:cNvPr id="13" name="TextBox 12"/>
          <p:cNvSpPr txBox="1"/>
          <p:nvPr/>
        </p:nvSpPr>
        <p:spPr>
          <a:xfrm>
            <a:off x="985520" y="1364027"/>
            <a:ext cx="7731760" cy="461665"/>
          </a:xfrm>
          <a:prstGeom prst="rect">
            <a:avLst/>
          </a:prstGeom>
          <a:noFill/>
        </p:spPr>
        <p:txBody>
          <a:bodyPr wrap="square" rtlCol="0">
            <a:spAutoFit/>
          </a:bodyPr>
          <a:lstStyle/>
          <a:p>
            <a:r>
              <a:rPr lang="en-US" dirty="0" smtClean="0">
                <a:latin typeface="Candara"/>
                <a:ea typeface="ＭＳ ゴシック"/>
                <a:cs typeface="Candara"/>
                <a:sym typeface="Wingdings"/>
              </a:rPr>
              <a:t>☐</a:t>
            </a:r>
            <a:r>
              <a:rPr lang="en-US" dirty="0" smtClean="0">
                <a:latin typeface="Candara"/>
                <a:cs typeface="Candara"/>
                <a:sym typeface="Wingdings"/>
              </a:rPr>
              <a:t> </a:t>
            </a:r>
            <a:r>
              <a:rPr lang="en-US" sz="2400" dirty="0" smtClean="0">
                <a:latin typeface="Candara"/>
                <a:cs typeface="Candara"/>
              </a:rPr>
              <a:t>the difference between ‘evaluation’ and ‘assessment’.</a:t>
            </a:r>
            <a:endParaRPr lang="en-US" sz="2400" dirty="0">
              <a:latin typeface="Candara"/>
              <a:cs typeface="Candara"/>
            </a:endParaRPr>
          </a:p>
        </p:txBody>
      </p:sp>
      <p:sp>
        <p:nvSpPr>
          <p:cNvPr id="9" name="TextBox 8"/>
          <p:cNvSpPr txBox="1"/>
          <p:nvPr/>
        </p:nvSpPr>
        <p:spPr>
          <a:xfrm>
            <a:off x="165430" y="3124238"/>
            <a:ext cx="8242169" cy="646331"/>
          </a:xfrm>
          <a:prstGeom prst="rect">
            <a:avLst/>
          </a:prstGeom>
          <a:noFill/>
        </p:spPr>
        <p:txBody>
          <a:bodyPr wrap="square" rtlCol="0">
            <a:spAutoFit/>
          </a:bodyPr>
          <a:lstStyle/>
          <a:p>
            <a:r>
              <a:rPr lang="en-US" sz="3600" b="1" dirty="0" smtClean="0">
                <a:latin typeface="Candara"/>
                <a:cs typeface="Candara"/>
              </a:rPr>
              <a:t>Goal #2 – Ensure it is acted upon.</a:t>
            </a:r>
            <a:endParaRPr lang="en-US" sz="3600" b="1" dirty="0">
              <a:latin typeface="Candara"/>
              <a:cs typeface="Candara"/>
            </a:endParaRPr>
          </a:p>
        </p:txBody>
      </p:sp>
      <p:sp>
        <p:nvSpPr>
          <p:cNvPr id="12" name="TextBox 11"/>
          <p:cNvSpPr txBox="1"/>
          <p:nvPr/>
        </p:nvSpPr>
        <p:spPr>
          <a:xfrm>
            <a:off x="420462" y="3742056"/>
            <a:ext cx="7772400" cy="461665"/>
          </a:xfrm>
          <a:prstGeom prst="rect">
            <a:avLst/>
          </a:prstGeom>
          <a:noFill/>
        </p:spPr>
        <p:txBody>
          <a:bodyPr wrap="square" rtlCol="0">
            <a:spAutoFit/>
          </a:bodyPr>
          <a:lstStyle/>
          <a:p>
            <a:r>
              <a:rPr lang="en-US" sz="2400" dirty="0" smtClean="0">
                <a:latin typeface="Candara"/>
                <a:cs typeface="Candara"/>
              </a:rPr>
              <a:t>You will: </a:t>
            </a:r>
            <a:endParaRPr lang="en-US" sz="2400" dirty="0">
              <a:latin typeface="Candara"/>
              <a:cs typeface="Candara"/>
            </a:endParaRPr>
          </a:p>
        </p:txBody>
      </p:sp>
      <p:sp>
        <p:nvSpPr>
          <p:cNvPr id="14" name="TextBox 13"/>
          <p:cNvSpPr txBox="1"/>
          <p:nvPr/>
        </p:nvSpPr>
        <p:spPr>
          <a:xfrm>
            <a:off x="461102" y="4203721"/>
            <a:ext cx="8524240" cy="830997"/>
          </a:xfrm>
          <a:prstGeom prst="rect">
            <a:avLst/>
          </a:prstGeom>
          <a:noFill/>
        </p:spPr>
        <p:txBody>
          <a:bodyPr wrap="square" rtlCol="0">
            <a:spAutoFit/>
          </a:bodyPr>
          <a:lstStyle/>
          <a:p>
            <a:r>
              <a:rPr lang="en-US" sz="2000" dirty="0" smtClean="0">
                <a:latin typeface="Candara"/>
                <a:ea typeface="ＭＳ ゴシック"/>
                <a:cs typeface="Candara"/>
                <a:sym typeface="Wingdings"/>
              </a:rPr>
              <a:t>☐ </a:t>
            </a:r>
            <a:r>
              <a:rPr lang="en-US" sz="2400" dirty="0">
                <a:latin typeface="Candara"/>
                <a:cs typeface="Candara"/>
              </a:rPr>
              <a:t>collaborate </a:t>
            </a:r>
            <a:r>
              <a:rPr lang="en-US" sz="2400" dirty="0" smtClean="0">
                <a:latin typeface="Candara"/>
                <a:cs typeface="Candara"/>
              </a:rPr>
              <a:t>to </a:t>
            </a:r>
            <a:r>
              <a:rPr lang="en-US" sz="2400" dirty="0">
                <a:latin typeface="Candara"/>
                <a:cs typeface="Candara"/>
              </a:rPr>
              <a:t>build a rubric which will </a:t>
            </a:r>
            <a:r>
              <a:rPr lang="en-US" sz="2400" dirty="0" smtClean="0">
                <a:latin typeface="Candara"/>
                <a:cs typeface="Candara"/>
              </a:rPr>
              <a:t>provide </a:t>
            </a:r>
            <a:r>
              <a:rPr lang="en-US" sz="2400" dirty="0">
                <a:latin typeface="Candara"/>
                <a:cs typeface="Candara"/>
              </a:rPr>
              <a:t>action-oriented feedback for an authentic </a:t>
            </a:r>
            <a:r>
              <a:rPr lang="en-US" sz="2400" dirty="0" smtClean="0">
                <a:latin typeface="Candara"/>
                <a:cs typeface="Candara"/>
              </a:rPr>
              <a:t>task (using Google Docs if possible).</a:t>
            </a:r>
            <a:r>
              <a:rPr lang="en-US" sz="2400" dirty="0" smtClean="0">
                <a:latin typeface="Candara"/>
                <a:ea typeface="ＭＳ ゴシック"/>
                <a:cs typeface="Candara"/>
                <a:sym typeface="Wingdings"/>
              </a:rPr>
              <a:t> </a:t>
            </a:r>
            <a:endParaRPr lang="en-US" sz="2400" dirty="0">
              <a:latin typeface="Candara"/>
              <a:cs typeface="Candara"/>
            </a:endParaRPr>
          </a:p>
        </p:txBody>
      </p:sp>
      <p:sp>
        <p:nvSpPr>
          <p:cNvPr id="15" name="TextBox 14"/>
          <p:cNvSpPr txBox="1"/>
          <p:nvPr/>
        </p:nvSpPr>
        <p:spPr>
          <a:xfrm>
            <a:off x="461102" y="4964536"/>
            <a:ext cx="8324942" cy="830997"/>
          </a:xfrm>
          <a:prstGeom prst="rect">
            <a:avLst/>
          </a:prstGeom>
          <a:noFill/>
        </p:spPr>
        <p:txBody>
          <a:bodyPr wrap="square" rtlCol="0">
            <a:spAutoFit/>
          </a:bodyPr>
          <a:lstStyle/>
          <a:p>
            <a:r>
              <a:rPr lang="en-US" dirty="0" smtClean="0">
                <a:latin typeface="Candara"/>
                <a:ea typeface="ＭＳ ゴシック"/>
                <a:cs typeface="Candara"/>
                <a:sym typeface="Wingdings"/>
              </a:rPr>
              <a:t>☐</a:t>
            </a:r>
            <a:r>
              <a:rPr lang="en-US" dirty="0" smtClean="0">
                <a:latin typeface="Candara"/>
                <a:cs typeface="Candara"/>
              </a:rPr>
              <a:t> </a:t>
            </a:r>
            <a:r>
              <a:rPr lang="en-US" sz="2400" dirty="0">
                <a:latin typeface="Candara"/>
                <a:cs typeface="Candara"/>
              </a:rPr>
              <a:t>experience the benefits of the ‘practice in your presence’ </a:t>
            </a:r>
            <a:r>
              <a:rPr lang="en-US" sz="2400" dirty="0" smtClean="0">
                <a:latin typeface="Candara"/>
                <a:cs typeface="Candara"/>
              </a:rPr>
              <a:t>strategy.</a:t>
            </a:r>
            <a:endParaRPr lang="en-US" sz="2400" i="1" dirty="0">
              <a:latin typeface="Candara"/>
              <a:cs typeface="Candara"/>
            </a:endParaRPr>
          </a:p>
        </p:txBody>
      </p:sp>
      <p:sp>
        <p:nvSpPr>
          <p:cNvPr id="16" name="TextBox 15"/>
          <p:cNvSpPr txBox="1"/>
          <p:nvPr/>
        </p:nvSpPr>
        <p:spPr>
          <a:xfrm>
            <a:off x="461102" y="5776945"/>
            <a:ext cx="8097520" cy="830997"/>
          </a:xfrm>
          <a:prstGeom prst="rect">
            <a:avLst/>
          </a:prstGeom>
          <a:noFill/>
        </p:spPr>
        <p:txBody>
          <a:bodyPr wrap="square" rtlCol="0">
            <a:spAutoFit/>
          </a:bodyPr>
          <a:lstStyle/>
          <a:p>
            <a:r>
              <a:rPr lang="en-US" dirty="0" smtClean="0">
                <a:latin typeface="Candara"/>
                <a:ea typeface="ＭＳ ゴシック"/>
                <a:cs typeface="Candara"/>
                <a:sym typeface="Wingdings"/>
              </a:rPr>
              <a:t>☐</a:t>
            </a:r>
            <a:r>
              <a:rPr lang="en-US" dirty="0" smtClean="0">
                <a:latin typeface="Candara"/>
                <a:cs typeface="Candara"/>
              </a:rPr>
              <a:t> </a:t>
            </a:r>
            <a:r>
              <a:rPr lang="en-US" sz="2400" dirty="0">
                <a:latin typeface="Candara"/>
                <a:cs typeface="Candara"/>
              </a:rPr>
              <a:t>share </a:t>
            </a:r>
            <a:r>
              <a:rPr lang="en-US" sz="2400" dirty="0" smtClean="0">
                <a:latin typeface="Candara"/>
                <a:cs typeface="Candara"/>
              </a:rPr>
              <a:t>ways you could use ‘practice in your presence’ in your setting.</a:t>
            </a:r>
            <a:endParaRPr lang="en-US" sz="2400" dirty="0">
              <a:latin typeface="Candara"/>
              <a:cs typeface="Candara"/>
            </a:endParaRPr>
          </a:p>
        </p:txBody>
      </p:sp>
    </p:spTree>
    <p:extLst>
      <p:ext uri="{BB962C8B-B14F-4D97-AF65-F5344CB8AC3E}">
        <p14:creationId xmlns:p14="http://schemas.microsoft.com/office/powerpoint/2010/main" val="3940096289"/>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fade">
                                      <p:cBhvr>
                                        <p:cTn id="10" dur="500"/>
                                        <p:tgtEl>
                                          <p:spTgt spid="10"/>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fade">
                                      <p:cBhvr>
                                        <p:cTn id="13" dur="500"/>
                                        <p:tgtEl>
                                          <p:spTgt spid="13"/>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fade">
                                      <p:cBhvr>
                                        <p:cTn id="16" dur="500"/>
                                        <p:tgtEl>
                                          <p:spTgt spid="11"/>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fade">
                                      <p:cBhvr>
                                        <p:cTn id="21" dur="500"/>
                                        <p:tgtEl>
                                          <p:spTgt spid="12"/>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14"/>
                                        </p:tgtEl>
                                        <p:attrNameLst>
                                          <p:attrName>style.visibility</p:attrName>
                                        </p:attrNameLst>
                                      </p:cBhvr>
                                      <p:to>
                                        <p:strVal val="visible"/>
                                      </p:to>
                                    </p:set>
                                    <p:animEffect transition="in" filter="fade">
                                      <p:cBhvr>
                                        <p:cTn id="24" dur="500"/>
                                        <p:tgtEl>
                                          <p:spTgt spid="14"/>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fade">
                                      <p:cBhvr>
                                        <p:cTn id="27" dur="500"/>
                                        <p:tgtEl>
                                          <p:spTgt spid="15"/>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16"/>
                                        </p:tgtEl>
                                        <p:attrNameLst>
                                          <p:attrName>style.visibility</p:attrName>
                                        </p:attrNameLst>
                                      </p:cBhvr>
                                      <p:to>
                                        <p:strVal val="visible"/>
                                      </p:to>
                                    </p:set>
                                    <p:animEffect transition="in" filter="fade">
                                      <p:cBhvr>
                                        <p:cTn id="30"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0" grpId="0"/>
      <p:bldP spid="11" grpId="0"/>
      <p:bldP spid="13" grpId="0"/>
      <p:bldP spid="12" grpId="0"/>
      <p:bldP spid="14" grpId="0"/>
      <p:bldP spid="15" grpId="0"/>
      <p:bldP spid="16" grpId="0"/>
    </p:bld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0" y="850900"/>
            <a:ext cx="9144000" cy="5134708"/>
          </a:xfrm>
          <a:prstGeom prst="rect">
            <a:avLst/>
          </a:prstGeom>
        </p:spPr>
      </p:pic>
      <p:sp>
        <p:nvSpPr>
          <p:cNvPr id="3" name="TextBox 2"/>
          <p:cNvSpPr txBox="1"/>
          <p:nvPr/>
        </p:nvSpPr>
        <p:spPr>
          <a:xfrm>
            <a:off x="6796634" y="6581001"/>
            <a:ext cx="2347366" cy="276999"/>
          </a:xfrm>
          <a:prstGeom prst="rect">
            <a:avLst/>
          </a:prstGeom>
          <a:noFill/>
        </p:spPr>
        <p:txBody>
          <a:bodyPr wrap="square" rtlCol="0">
            <a:spAutoFit/>
          </a:bodyPr>
          <a:lstStyle/>
          <a:p>
            <a:r>
              <a:rPr lang="en-US" sz="1200" b="1" dirty="0" err="1">
                <a:solidFill>
                  <a:schemeClr val="bg1">
                    <a:lumMod val="65000"/>
                  </a:schemeClr>
                </a:solidFill>
              </a:rPr>
              <a:t>opensourceway</a:t>
            </a:r>
            <a:r>
              <a:rPr lang="en-US" sz="1200" b="1" dirty="0">
                <a:solidFill>
                  <a:schemeClr val="bg1">
                    <a:lumMod val="65000"/>
                  </a:schemeClr>
                </a:solidFill>
              </a:rPr>
              <a:t>/5265955107.2</a:t>
            </a:r>
          </a:p>
        </p:txBody>
      </p:sp>
    </p:spTree>
    <p:extLst>
      <p:ext uri="{BB962C8B-B14F-4D97-AF65-F5344CB8AC3E}">
        <p14:creationId xmlns:p14="http://schemas.microsoft.com/office/powerpoint/2010/main" val="4253355057"/>
      </p:ext>
    </p:extLst>
  </p:cSld>
  <p:clrMapOvr>
    <a:masterClrMapping/>
  </p:clrMapOvr>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3781097D08594705A52AB6F1A49CBB88@homeajjwzsgov2"/>
          <p:cNvPicPr>
            <a:picLocks noChangeAspect="1" noChangeArrowheads="1"/>
          </p:cNvPicPr>
          <p:nvPr/>
        </p:nvPicPr>
        <p:blipFill>
          <a:blip r:embed="rId3" cstate="print"/>
          <a:srcRect/>
          <a:stretch>
            <a:fillRect/>
          </a:stretch>
        </p:blipFill>
        <p:spPr bwMode="auto">
          <a:xfrm>
            <a:off x="364526" y="749366"/>
            <a:ext cx="4795479" cy="5421455"/>
          </a:xfrm>
          <a:prstGeom prst="rect">
            <a:avLst/>
          </a:prstGeom>
          <a:noFill/>
          <a:ln w="57150" cmpd="sng">
            <a:solidFill>
              <a:srgbClr val="FF0000"/>
            </a:solidFill>
            <a:miter lim="800000"/>
            <a:headEnd/>
            <a:tailEnd/>
          </a:ln>
        </p:spPr>
      </p:pic>
      <p:sp>
        <p:nvSpPr>
          <p:cNvPr id="4" name="TextBox 3"/>
          <p:cNvSpPr txBox="1"/>
          <p:nvPr/>
        </p:nvSpPr>
        <p:spPr>
          <a:xfrm>
            <a:off x="1987251" y="6581001"/>
            <a:ext cx="1994601" cy="276999"/>
          </a:xfrm>
          <a:prstGeom prst="rect">
            <a:avLst/>
          </a:prstGeom>
          <a:noFill/>
        </p:spPr>
        <p:txBody>
          <a:bodyPr wrap="square" rtlCol="0">
            <a:spAutoFit/>
          </a:bodyPr>
          <a:lstStyle/>
          <a:p>
            <a:r>
              <a:rPr lang="de-DE" sz="1200" b="1" dirty="0" smtClean="0">
                <a:solidFill>
                  <a:schemeClr val="bg1">
                    <a:lumMod val="75000"/>
                  </a:schemeClr>
                </a:solidFill>
              </a:rPr>
              <a:t>Lamar State, 2011, slide1</a:t>
            </a:r>
            <a:endParaRPr lang="en-US" sz="1200" b="1" dirty="0">
              <a:solidFill>
                <a:schemeClr val="bg1">
                  <a:lumMod val="75000"/>
                </a:schemeClr>
              </a:solidFill>
            </a:endParaRPr>
          </a:p>
        </p:txBody>
      </p:sp>
      <p:grpSp>
        <p:nvGrpSpPr>
          <p:cNvPr id="5" name="Group 4"/>
          <p:cNvGrpSpPr/>
          <p:nvPr/>
        </p:nvGrpSpPr>
        <p:grpSpPr>
          <a:xfrm>
            <a:off x="5585468" y="417878"/>
            <a:ext cx="3481224" cy="6163123"/>
            <a:chOff x="5585468" y="627841"/>
            <a:chExt cx="3481224" cy="6163123"/>
          </a:xfrm>
        </p:grpSpPr>
        <p:sp>
          <p:nvSpPr>
            <p:cNvPr id="11" name="TextBox 10"/>
            <p:cNvSpPr txBox="1"/>
            <p:nvPr/>
          </p:nvSpPr>
          <p:spPr>
            <a:xfrm>
              <a:off x="5585468" y="627841"/>
              <a:ext cx="3420166" cy="523220"/>
            </a:xfrm>
            <a:prstGeom prst="rect">
              <a:avLst/>
            </a:prstGeom>
            <a:noFill/>
          </p:spPr>
          <p:txBody>
            <a:bodyPr wrap="square" rtlCol="0">
              <a:spAutoFit/>
            </a:bodyPr>
            <a:lstStyle/>
            <a:p>
              <a:r>
                <a:rPr lang="en-US" sz="2800" dirty="0" smtClean="0">
                  <a:solidFill>
                    <a:srgbClr val="000000"/>
                  </a:solidFill>
                  <a:latin typeface="Candara"/>
                  <a:cs typeface="Candara"/>
                </a:rPr>
                <a:t>Workshop Resources</a:t>
              </a:r>
              <a:endParaRPr lang="en-US" sz="2800" dirty="0">
                <a:solidFill>
                  <a:srgbClr val="000000"/>
                </a:solidFill>
                <a:latin typeface="Candara"/>
                <a:cs typeface="Candara"/>
              </a:endParaRPr>
            </a:p>
          </p:txBody>
        </p:sp>
        <p:sp>
          <p:nvSpPr>
            <p:cNvPr id="12" name="TextBox 11"/>
            <p:cNvSpPr txBox="1"/>
            <p:nvPr/>
          </p:nvSpPr>
          <p:spPr>
            <a:xfrm>
              <a:off x="5712849" y="1151061"/>
              <a:ext cx="3186658" cy="400110"/>
            </a:xfrm>
            <a:prstGeom prst="rect">
              <a:avLst/>
            </a:prstGeom>
            <a:noFill/>
          </p:spPr>
          <p:txBody>
            <a:bodyPr wrap="square" rtlCol="0">
              <a:spAutoFit/>
            </a:bodyPr>
            <a:lstStyle/>
            <a:p>
              <a:pPr marL="457200" indent="-457200">
                <a:buFont typeface="Arial"/>
                <a:buChar char="•"/>
              </a:pPr>
              <a:r>
                <a:rPr lang="en-US" sz="2000" i="1" dirty="0" smtClean="0">
                  <a:latin typeface="Candara"/>
                  <a:cs typeface="Candara"/>
                  <a:hlinkClick r:id="rId4"/>
                </a:rPr>
                <a:t>http</a:t>
              </a:r>
              <a:r>
                <a:rPr lang="en-US" sz="2000" i="1" dirty="0">
                  <a:latin typeface="Candara"/>
                  <a:cs typeface="Candara"/>
                  <a:hlinkClick r:id="rId4"/>
                </a:rPr>
                <a:t>://goo.gl</a:t>
              </a:r>
              <a:r>
                <a:rPr lang="en-US" sz="2000" i="1" dirty="0" smtClean="0">
                  <a:latin typeface="Candara"/>
                  <a:cs typeface="Candara"/>
                  <a:hlinkClick r:id="rId4"/>
                </a:rPr>
                <a:t>/W6ZZ1c</a:t>
              </a:r>
              <a:r>
                <a:rPr lang="en-US" sz="2000" i="1" dirty="0" smtClean="0">
                  <a:latin typeface="Candara"/>
                  <a:cs typeface="Candara"/>
                </a:rPr>
                <a:t>   </a:t>
              </a:r>
            </a:p>
          </p:txBody>
        </p:sp>
        <p:grpSp>
          <p:nvGrpSpPr>
            <p:cNvPr id="2" name="Group 1"/>
            <p:cNvGrpSpPr/>
            <p:nvPr/>
          </p:nvGrpSpPr>
          <p:grpSpPr>
            <a:xfrm>
              <a:off x="5585468" y="1681325"/>
              <a:ext cx="3481224" cy="1134881"/>
              <a:chOff x="5606722" y="1916490"/>
              <a:chExt cx="3481224" cy="1134881"/>
            </a:xfrm>
          </p:grpSpPr>
          <p:sp>
            <p:nvSpPr>
              <p:cNvPr id="13" name="TextBox 12"/>
              <p:cNvSpPr txBox="1"/>
              <p:nvPr/>
            </p:nvSpPr>
            <p:spPr>
              <a:xfrm>
                <a:off x="5606722" y="1916490"/>
                <a:ext cx="3292785" cy="523220"/>
              </a:xfrm>
              <a:prstGeom prst="rect">
                <a:avLst/>
              </a:prstGeom>
              <a:noFill/>
            </p:spPr>
            <p:txBody>
              <a:bodyPr wrap="square" rtlCol="0">
                <a:spAutoFit/>
              </a:bodyPr>
              <a:lstStyle/>
              <a:p>
                <a:r>
                  <a:rPr lang="en-US" sz="2800" dirty="0" smtClean="0">
                    <a:latin typeface="Candara"/>
                    <a:cs typeface="Candara"/>
                  </a:rPr>
                  <a:t>Contact </a:t>
                </a:r>
                <a:r>
                  <a:rPr lang="en-US" sz="2800" dirty="0">
                    <a:solidFill>
                      <a:srgbClr val="000000"/>
                    </a:solidFill>
                    <a:latin typeface="Candara"/>
                    <a:cs typeface="Candara"/>
                  </a:rPr>
                  <a:t>I</a:t>
                </a:r>
                <a:r>
                  <a:rPr lang="en-US" sz="2800" dirty="0" smtClean="0">
                    <a:solidFill>
                      <a:srgbClr val="000000"/>
                    </a:solidFill>
                    <a:latin typeface="Candara"/>
                    <a:cs typeface="Candara"/>
                  </a:rPr>
                  <a:t>nformation</a:t>
                </a:r>
                <a:endParaRPr lang="en-US" sz="2800" dirty="0">
                  <a:solidFill>
                    <a:srgbClr val="000000"/>
                  </a:solidFill>
                  <a:latin typeface="Candara"/>
                  <a:cs typeface="Candara"/>
                </a:endParaRPr>
              </a:p>
            </p:txBody>
          </p:sp>
          <p:sp>
            <p:nvSpPr>
              <p:cNvPr id="14" name="TextBox 13"/>
              <p:cNvSpPr txBox="1"/>
              <p:nvPr/>
            </p:nvSpPr>
            <p:spPr>
              <a:xfrm>
                <a:off x="5712849" y="1974153"/>
                <a:ext cx="3375097" cy="1077218"/>
              </a:xfrm>
              <a:prstGeom prst="rect">
                <a:avLst/>
              </a:prstGeom>
              <a:noFill/>
            </p:spPr>
            <p:txBody>
              <a:bodyPr wrap="square" rtlCol="0">
                <a:spAutoFit/>
              </a:bodyPr>
              <a:lstStyle/>
              <a:p>
                <a:endParaRPr lang="en-US" sz="2400" dirty="0" smtClean="0">
                  <a:latin typeface="Candara"/>
                  <a:cs typeface="Candara"/>
                </a:endParaRPr>
              </a:p>
              <a:p>
                <a:pPr marL="342900" indent="-342900">
                  <a:buFont typeface="Arial"/>
                  <a:buChar char="•"/>
                </a:pPr>
                <a:r>
                  <a:rPr lang="en-US" sz="2000" i="1" dirty="0" smtClean="0">
                    <a:solidFill>
                      <a:srgbClr val="000000"/>
                    </a:solidFill>
                    <a:latin typeface="Candara"/>
                    <a:cs typeface="Candara"/>
                    <a:hlinkClick r:id="rId5"/>
                  </a:rPr>
                  <a:t>sue.hellman@unb.ca</a:t>
                </a:r>
                <a:endParaRPr lang="en-US" sz="2000" i="1" dirty="0" smtClean="0">
                  <a:solidFill>
                    <a:srgbClr val="000000"/>
                  </a:solidFill>
                  <a:latin typeface="Candara"/>
                  <a:cs typeface="Candara"/>
                </a:endParaRPr>
              </a:p>
              <a:p>
                <a:pPr marL="342900" indent="-342900">
                  <a:buFont typeface="Arial"/>
                  <a:buChar char="•"/>
                </a:pPr>
                <a:r>
                  <a:rPr lang="en-US" sz="2000" i="1" dirty="0" smtClean="0">
                    <a:solidFill>
                      <a:srgbClr val="000000"/>
                    </a:solidFill>
                    <a:latin typeface="Candara"/>
                    <a:cs typeface="Candara"/>
                  </a:rPr>
                  <a:t>506-447-3091 </a:t>
                </a:r>
              </a:p>
            </p:txBody>
          </p:sp>
        </p:grpSp>
        <p:sp>
          <p:nvSpPr>
            <p:cNvPr id="9" name="TextBox 8"/>
            <p:cNvSpPr txBox="1"/>
            <p:nvPr/>
          </p:nvSpPr>
          <p:spPr>
            <a:xfrm>
              <a:off x="5809184" y="2943758"/>
              <a:ext cx="3069069" cy="3847206"/>
            </a:xfrm>
            <a:prstGeom prst="rect">
              <a:avLst/>
            </a:prstGeom>
            <a:noFill/>
          </p:spPr>
          <p:txBody>
            <a:bodyPr wrap="square" rtlCol="0">
              <a:spAutoFit/>
            </a:bodyPr>
            <a:lstStyle/>
            <a:p>
              <a:r>
                <a:rPr lang="en-US" sz="1200" dirty="0" smtClean="0">
                  <a:solidFill>
                    <a:srgbClr val="000000"/>
                  </a:solidFill>
                  <a:latin typeface="Candara"/>
                  <a:cs typeface="Candara"/>
                </a:rPr>
                <a:t>Please do not use the images or content in this presentation without contacting the original authors and artists. </a:t>
              </a:r>
            </a:p>
            <a:p>
              <a:endParaRPr lang="en-US" sz="800" dirty="0">
                <a:solidFill>
                  <a:srgbClr val="000000"/>
                </a:solidFill>
                <a:latin typeface="Candara"/>
                <a:cs typeface="Candara"/>
              </a:endParaRPr>
            </a:p>
            <a:p>
              <a:r>
                <a:rPr lang="en-US" sz="1200" dirty="0" smtClean="0">
                  <a:solidFill>
                    <a:srgbClr val="000000"/>
                  </a:solidFill>
                  <a:latin typeface="Candara"/>
                  <a:cs typeface="Candara"/>
                </a:rPr>
                <a:t>Many of the images are from Flickr Creative Commons with licenses that do not require permission for derivative or non-commercial use, but not all. </a:t>
              </a:r>
            </a:p>
            <a:p>
              <a:endParaRPr lang="en-US" sz="800" dirty="0">
                <a:solidFill>
                  <a:srgbClr val="000000"/>
                </a:solidFill>
                <a:latin typeface="Candara"/>
                <a:cs typeface="Candara"/>
              </a:endParaRPr>
            </a:p>
            <a:p>
              <a:r>
                <a:rPr lang="en-US" sz="1200" dirty="0" smtClean="0">
                  <a:solidFill>
                    <a:srgbClr val="000000"/>
                  </a:solidFill>
                  <a:latin typeface="Candara"/>
                  <a:cs typeface="Candara"/>
                </a:rPr>
                <a:t>I have received or am in the process of obtaining permission to use the rest myself, but this does not confer the right for others to copy or reuse the material in another context.  Where permission has been refused for use in the posted version, I have blacked out the image but left the URL of the original source so you can view it there.</a:t>
              </a:r>
            </a:p>
            <a:p>
              <a:endParaRPr lang="en-US" sz="800" dirty="0">
                <a:solidFill>
                  <a:srgbClr val="000000"/>
                </a:solidFill>
                <a:latin typeface="Candara"/>
                <a:cs typeface="Candara"/>
              </a:endParaRPr>
            </a:p>
            <a:p>
              <a:r>
                <a:rPr lang="en-US" sz="1200" dirty="0" smtClean="0">
                  <a:solidFill>
                    <a:srgbClr val="000000"/>
                  </a:solidFill>
                  <a:latin typeface="Candara"/>
                  <a:cs typeface="Candara"/>
                </a:rPr>
                <a:t>If you would like me do this workshop for your organization, please get in touch. I love to travel and work with other educators. </a:t>
              </a:r>
              <a:endParaRPr lang="en-US" sz="1200" dirty="0">
                <a:solidFill>
                  <a:srgbClr val="000000"/>
                </a:solidFill>
                <a:latin typeface="Candara"/>
                <a:cs typeface="Candara"/>
              </a:endParaRPr>
            </a:p>
          </p:txBody>
        </p:sp>
      </p:grpSp>
    </p:spTree>
    <p:extLst>
      <p:ext uri="{BB962C8B-B14F-4D97-AF65-F5344CB8AC3E}">
        <p14:creationId xmlns:p14="http://schemas.microsoft.com/office/powerpoint/2010/main" val="22389277"/>
      </p:ext>
    </p:extLst>
  </p:cSld>
  <p:clrMapOvr>
    <a:masterClrMapping/>
  </p:clrMapOvr>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extBox 1"/>
          <p:cNvSpPr txBox="1"/>
          <p:nvPr/>
        </p:nvSpPr>
        <p:spPr>
          <a:xfrm>
            <a:off x="0" y="1846046"/>
            <a:ext cx="9144000" cy="2031325"/>
          </a:xfrm>
          <a:prstGeom prst="rect">
            <a:avLst/>
          </a:prstGeom>
          <a:noFill/>
        </p:spPr>
        <p:txBody>
          <a:bodyPr wrap="square" rtlCol="0">
            <a:spAutoFit/>
          </a:bodyPr>
          <a:lstStyle/>
          <a:p>
            <a:endParaRPr lang="en-US" dirty="0"/>
          </a:p>
          <a:p>
            <a:pPr algn="ctr"/>
            <a:r>
              <a:rPr lang="en-US" sz="5400" dirty="0" smtClean="0">
                <a:solidFill>
                  <a:schemeClr val="bg1"/>
                </a:solidFill>
                <a:latin typeface="Chalkduster"/>
                <a:cs typeface="Chalkduster"/>
              </a:rPr>
              <a:t>“using information </a:t>
            </a:r>
          </a:p>
          <a:p>
            <a:pPr algn="ctr"/>
            <a:r>
              <a:rPr lang="en-US" sz="5400" dirty="0" smtClean="0">
                <a:solidFill>
                  <a:schemeClr val="bg1"/>
                </a:solidFill>
                <a:latin typeface="Chalkduster"/>
                <a:cs typeface="Chalkduster"/>
              </a:rPr>
              <a:t>to improve learning” </a:t>
            </a:r>
            <a:endParaRPr lang="en-US" sz="5400" dirty="0">
              <a:solidFill>
                <a:schemeClr val="bg1"/>
              </a:solidFill>
              <a:latin typeface="Chalkduster"/>
              <a:cs typeface="Chalkduster"/>
            </a:endParaRPr>
          </a:p>
        </p:txBody>
      </p:sp>
      <p:sp>
        <p:nvSpPr>
          <p:cNvPr id="3" name="TextBox 2"/>
          <p:cNvSpPr txBox="1"/>
          <p:nvPr/>
        </p:nvSpPr>
        <p:spPr>
          <a:xfrm>
            <a:off x="2657508" y="6568013"/>
            <a:ext cx="3680529" cy="276999"/>
          </a:xfrm>
          <a:prstGeom prst="rect">
            <a:avLst/>
          </a:prstGeom>
          <a:noFill/>
        </p:spPr>
        <p:txBody>
          <a:bodyPr wrap="square" rtlCol="0">
            <a:spAutoFit/>
          </a:bodyPr>
          <a:lstStyle/>
          <a:p>
            <a:r>
              <a:rPr lang="fi-FI" sz="1200" b="1" dirty="0" err="1" smtClean="0">
                <a:solidFill>
                  <a:srgbClr val="D9D9D9"/>
                </a:solidFill>
              </a:rPr>
              <a:t>Schreyer</a:t>
            </a:r>
            <a:r>
              <a:rPr lang="fi-FI" sz="1200" b="1" dirty="0" smtClean="0">
                <a:solidFill>
                  <a:srgbClr val="D9D9D9"/>
                </a:solidFill>
              </a:rPr>
              <a:t> Institute for </a:t>
            </a:r>
            <a:r>
              <a:rPr lang="fi-FI" sz="1200" b="1" dirty="0" err="1" smtClean="0">
                <a:solidFill>
                  <a:srgbClr val="D9D9D9"/>
                </a:solidFill>
              </a:rPr>
              <a:t>Teaching</a:t>
            </a:r>
            <a:r>
              <a:rPr lang="fi-FI" sz="1200" b="1" dirty="0" smtClean="0">
                <a:solidFill>
                  <a:srgbClr val="D9D9D9"/>
                </a:solidFill>
              </a:rPr>
              <a:t>  </a:t>
            </a:r>
            <a:r>
              <a:rPr lang="fi-FI" sz="1200" b="1" dirty="0" err="1" smtClean="0">
                <a:solidFill>
                  <a:srgbClr val="D9D9D9"/>
                </a:solidFill>
              </a:rPr>
              <a:t>Excellence</a:t>
            </a:r>
            <a:r>
              <a:rPr lang="fi-FI" sz="1200" b="1" dirty="0" smtClean="0">
                <a:solidFill>
                  <a:srgbClr val="D9D9D9"/>
                </a:solidFill>
              </a:rPr>
              <a:t>, </a:t>
            </a:r>
            <a:r>
              <a:rPr lang="fi-FI" sz="1200" b="1" dirty="0" err="1" smtClean="0">
                <a:solidFill>
                  <a:srgbClr val="D9D9D9"/>
                </a:solidFill>
              </a:rPr>
              <a:t>Penn</a:t>
            </a:r>
            <a:r>
              <a:rPr lang="fi-FI" sz="1200" b="1" dirty="0" smtClean="0">
                <a:solidFill>
                  <a:srgbClr val="D9D9D9"/>
                </a:solidFill>
              </a:rPr>
              <a:t> State</a:t>
            </a:r>
            <a:endParaRPr lang="en-US" sz="1200" b="1" dirty="0">
              <a:solidFill>
                <a:srgbClr val="D9D9D9"/>
              </a:solidFill>
            </a:endParaRPr>
          </a:p>
        </p:txBody>
      </p:sp>
    </p:spTree>
    <p:extLst>
      <p:ext uri="{BB962C8B-B14F-4D97-AF65-F5344CB8AC3E}">
        <p14:creationId xmlns:p14="http://schemas.microsoft.com/office/powerpoint/2010/main" val="3454906642"/>
      </p:ext>
    </p:extLst>
  </p:cSld>
  <p:clrMapOvr>
    <a:masterClrMapping/>
  </p:clrMapOvr>
  <p:timing>
    <p:tnLst>
      <p:par>
        <p:cTn xmlns:p14="http://schemas.microsoft.com/office/powerpoint/2010/mai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a:stretch>
            <a:fillRect/>
          </a:stretch>
        </p:blipFill>
        <p:spPr>
          <a:xfrm>
            <a:off x="222145" y="1316924"/>
            <a:ext cx="8733982" cy="2988376"/>
          </a:xfrm>
          <a:prstGeom prst="rect">
            <a:avLst/>
          </a:prstGeom>
        </p:spPr>
      </p:pic>
      <p:sp>
        <p:nvSpPr>
          <p:cNvPr id="5" name="TextBox 4"/>
          <p:cNvSpPr txBox="1"/>
          <p:nvPr/>
        </p:nvSpPr>
        <p:spPr>
          <a:xfrm>
            <a:off x="6925981" y="6413201"/>
            <a:ext cx="1722874" cy="276999"/>
          </a:xfrm>
          <a:prstGeom prst="rect">
            <a:avLst/>
          </a:prstGeom>
          <a:noFill/>
        </p:spPr>
        <p:txBody>
          <a:bodyPr wrap="square" rtlCol="0">
            <a:spAutoFit/>
          </a:bodyPr>
          <a:lstStyle/>
          <a:p>
            <a:r>
              <a:rPr lang="tr-TR" sz="1200" b="1" dirty="0" smtClean="0">
                <a:solidFill>
                  <a:schemeClr val="bg1">
                    <a:lumMod val="65000"/>
                  </a:schemeClr>
                </a:solidFill>
              </a:rPr>
              <a:t>(L) nayrb7</a:t>
            </a:r>
            <a:r>
              <a:rPr lang="tr-TR" sz="1200" b="1" dirty="0">
                <a:solidFill>
                  <a:schemeClr val="bg1">
                    <a:lumMod val="65000"/>
                  </a:schemeClr>
                </a:solidFill>
              </a:rPr>
              <a:t>/2939796221</a:t>
            </a:r>
            <a:endParaRPr lang="en-US" sz="1200" b="1" dirty="0">
              <a:solidFill>
                <a:schemeClr val="bg1">
                  <a:lumMod val="65000"/>
                </a:schemeClr>
              </a:solidFill>
            </a:endParaRPr>
          </a:p>
        </p:txBody>
      </p:sp>
      <p:sp>
        <p:nvSpPr>
          <p:cNvPr id="8" name="TextBox 7"/>
          <p:cNvSpPr txBox="1"/>
          <p:nvPr/>
        </p:nvSpPr>
        <p:spPr>
          <a:xfrm>
            <a:off x="6925981" y="6576919"/>
            <a:ext cx="2218019" cy="276999"/>
          </a:xfrm>
          <a:prstGeom prst="rect">
            <a:avLst/>
          </a:prstGeom>
          <a:noFill/>
        </p:spPr>
        <p:txBody>
          <a:bodyPr wrap="square" rtlCol="0">
            <a:spAutoFit/>
          </a:bodyPr>
          <a:lstStyle/>
          <a:p>
            <a:r>
              <a:rPr lang="fi-FI" sz="1200" b="1" dirty="0" smtClean="0">
                <a:solidFill>
                  <a:schemeClr val="bg1">
                    <a:lumMod val="65000"/>
                  </a:schemeClr>
                </a:solidFill>
              </a:rPr>
              <a:t>(R) domesticnoise</a:t>
            </a:r>
            <a:r>
              <a:rPr lang="fi-FI" sz="1200" b="1" dirty="0">
                <a:solidFill>
                  <a:schemeClr val="bg1">
                    <a:lumMod val="65000"/>
                  </a:schemeClr>
                </a:solidFill>
              </a:rPr>
              <a:t>/8228667128</a:t>
            </a:r>
            <a:endParaRPr lang="en-US" sz="1200" b="1" dirty="0">
              <a:solidFill>
                <a:schemeClr val="bg1">
                  <a:lumMod val="65000"/>
                </a:schemeClr>
              </a:solidFill>
            </a:endParaRPr>
          </a:p>
        </p:txBody>
      </p:sp>
      <p:sp>
        <p:nvSpPr>
          <p:cNvPr id="4" name="TextBox 3"/>
          <p:cNvSpPr txBox="1"/>
          <p:nvPr/>
        </p:nvSpPr>
        <p:spPr>
          <a:xfrm>
            <a:off x="222145" y="870111"/>
            <a:ext cx="3080827" cy="400110"/>
          </a:xfrm>
          <a:prstGeom prst="rect">
            <a:avLst/>
          </a:prstGeom>
          <a:noFill/>
        </p:spPr>
        <p:txBody>
          <a:bodyPr wrap="square" rtlCol="0">
            <a:spAutoFit/>
          </a:bodyPr>
          <a:lstStyle/>
          <a:p>
            <a:r>
              <a:rPr lang="en-US" sz="2000" b="1" dirty="0" smtClean="0">
                <a:latin typeface="Candara"/>
                <a:cs typeface="Candara"/>
              </a:rPr>
              <a:t>Analogy </a:t>
            </a:r>
            <a:endParaRPr lang="en-US" dirty="0"/>
          </a:p>
        </p:txBody>
      </p:sp>
      <p:sp>
        <p:nvSpPr>
          <p:cNvPr id="15" name="Rectangle 14"/>
          <p:cNvSpPr/>
          <p:nvPr/>
        </p:nvSpPr>
        <p:spPr>
          <a:xfrm>
            <a:off x="3410076" y="1904837"/>
            <a:ext cx="5409085" cy="2316375"/>
          </a:xfrm>
          <a:prstGeom prst="rect">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14" name="Picture 13"/>
          <p:cNvPicPr>
            <a:picLocks noChangeAspect="1"/>
          </p:cNvPicPr>
          <p:nvPr/>
        </p:nvPicPr>
        <p:blipFill>
          <a:blip r:embed="rId4"/>
          <a:stretch>
            <a:fillRect/>
          </a:stretch>
        </p:blipFill>
        <p:spPr>
          <a:xfrm>
            <a:off x="3549909" y="2042875"/>
            <a:ext cx="2474433" cy="1752600"/>
          </a:xfrm>
          <a:prstGeom prst="rect">
            <a:avLst/>
          </a:prstGeom>
        </p:spPr>
      </p:pic>
      <p:pic>
        <p:nvPicPr>
          <p:cNvPr id="13" name="Picture 12"/>
          <p:cNvPicPr>
            <a:picLocks noChangeAspect="1"/>
          </p:cNvPicPr>
          <p:nvPr/>
        </p:nvPicPr>
        <p:blipFill>
          <a:blip r:embed="rId5"/>
          <a:stretch>
            <a:fillRect/>
          </a:stretch>
        </p:blipFill>
        <p:spPr>
          <a:xfrm>
            <a:off x="6298968" y="2042417"/>
            <a:ext cx="2455716" cy="1752600"/>
          </a:xfrm>
          <a:prstGeom prst="rect">
            <a:avLst/>
          </a:prstGeom>
        </p:spPr>
      </p:pic>
      <p:cxnSp>
        <p:nvCxnSpPr>
          <p:cNvPr id="18" name="Straight Connector 17"/>
          <p:cNvCxnSpPr/>
          <p:nvPr/>
        </p:nvCxnSpPr>
        <p:spPr>
          <a:xfrm>
            <a:off x="6138136" y="1904837"/>
            <a:ext cx="11759" cy="2316375"/>
          </a:xfrm>
          <a:prstGeom prst="line">
            <a:avLst/>
          </a:prstGeom>
          <a:ln w="9525" cmpd="sng">
            <a:solidFill>
              <a:schemeClr val="tx1">
                <a:lumMod val="65000"/>
                <a:lumOff val="35000"/>
              </a:schemeClr>
            </a:solidFill>
          </a:ln>
        </p:spPr>
        <p:style>
          <a:lnRef idx="2">
            <a:schemeClr val="accent1"/>
          </a:lnRef>
          <a:fillRef idx="0">
            <a:schemeClr val="accent1"/>
          </a:fillRef>
          <a:effectRef idx="1">
            <a:schemeClr val="accent1"/>
          </a:effectRef>
          <a:fontRef idx="minor">
            <a:schemeClr val="tx1"/>
          </a:fontRef>
        </p:style>
      </p:cxnSp>
      <p:sp>
        <p:nvSpPr>
          <p:cNvPr id="20" name="TextBox 19"/>
          <p:cNvSpPr txBox="1"/>
          <p:nvPr/>
        </p:nvSpPr>
        <p:spPr>
          <a:xfrm>
            <a:off x="4456616" y="3851880"/>
            <a:ext cx="846639" cy="338554"/>
          </a:xfrm>
          <a:prstGeom prst="rect">
            <a:avLst/>
          </a:prstGeom>
          <a:noFill/>
        </p:spPr>
        <p:txBody>
          <a:bodyPr wrap="square" rtlCol="0">
            <a:spAutoFit/>
          </a:bodyPr>
          <a:lstStyle/>
          <a:p>
            <a:r>
              <a:rPr lang="en-US" sz="1600" b="1" dirty="0" smtClean="0">
                <a:latin typeface="Candara"/>
                <a:cs typeface="Candara"/>
              </a:rPr>
              <a:t>Dr. Oz</a:t>
            </a:r>
            <a:endParaRPr lang="en-US" sz="1600" b="1" dirty="0">
              <a:latin typeface="Candara"/>
              <a:cs typeface="Candara"/>
            </a:endParaRPr>
          </a:p>
        </p:txBody>
      </p:sp>
      <p:sp>
        <p:nvSpPr>
          <p:cNvPr id="21" name="TextBox 20"/>
          <p:cNvSpPr txBox="1"/>
          <p:nvPr/>
        </p:nvSpPr>
        <p:spPr>
          <a:xfrm>
            <a:off x="7090141" y="3851880"/>
            <a:ext cx="1258665" cy="338554"/>
          </a:xfrm>
          <a:prstGeom prst="rect">
            <a:avLst/>
          </a:prstGeom>
          <a:noFill/>
        </p:spPr>
        <p:txBody>
          <a:bodyPr wrap="square" rtlCol="0">
            <a:spAutoFit/>
          </a:bodyPr>
          <a:lstStyle/>
          <a:p>
            <a:r>
              <a:rPr lang="en-US" sz="1600" b="1" dirty="0" smtClean="0">
                <a:latin typeface="Candara"/>
                <a:cs typeface="Candara"/>
              </a:rPr>
              <a:t>Judge Judy</a:t>
            </a:r>
            <a:endParaRPr lang="en-US" sz="1600" b="1" dirty="0">
              <a:latin typeface="Candara"/>
              <a:cs typeface="Candara"/>
            </a:endParaRPr>
          </a:p>
        </p:txBody>
      </p:sp>
    </p:spTree>
    <p:extLst>
      <p:ext uri="{BB962C8B-B14F-4D97-AF65-F5344CB8AC3E}">
        <p14:creationId xmlns:p14="http://schemas.microsoft.com/office/powerpoint/2010/main" val="373635436"/>
      </p:ext>
    </p:extLst>
  </p:cSld>
  <p:clrMapOvr>
    <a:masterClrMapping/>
  </p:clrMapOvr>
  <p:timing>
    <p:tnLst>
      <p:par>
        <p:cTn xmlns:p14="http://schemas.microsoft.com/office/powerpoint/2010/mai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a:stretch>
            <a:fillRect/>
          </a:stretch>
        </p:blipFill>
        <p:spPr>
          <a:xfrm>
            <a:off x="222145" y="1316924"/>
            <a:ext cx="8733982" cy="2988376"/>
          </a:xfrm>
          <a:prstGeom prst="rect">
            <a:avLst/>
          </a:prstGeom>
        </p:spPr>
      </p:pic>
      <p:sp>
        <p:nvSpPr>
          <p:cNvPr id="5" name="TextBox 4"/>
          <p:cNvSpPr txBox="1"/>
          <p:nvPr/>
        </p:nvSpPr>
        <p:spPr>
          <a:xfrm>
            <a:off x="7474507" y="6568222"/>
            <a:ext cx="1481620" cy="276999"/>
          </a:xfrm>
          <a:prstGeom prst="rect">
            <a:avLst/>
          </a:prstGeom>
          <a:noFill/>
        </p:spPr>
        <p:txBody>
          <a:bodyPr wrap="square" rtlCol="0">
            <a:spAutoFit/>
          </a:bodyPr>
          <a:lstStyle/>
          <a:p>
            <a:r>
              <a:rPr lang="tr-TR" sz="1200" b="1" dirty="0">
                <a:solidFill>
                  <a:schemeClr val="bg1">
                    <a:lumMod val="65000"/>
                  </a:schemeClr>
                </a:solidFill>
              </a:rPr>
              <a:t>nayrb7/2939796221</a:t>
            </a:r>
            <a:endParaRPr lang="en-US" sz="1200" b="1" dirty="0">
              <a:solidFill>
                <a:schemeClr val="bg1">
                  <a:lumMod val="65000"/>
                </a:schemeClr>
              </a:solidFill>
            </a:endParaRPr>
          </a:p>
        </p:txBody>
      </p:sp>
      <p:sp>
        <p:nvSpPr>
          <p:cNvPr id="15" name="Rectangle 14"/>
          <p:cNvSpPr/>
          <p:nvPr/>
        </p:nvSpPr>
        <p:spPr>
          <a:xfrm>
            <a:off x="3410077" y="1904837"/>
            <a:ext cx="2728060" cy="2316375"/>
          </a:xfrm>
          <a:prstGeom prst="rect">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14" name="Picture 13"/>
          <p:cNvPicPr>
            <a:picLocks noChangeAspect="1"/>
          </p:cNvPicPr>
          <p:nvPr/>
        </p:nvPicPr>
        <p:blipFill>
          <a:blip r:embed="rId4"/>
          <a:stretch>
            <a:fillRect/>
          </a:stretch>
        </p:blipFill>
        <p:spPr>
          <a:xfrm>
            <a:off x="3549909" y="2042875"/>
            <a:ext cx="2474433" cy="1752600"/>
          </a:xfrm>
          <a:prstGeom prst="rect">
            <a:avLst/>
          </a:prstGeom>
        </p:spPr>
      </p:pic>
      <p:cxnSp>
        <p:nvCxnSpPr>
          <p:cNvPr id="18" name="Straight Connector 17"/>
          <p:cNvCxnSpPr/>
          <p:nvPr/>
        </p:nvCxnSpPr>
        <p:spPr>
          <a:xfrm>
            <a:off x="6138136" y="1904837"/>
            <a:ext cx="11759" cy="2316375"/>
          </a:xfrm>
          <a:prstGeom prst="line">
            <a:avLst/>
          </a:prstGeom>
          <a:ln w="9525" cmpd="sng">
            <a:solidFill>
              <a:schemeClr val="tx1">
                <a:lumMod val="65000"/>
                <a:lumOff val="35000"/>
              </a:schemeClr>
            </a:solidFill>
          </a:ln>
        </p:spPr>
        <p:style>
          <a:lnRef idx="2">
            <a:schemeClr val="accent1"/>
          </a:lnRef>
          <a:fillRef idx="0">
            <a:schemeClr val="accent1"/>
          </a:fillRef>
          <a:effectRef idx="1">
            <a:schemeClr val="accent1"/>
          </a:effectRef>
          <a:fontRef idx="minor">
            <a:schemeClr val="tx1"/>
          </a:fontRef>
        </p:style>
      </p:cxnSp>
      <p:sp>
        <p:nvSpPr>
          <p:cNvPr id="20" name="TextBox 19"/>
          <p:cNvSpPr txBox="1"/>
          <p:nvPr/>
        </p:nvSpPr>
        <p:spPr>
          <a:xfrm>
            <a:off x="4456616" y="3851880"/>
            <a:ext cx="846639" cy="338554"/>
          </a:xfrm>
          <a:prstGeom prst="rect">
            <a:avLst/>
          </a:prstGeom>
          <a:noFill/>
        </p:spPr>
        <p:txBody>
          <a:bodyPr wrap="square" rtlCol="0">
            <a:spAutoFit/>
          </a:bodyPr>
          <a:lstStyle/>
          <a:p>
            <a:r>
              <a:rPr lang="en-US" sz="1600" b="1" dirty="0" smtClean="0">
                <a:latin typeface="Candara"/>
                <a:cs typeface="Candara"/>
              </a:rPr>
              <a:t>Dr. Oz</a:t>
            </a:r>
            <a:endParaRPr lang="en-US" sz="1600" b="1" dirty="0">
              <a:latin typeface="Candara"/>
              <a:cs typeface="Candara"/>
            </a:endParaRPr>
          </a:p>
        </p:txBody>
      </p:sp>
      <p:sp>
        <p:nvSpPr>
          <p:cNvPr id="25" name="TextBox 24"/>
          <p:cNvSpPr txBox="1"/>
          <p:nvPr/>
        </p:nvSpPr>
        <p:spPr>
          <a:xfrm>
            <a:off x="222145" y="870111"/>
            <a:ext cx="3080827" cy="400110"/>
          </a:xfrm>
          <a:prstGeom prst="rect">
            <a:avLst/>
          </a:prstGeom>
          <a:noFill/>
        </p:spPr>
        <p:txBody>
          <a:bodyPr wrap="square" rtlCol="0">
            <a:spAutoFit/>
          </a:bodyPr>
          <a:lstStyle/>
          <a:p>
            <a:r>
              <a:rPr lang="en-US" sz="2000" b="1" dirty="0" smtClean="0">
                <a:latin typeface="Candara"/>
                <a:cs typeface="Candara"/>
              </a:rPr>
              <a:t>From Duke University</a:t>
            </a:r>
            <a:endParaRPr lang="en-US" dirty="0"/>
          </a:p>
        </p:txBody>
      </p:sp>
    </p:spTree>
    <p:extLst>
      <p:ext uri="{BB962C8B-B14F-4D97-AF65-F5344CB8AC3E}">
        <p14:creationId xmlns:p14="http://schemas.microsoft.com/office/powerpoint/2010/main" val="3079536570"/>
      </p:ext>
    </p:extLst>
  </p:cSld>
  <p:clrMapOvr>
    <a:masterClrMapping/>
  </p:clrMapOvr>
  <p:timing>
    <p:tnLst>
      <p:par>
        <p:cTn xmlns:p14="http://schemas.microsoft.com/office/powerpoint/2010/mai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a:stretch>
            <a:fillRect/>
          </a:stretch>
        </p:blipFill>
        <p:spPr>
          <a:xfrm>
            <a:off x="222145" y="1316924"/>
            <a:ext cx="8733982" cy="2988376"/>
          </a:xfrm>
          <a:prstGeom prst="rect">
            <a:avLst/>
          </a:prstGeom>
        </p:spPr>
      </p:pic>
      <p:sp>
        <p:nvSpPr>
          <p:cNvPr id="4" name="TextBox 3"/>
          <p:cNvSpPr txBox="1"/>
          <p:nvPr/>
        </p:nvSpPr>
        <p:spPr>
          <a:xfrm>
            <a:off x="222145" y="870111"/>
            <a:ext cx="3080827" cy="400110"/>
          </a:xfrm>
          <a:prstGeom prst="rect">
            <a:avLst/>
          </a:prstGeom>
          <a:noFill/>
        </p:spPr>
        <p:txBody>
          <a:bodyPr wrap="square" rtlCol="0">
            <a:spAutoFit/>
          </a:bodyPr>
          <a:lstStyle/>
          <a:p>
            <a:r>
              <a:rPr lang="en-US" sz="2000" b="1" dirty="0" smtClean="0">
                <a:latin typeface="Candara"/>
                <a:cs typeface="Candara"/>
              </a:rPr>
              <a:t>From Duke University</a:t>
            </a:r>
            <a:endParaRPr lang="en-US" dirty="0"/>
          </a:p>
        </p:txBody>
      </p:sp>
    </p:spTree>
    <p:extLst>
      <p:ext uri="{BB962C8B-B14F-4D97-AF65-F5344CB8AC3E}">
        <p14:creationId xmlns:p14="http://schemas.microsoft.com/office/powerpoint/2010/main" val="4263814134"/>
      </p:ext>
    </p:extLst>
  </p:cSld>
  <p:clrMapOvr>
    <a:masterClrMapping/>
  </p:clrMapOvr>
  <p:timing>
    <p:tnLst>
      <p:par>
        <p:cTn xmlns:p14="http://schemas.microsoft.com/office/powerpoint/2010/mai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438132" y="0"/>
            <a:ext cx="8228163" cy="6856802"/>
          </a:xfrm>
          <a:prstGeom prst="rect">
            <a:avLst/>
          </a:prstGeom>
        </p:spPr>
      </p:pic>
      <p:sp>
        <p:nvSpPr>
          <p:cNvPr id="3" name="TextBox 2"/>
          <p:cNvSpPr txBox="1"/>
          <p:nvPr/>
        </p:nvSpPr>
        <p:spPr>
          <a:xfrm>
            <a:off x="6477061" y="6156990"/>
            <a:ext cx="2057804" cy="461665"/>
          </a:xfrm>
          <a:prstGeom prst="rect">
            <a:avLst/>
          </a:prstGeom>
          <a:noFill/>
        </p:spPr>
        <p:txBody>
          <a:bodyPr wrap="square" rtlCol="0">
            <a:spAutoFit/>
          </a:bodyPr>
          <a:lstStyle/>
          <a:p>
            <a:r>
              <a:rPr lang="en-US" sz="1200" b="1" dirty="0">
                <a:solidFill>
                  <a:srgbClr val="88611D"/>
                </a:solidFill>
                <a:latin typeface="Candara"/>
                <a:cs typeface="Candara"/>
              </a:rPr>
              <a:t>"Piled Higher and Deeper" by Jorge Cham</a:t>
            </a:r>
          </a:p>
        </p:txBody>
      </p:sp>
    </p:spTree>
    <p:extLst>
      <p:ext uri="{BB962C8B-B14F-4D97-AF65-F5344CB8AC3E}">
        <p14:creationId xmlns:p14="http://schemas.microsoft.com/office/powerpoint/2010/main" val="162067706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Content Placeholder 3"/>
          <p:cNvGraphicFramePr>
            <a:graphicFrameLocks noChangeAspect="1"/>
          </p:cNvGraphicFramePr>
          <p:nvPr>
            <p:extLst>
              <p:ext uri="{D42A27DB-BD31-4B8C-83A1-F6EECF244321}">
                <p14:modId xmlns:p14="http://schemas.microsoft.com/office/powerpoint/2010/main" val="3089199627"/>
              </p:ext>
            </p:extLst>
          </p:nvPr>
        </p:nvGraphicFramePr>
        <p:xfrm>
          <a:off x="940710" y="523795"/>
          <a:ext cx="8603993" cy="6569370"/>
        </p:xfrm>
        <a:graphic>
          <a:graphicData uri="http://schemas.openxmlformats.org/presentationml/2006/ole">
            <mc:AlternateContent xmlns:mc="http://schemas.openxmlformats.org/markup-compatibility/2006">
              <mc:Choice xmlns:v="urn:schemas-microsoft-com:vml" Requires="v">
                <p:oleObj spid="_x0000_s36008" name="Document" r:id="rId5" imgW="7658100" imgH="5676900" progId="Word.Document.12">
                  <p:embed/>
                </p:oleObj>
              </mc:Choice>
              <mc:Fallback>
                <p:oleObj name="Document" r:id="rId5" imgW="7658100" imgH="5676900" progId="Word.Document.12">
                  <p:embed/>
                  <p:pic>
                    <p:nvPicPr>
                      <p:cNvPr id="0" name=""/>
                      <p:cNvPicPr>
                        <a:picLocks noChangeAspect="1" noChangeArrowheads="1"/>
                      </p:cNvPicPr>
                      <p:nvPr/>
                    </p:nvPicPr>
                    <p:blipFill>
                      <a:blip r:embed="rId6"/>
                      <a:srcRect/>
                      <a:stretch>
                        <a:fillRect/>
                      </a:stretch>
                    </p:blipFill>
                    <p:spPr bwMode="auto">
                      <a:xfrm>
                        <a:off x="940710" y="523795"/>
                        <a:ext cx="8603993" cy="6569370"/>
                      </a:xfrm>
                      <a:prstGeom prst="rect">
                        <a:avLst/>
                      </a:prstGeom>
                      <a:noFill/>
                      <a:extLst/>
                    </p:spPr>
                  </p:pic>
                </p:oleObj>
              </mc:Fallback>
            </mc:AlternateContent>
          </a:graphicData>
        </a:graphic>
      </p:graphicFrame>
      <p:sp>
        <p:nvSpPr>
          <p:cNvPr id="4" name="TextBox 3"/>
          <p:cNvSpPr txBox="1"/>
          <p:nvPr/>
        </p:nvSpPr>
        <p:spPr>
          <a:xfrm>
            <a:off x="3427066" y="6552813"/>
            <a:ext cx="2487651" cy="276999"/>
          </a:xfrm>
          <a:prstGeom prst="rect">
            <a:avLst/>
          </a:prstGeom>
          <a:noFill/>
        </p:spPr>
        <p:txBody>
          <a:bodyPr wrap="square" rtlCol="0">
            <a:spAutoFit/>
          </a:bodyPr>
          <a:lstStyle/>
          <a:p>
            <a:r>
              <a:rPr lang="fi-FI" sz="1200" b="1" dirty="0" err="1" smtClean="0">
                <a:solidFill>
                  <a:srgbClr val="BFBFBF"/>
                </a:solidFill>
              </a:rPr>
              <a:t>Lamar</a:t>
            </a:r>
            <a:r>
              <a:rPr lang="fi-FI" sz="1200" b="1" dirty="0" smtClean="0">
                <a:solidFill>
                  <a:srgbClr val="BFBFBF"/>
                </a:solidFill>
              </a:rPr>
              <a:t> State College, 2011, </a:t>
            </a:r>
            <a:r>
              <a:rPr lang="fi-FI" sz="1200" b="1" dirty="0" err="1" smtClean="0">
                <a:solidFill>
                  <a:srgbClr val="BFBFBF"/>
                </a:solidFill>
              </a:rPr>
              <a:t>slide</a:t>
            </a:r>
            <a:r>
              <a:rPr lang="fi-FI" sz="1200" b="1" dirty="0" smtClean="0">
                <a:solidFill>
                  <a:srgbClr val="BFBFBF"/>
                </a:solidFill>
              </a:rPr>
              <a:t> 14.</a:t>
            </a:r>
            <a:endParaRPr lang="en-US" sz="1200" b="1" dirty="0">
              <a:solidFill>
                <a:srgbClr val="BFBFBF"/>
              </a:solidFill>
            </a:endParaRPr>
          </a:p>
        </p:txBody>
      </p:sp>
      <p:sp>
        <p:nvSpPr>
          <p:cNvPr id="2" name="TextBox 1"/>
          <p:cNvSpPr txBox="1"/>
          <p:nvPr/>
        </p:nvSpPr>
        <p:spPr>
          <a:xfrm>
            <a:off x="1740314" y="142705"/>
            <a:ext cx="6255725" cy="369332"/>
          </a:xfrm>
          <a:prstGeom prst="rect">
            <a:avLst/>
          </a:prstGeom>
          <a:noFill/>
        </p:spPr>
        <p:txBody>
          <a:bodyPr wrap="square" rtlCol="0">
            <a:spAutoFit/>
          </a:bodyPr>
          <a:lstStyle/>
          <a:p>
            <a:r>
              <a:rPr lang="en-US" dirty="0" smtClean="0"/>
              <a:t>Network Specialist Program Learning Outcomes Rubric</a:t>
            </a:r>
            <a:endParaRPr lang="en-US" dirty="0"/>
          </a:p>
        </p:txBody>
      </p:sp>
    </p:spTree>
    <p:extLst>
      <p:ext uri="{BB962C8B-B14F-4D97-AF65-F5344CB8AC3E}">
        <p14:creationId xmlns:p14="http://schemas.microsoft.com/office/powerpoint/2010/main" val="2965051900"/>
      </p:ext>
    </p:extLst>
  </p:cSld>
  <p:clrMapOvr>
    <a:masterClrMapping/>
  </p:clrMapOvr>
  <p:timing>
    <p:tnLst>
      <p:par>
        <p:cTn xmlns:p14="http://schemas.microsoft.com/office/powerpoint/2010/mai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a:stretch>
            <a:fillRect/>
          </a:stretch>
        </p:blipFill>
        <p:spPr>
          <a:xfrm>
            <a:off x="188142" y="0"/>
            <a:ext cx="8783884" cy="6858000"/>
          </a:xfrm>
          <a:prstGeom prst="rect">
            <a:avLst/>
          </a:prstGeom>
        </p:spPr>
      </p:pic>
    </p:spTree>
    <p:extLst>
      <p:ext uri="{BB962C8B-B14F-4D97-AF65-F5344CB8AC3E}">
        <p14:creationId xmlns:p14="http://schemas.microsoft.com/office/powerpoint/2010/main" val="1386271123"/>
      </p:ext>
    </p:extLst>
  </p:cSld>
  <p:clrMapOvr>
    <a:masterClrMapping/>
  </p:clrMapOvr>
  <p:timing>
    <p:tnLst>
      <p:par>
        <p:cTn xmlns:p14="http://schemas.microsoft.com/office/powerpoint/2010/mai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23419" y="-7691"/>
            <a:ext cx="3057309" cy="6890091"/>
          </a:xfrm>
          <a:prstGeom prst="rect">
            <a:avLst/>
          </a:prstGeom>
          <a:solidFill>
            <a:schemeClr val="bg2">
              <a:lumMod val="90000"/>
              <a:alpha val="87000"/>
            </a:schemeClr>
          </a:solidFill>
        </p:spPr>
        <p:txBody>
          <a:bodyPr wrap="square" rtlCol="0">
            <a:spAutoFit/>
          </a:bodyPr>
          <a:lstStyle/>
          <a:p>
            <a:pPr>
              <a:lnSpc>
                <a:spcPct val="120000"/>
              </a:lnSpc>
            </a:pPr>
            <a:endParaRPr lang="en-US" sz="800" dirty="0" smtClean="0">
              <a:latin typeface="Georgia"/>
              <a:cs typeface="Georgia"/>
            </a:endParaRPr>
          </a:p>
          <a:p>
            <a:pPr>
              <a:lnSpc>
                <a:spcPct val="120000"/>
              </a:lnSpc>
            </a:pPr>
            <a:endParaRPr lang="en-US" sz="800" dirty="0">
              <a:latin typeface="Georgia"/>
              <a:cs typeface="Georgia"/>
            </a:endParaRPr>
          </a:p>
          <a:p>
            <a:pPr>
              <a:lnSpc>
                <a:spcPct val="120000"/>
              </a:lnSpc>
            </a:pPr>
            <a:endParaRPr lang="en-US" sz="800" dirty="0" smtClean="0">
              <a:latin typeface="Georgia"/>
              <a:cs typeface="Georgia"/>
            </a:endParaRPr>
          </a:p>
          <a:p>
            <a:pPr>
              <a:lnSpc>
                <a:spcPct val="120000"/>
              </a:lnSpc>
            </a:pPr>
            <a:endParaRPr lang="en-US" sz="800" dirty="0">
              <a:latin typeface="Georgia"/>
              <a:cs typeface="Georgia"/>
            </a:endParaRPr>
          </a:p>
          <a:p>
            <a:pPr>
              <a:lnSpc>
                <a:spcPct val="120000"/>
              </a:lnSpc>
            </a:pPr>
            <a:endParaRPr lang="en-US" sz="800" dirty="0" smtClean="0">
              <a:latin typeface="Georgia"/>
              <a:cs typeface="Georgia"/>
            </a:endParaRPr>
          </a:p>
          <a:p>
            <a:pPr>
              <a:lnSpc>
                <a:spcPct val="110000"/>
              </a:lnSpc>
            </a:pPr>
            <a:r>
              <a:rPr lang="en-US" sz="2800" dirty="0" smtClean="0">
                <a:latin typeface="Georgia"/>
                <a:cs typeface="Georgia"/>
              </a:rPr>
              <a:t>“We </a:t>
            </a:r>
            <a:r>
              <a:rPr lang="en-US" sz="2800" dirty="0">
                <a:latin typeface="Georgia"/>
                <a:cs typeface="Georgia"/>
              </a:rPr>
              <a:t>always have criteria in mind when we evaluate </a:t>
            </a:r>
            <a:r>
              <a:rPr lang="en-US" sz="2800" dirty="0" smtClean="0">
                <a:latin typeface="Georgia"/>
                <a:cs typeface="Georgia"/>
              </a:rPr>
              <a:t>something. …</a:t>
            </a:r>
          </a:p>
          <a:p>
            <a:pPr>
              <a:lnSpc>
                <a:spcPct val="120000"/>
              </a:lnSpc>
            </a:pPr>
            <a:endParaRPr lang="en-US" sz="1000" dirty="0" smtClean="0">
              <a:latin typeface="Georgia"/>
              <a:cs typeface="Georgia"/>
            </a:endParaRPr>
          </a:p>
          <a:p>
            <a:pPr>
              <a:lnSpc>
                <a:spcPct val="110000"/>
              </a:lnSpc>
            </a:pPr>
            <a:r>
              <a:rPr lang="en-US" sz="2800" dirty="0" smtClean="0">
                <a:latin typeface="Georgia"/>
                <a:cs typeface="Georgia"/>
              </a:rPr>
              <a:t>It’s </a:t>
            </a:r>
            <a:r>
              <a:rPr lang="en-US" sz="2800" dirty="0">
                <a:latin typeface="Georgia"/>
                <a:cs typeface="Georgia"/>
              </a:rPr>
              <a:t>just that these criteria aren’t always explicit, sometimes even to ourselves</a:t>
            </a:r>
            <a:r>
              <a:rPr lang="en-US" sz="2800" dirty="0" smtClean="0">
                <a:latin typeface="Georgia"/>
                <a:cs typeface="Georgia"/>
              </a:rPr>
              <a:t>.”</a:t>
            </a:r>
          </a:p>
          <a:p>
            <a:pPr>
              <a:lnSpc>
                <a:spcPct val="120000"/>
              </a:lnSpc>
            </a:pPr>
            <a:endParaRPr lang="en-US" sz="2800" dirty="0" smtClean="0">
              <a:latin typeface="Georgia"/>
              <a:cs typeface="Georgia"/>
            </a:endParaRPr>
          </a:p>
          <a:p>
            <a:pPr>
              <a:lnSpc>
                <a:spcPct val="120000"/>
              </a:lnSpc>
            </a:pPr>
            <a:endParaRPr lang="en-US" sz="2800" dirty="0">
              <a:latin typeface="Georgia"/>
              <a:cs typeface="Georgia"/>
            </a:endParaRPr>
          </a:p>
          <a:p>
            <a:pPr>
              <a:lnSpc>
                <a:spcPct val="120000"/>
              </a:lnSpc>
            </a:pPr>
            <a:endParaRPr lang="en-US" sz="3200" dirty="0">
              <a:latin typeface="Georgia"/>
              <a:cs typeface="Georgia"/>
            </a:endParaRPr>
          </a:p>
        </p:txBody>
      </p:sp>
      <p:pic>
        <p:nvPicPr>
          <p:cNvPr id="5" name="Picture 4"/>
          <p:cNvPicPr>
            <a:picLocks noChangeAspect="1"/>
          </p:cNvPicPr>
          <p:nvPr/>
        </p:nvPicPr>
        <p:blipFill>
          <a:blip r:embed="rId3"/>
          <a:stretch>
            <a:fillRect/>
          </a:stretch>
        </p:blipFill>
        <p:spPr>
          <a:xfrm>
            <a:off x="4000500" y="0"/>
            <a:ext cx="5143500" cy="6845300"/>
          </a:xfrm>
          <a:prstGeom prst="rect">
            <a:avLst/>
          </a:prstGeom>
        </p:spPr>
      </p:pic>
      <p:sp>
        <p:nvSpPr>
          <p:cNvPr id="6" name="TextBox 5"/>
          <p:cNvSpPr txBox="1"/>
          <p:nvPr/>
        </p:nvSpPr>
        <p:spPr>
          <a:xfrm>
            <a:off x="816595" y="6552813"/>
            <a:ext cx="2093081" cy="276999"/>
          </a:xfrm>
          <a:prstGeom prst="rect">
            <a:avLst/>
          </a:prstGeom>
          <a:noFill/>
        </p:spPr>
        <p:txBody>
          <a:bodyPr wrap="square" rtlCol="0">
            <a:spAutoFit/>
          </a:bodyPr>
          <a:lstStyle/>
          <a:p>
            <a:r>
              <a:rPr lang="fi-FI" sz="1200" b="1" dirty="0" smtClean="0">
                <a:solidFill>
                  <a:schemeClr val="bg1">
                    <a:lumMod val="50000"/>
                  </a:schemeClr>
                </a:solidFill>
              </a:rPr>
              <a:t>Wolf &amp; </a:t>
            </a:r>
            <a:r>
              <a:rPr lang="fi-FI" sz="1200" b="1" dirty="0" err="1" smtClean="0">
                <a:solidFill>
                  <a:schemeClr val="bg1">
                    <a:lumMod val="50000"/>
                  </a:schemeClr>
                </a:solidFill>
              </a:rPr>
              <a:t>Stevens</a:t>
            </a:r>
            <a:r>
              <a:rPr lang="fi-FI" sz="1200" b="1" dirty="0" smtClean="0">
                <a:solidFill>
                  <a:schemeClr val="bg1">
                    <a:lumMod val="50000"/>
                  </a:schemeClr>
                </a:solidFill>
              </a:rPr>
              <a:t>, 2007, 4</a:t>
            </a:r>
            <a:endParaRPr lang="en-US" sz="1200" b="1" dirty="0">
              <a:solidFill>
                <a:schemeClr val="bg1">
                  <a:lumMod val="50000"/>
                </a:schemeClr>
              </a:solidFill>
            </a:endParaRPr>
          </a:p>
        </p:txBody>
      </p:sp>
      <p:sp>
        <p:nvSpPr>
          <p:cNvPr id="7" name="TextBox 6"/>
          <p:cNvSpPr txBox="1"/>
          <p:nvPr/>
        </p:nvSpPr>
        <p:spPr>
          <a:xfrm>
            <a:off x="7279570" y="6552813"/>
            <a:ext cx="1864430" cy="276999"/>
          </a:xfrm>
          <a:prstGeom prst="rect">
            <a:avLst/>
          </a:prstGeom>
          <a:noFill/>
        </p:spPr>
        <p:txBody>
          <a:bodyPr wrap="square" rtlCol="0">
            <a:spAutoFit/>
          </a:bodyPr>
          <a:lstStyle/>
          <a:p>
            <a:r>
              <a:rPr lang="en-US" sz="1200" b="1" dirty="0" err="1">
                <a:solidFill>
                  <a:schemeClr val="tx1">
                    <a:lumMod val="50000"/>
                    <a:lumOff val="50000"/>
                  </a:schemeClr>
                </a:solidFill>
              </a:rPr>
              <a:t>langwitches</a:t>
            </a:r>
            <a:r>
              <a:rPr lang="en-US" sz="1200" b="1" dirty="0">
                <a:solidFill>
                  <a:schemeClr val="tx1">
                    <a:lumMod val="50000"/>
                    <a:lumOff val="50000"/>
                  </a:schemeClr>
                </a:solidFill>
              </a:rPr>
              <a:t>/</a:t>
            </a:r>
            <a:r>
              <a:rPr lang="en-US" sz="1200" b="1" dirty="0" smtClean="0">
                <a:solidFill>
                  <a:schemeClr val="tx1">
                    <a:lumMod val="50000"/>
                    <a:lumOff val="50000"/>
                  </a:schemeClr>
                </a:solidFill>
              </a:rPr>
              <a:t>3826436778</a:t>
            </a:r>
            <a:endParaRPr lang="en-US" sz="1200" b="1" dirty="0">
              <a:solidFill>
                <a:schemeClr val="tx1">
                  <a:lumMod val="50000"/>
                  <a:lumOff val="50000"/>
                </a:schemeClr>
              </a:solidFill>
            </a:endParaRPr>
          </a:p>
        </p:txBody>
      </p:sp>
    </p:spTree>
    <p:extLst>
      <p:ext uri="{BB962C8B-B14F-4D97-AF65-F5344CB8AC3E}">
        <p14:creationId xmlns:p14="http://schemas.microsoft.com/office/powerpoint/2010/main" val="1571601679"/>
      </p:ext>
    </p:extLst>
  </p:cSld>
  <p:clrMapOvr>
    <a:masterClrMapping/>
  </p:clrMapOvr>
  <p:timing>
    <p:tnLst>
      <p:par>
        <p:cTn xmlns:p14="http://schemas.microsoft.com/office/powerpoint/2010/mai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bg>
      <p:bgPr>
        <a:solidFill>
          <a:srgbClr val="FF551B"/>
        </a:solidFill>
        <a:effectLst/>
      </p:bgPr>
    </p:bg>
    <p:spTree>
      <p:nvGrpSpPr>
        <p:cNvPr id="1" name=""/>
        <p:cNvGrpSpPr/>
        <p:nvPr/>
      </p:nvGrpSpPr>
      <p:grpSpPr>
        <a:xfrm>
          <a:off x="0" y="0"/>
          <a:ext cx="0" cy="0"/>
          <a:chOff x="0" y="0"/>
          <a:chExt cx="0" cy="0"/>
        </a:xfrm>
      </p:grpSpPr>
      <p:pic>
        <p:nvPicPr>
          <p:cNvPr id="4" name="Picture 3"/>
          <p:cNvPicPr>
            <a:picLocks noChangeAspect="1"/>
          </p:cNvPicPr>
          <p:nvPr/>
        </p:nvPicPr>
        <p:blipFill>
          <a:blip r:embed="rId3"/>
          <a:stretch>
            <a:fillRect/>
          </a:stretch>
        </p:blipFill>
        <p:spPr>
          <a:xfrm>
            <a:off x="-1" y="0"/>
            <a:ext cx="5726575" cy="6858000"/>
          </a:xfrm>
          <a:prstGeom prst="rect">
            <a:avLst/>
          </a:prstGeom>
        </p:spPr>
      </p:pic>
      <p:sp>
        <p:nvSpPr>
          <p:cNvPr id="6" name="TextBox 5"/>
          <p:cNvSpPr txBox="1"/>
          <p:nvPr/>
        </p:nvSpPr>
        <p:spPr>
          <a:xfrm>
            <a:off x="6726082" y="6556693"/>
            <a:ext cx="1799107" cy="276999"/>
          </a:xfrm>
          <a:prstGeom prst="rect">
            <a:avLst/>
          </a:prstGeom>
          <a:noFill/>
        </p:spPr>
        <p:txBody>
          <a:bodyPr wrap="square" rtlCol="0">
            <a:spAutoFit/>
          </a:bodyPr>
          <a:lstStyle/>
          <a:p>
            <a:r>
              <a:rPr lang="fi-FI" sz="1200" b="1" dirty="0" err="1">
                <a:solidFill>
                  <a:schemeClr val="tx1">
                    <a:lumMod val="65000"/>
                    <a:lumOff val="35000"/>
                  </a:schemeClr>
                </a:solidFill>
              </a:rPr>
              <a:t>Gibbs</a:t>
            </a:r>
            <a:r>
              <a:rPr lang="fi-FI" sz="1200" b="1" dirty="0">
                <a:solidFill>
                  <a:schemeClr val="tx1">
                    <a:lumMod val="65000"/>
                    <a:lumOff val="35000"/>
                  </a:schemeClr>
                </a:solidFill>
              </a:rPr>
              <a:t> &amp; Simpson, </a:t>
            </a:r>
            <a:r>
              <a:rPr lang="fi-FI" sz="1200" b="1" dirty="0" smtClean="0">
                <a:solidFill>
                  <a:schemeClr val="tx1">
                    <a:lumMod val="65000"/>
                    <a:lumOff val="35000"/>
                  </a:schemeClr>
                </a:solidFill>
              </a:rPr>
              <a:t>11</a:t>
            </a:r>
            <a:endParaRPr lang="en-US" sz="1200" b="1" dirty="0">
              <a:solidFill>
                <a:schemeClr val="tx1">
                  <a:lumMod val="65000"/>
                  <a:lumOff val="35000"/>
                </a:schemeClr>
              </a:solidFill>
            </a:endParaRPr>
          </a:p>
        </p:txBody>
      </p:sp>
      <p:sp>
        <p:nvSpPr>
          <p:cNvPr id="8" name="TextBox 7"/>
          <p:cNvSpPr txBox="1"/>
          <p:nvPr/>
        </p:nvSpPr>
        <p:spPr>
          <a:xfrm>
            <a:off x="-1" y="6442501"/>
            <a:ext cx="2434088" cy="276999"/>
          </a:xfrm>
          <a:prstGeom prst="rect">
            <a:avLst/>
          </a:prstGeom>
          <a:noFill/>
        </p:spPr>
        <p:txBody>
          <a:bodyPr wrap="square" rtlCol="0">
            <a:spAutoFit/>
          </a:bodyPr>
          <a:lstStyle/>
          <a:p>
            <a:r>
              <a:rPr lang="fi-FI" sz="1200" dirty="0">
                <a:solidFill>
                  <a:schemeClr val="bg1">
                    <a:lumMod val="50000"/>
                  </a:schemeClr>
                </a:solidFill>
              </a:rPr>
              <a:t>horiavarlan/4273913966</a:t>
            </a:r>
            <a:endParaRPr lang="en-US" sz="1200" dirty="0">
              <a:solidFill>
                <a:schemeClr val="bg1">
                  <a:lumMod val="50000"/>
                </a:schemeClr>
              </a:solidFill>
            </a:endParaRPr>
          </a:p>
        </p:txBody>
      </p:sp>
      <p:pic>
        <p:nvPicPr>
          <p:cNvPr id="10" name="Picture 9"/>
          <p:cNvPicPr>
            <a:picLocks noChangeAspect="1"/>
          </p:cNvPicPr>
          <p:nvPr/>
        </p:nvPicPr>
        <p:blipFill>
          <a:blip r:embed="rId4"/>
          <a:stretch>
            <a:fillRect/>
          </a:stretch>
        </p:blipFill>
        <p:spPr>
          <a:xfrm>
            <a:off x="1786542" y="1528573"/>
            <a:ext cx="444320" cy="732190"/>
          </a:xfrm>
          <a:prstGeom prst="rect">
            <a:avLst/>
          </a:prstGeom>
        </p:spPr>
      </p:pic>
      <p:pic>
        <p:nvPicPr>
          <p:cNvPr id="11" name="Picture 10"/>
          <p:cNvPicPr>
            <a:picLocks noChangeAspect="1"/>
          </p:cNvPicPr>
          <p:nvPr/>
        </p:nvPicPr>
        <p:blipFill>
          <a:blip r:embed="rId4"/>
          <a:stretch>
            <a:fillRect/>
          </a:stretch>
        </p:blipFill>
        <p:spPr>
          <a:xfrm>
            <a:off x="1342222" y="1894668"/>
            <a:ext cx="444320" cy="732190"/>
          </a:xfrm>
          <a:prstGeom prst="rect">
            <a:avLst/>
          </a:prstGeom>
        </p:spPr>
      </p:pic>
      <p:pic>
        <p:nvPicPr>
          <p:cNvPr id="12" name="Picture 11"/>
          <p:cNvPicPr>
            <a:picLocks noChangeAspect="1"/>
          </p:cNvPicPr>
          <p:nvPr/>
        </p:nvPicPr>
        <p:blipFill>
          <a:blip r:embed="rId4"/>
          <a:stretch>
            <a:fillRect/>
          </a:stretch>
        </p:blipFill>
        <p:spPr>
          <a:xfrm>
            <a:off x="704259" y="1894668"/>
            <a:ext cx="444320" cy="732190"/>
          </a:xfrm>
          <a:prstGeom prst="rect">
            <a:avLst/>
          </a:prstGeom>
        </p:spPr>
      </p:pic>
      <p:pic>
        <p:nvPicPr>
          <p:cNvPr id="13" name="Picture 12"/>
          <p:cNvPicPr>
            <a:picLocks noChangeAspect="1"/>
          </p:cNvPicPr>
          <p:nvPr/>
        </p:nvPicPr>
        <p:blipFill>
          <a:blip r:embed="rId4"/>
          <a:stretch>
            <a:fillRect/>
          </a:stretch>
        </p:blipFill>
        <p:spPr>
          <a:xfrm>
            <a:off x="175110" y="2260763"/>
            <a:ext cx="444320" cy="732190"/>
          </a:xfrm>
          <a:prstGeom prst="rect">
            <a:avLst/>
          </a:prstGeom>
        </p:spPr>
      </p:pic>
      <p:sp>
        <p:nvSpPr>
          <p:cNvPr id="14" name="TextBox 13"/>
          <p:cNvSpPr txBox="1"/>
          <p:nvPr/>
        </p:nvSpPr>
        <p:spPr>
          <a:xfrm>
            <a:off x="-1" y="6606437"/>
            <a:ext cx="2434088" cy="276999"/>
          </a:xfrm>
          <a:prstGeom prst="rect">
            <a:avLst/>
          </a:prstGeom>
          <a:noFill/>
        </p:spPr>
        <p:txBody>
          <a:bodyPr wrap="square" rtlCol="0">
            <a:spAutoFit/>
          </a:bodyPr>
          <a:lstStyle/>
          <a:p>
            <a:r>
              <a:rPr lang="en-US" sz="1200" dirty="0">
                <a:solidFill>
                  <a:schemeClr val="bg1">
                    <a:lumMod val="50000"/>
                  </a:schemeClr>
                </a:solidFill>
              </a:rPr>
              <a:t>59939034@N02/5476290868</a:t>
            </a:r>
          </a:p>
        </p:txBody>
      </p:sp>
      <p:sp>
        <p:nvSpPr>
          <p:cNvPr id="15" name="TextBox 14"/>
          <p:cNvSpPr txBox="1"/>
          <p:nvPr/>
        </p:nvSpPr>
        <p:spPr>
          <a:xfrm>
            <a:off x="5816235" y="294654"/>
            <a:ext cx="3327765" cy="5772861"/>
          </a:xfrm>
          <a:prstGeom prst="rect">
            <a:avLst/>
          </a:prstGeom>
          <a:noFill/>
        </p:spPr>
        <p:txBody>
          <a:bodyPr wrap="square" rtlCol="0">
            <a:spAutoFit/>
          </a:bodyPr>
          <a:lstStyle/>
          <a:p>
            <a:pPr>
              <a:lnSpc>
                <a:spcPct val="110000"/>
              </a:lnSpc>
            </a:pPr>
            <a:r>
              <a:rPr lang="en-US" sz="2800" dirty="0" smtClean="0"/>
              <a:t>“</a:t>
            </a:r>
            <a:r>
              <a:rPr lang="en-US" sz="2800" dirty="0">
                <a:latin typeface="Georgia"/>
                <a:cs typeface="Georgia"/>
              </a:rPr>
              <a:t>Our feedback is often … </a:t>
            </a:r>
            <a:r>
              <a:rPr lang="en-US" sz="2800" dirty="0" smtClean="0">
                <a:latin typeface="Georgia"/>
                <a:cs typeface="Georgia"/>
              </a:rPr>
              <a:t>generated </a:t>
            </a:r>
            <a:r>
              <a:rPr lang="en-US" sz="2800" dirty="0">
                <a:latin typeface="Georgia"/>
                <a:cs typeface="Georgia"/>
              </a:rPr>
              <a:t>from </a:t>
            </a:r>
            <a:r>
              <a:rPr lang="en-US" sz="2800" dirty="0" smtClean="0">
                <a:latin typeface="Georgia"/>
                <a:cs typeface="Georgia"/>
              </a:rPr>
              <a:t>a </a:t>
            </a:r>
            <a:r>
              <a:rPr lang="en-US" sz="2800" dirty="0">
                <a:latin typeface="Georgia"/>
                <a:cs typeface="Georgia"/>
              </a:rPr>
              <a:t>more </a:t>
            </a:r>
            <a:r>
              <a:rPr lang="en-US" sz="2800" dirty="0" smtClean="0">
                <a:latin typeface="Georgia"/>
                <a:cs typeface="Georgia"/>
              </a:rPr>
              <a:t>sophisticated level</a:t>
            </a:r>
            <a:r>
              <a:rPr lang="en-US" sz="2800" dirty="0">
                <a:latin typeface="Georgia"/>
                <a:cs typeface="Georgia"/>
              </a:rPr>
              <a:t>” </a:t>
            </a:r>
            <a:endParaRPr lang="en-US" sz="2800" dirty="0" smtClean="0">
              <a:latin typeface="Georgia"/>
              <a:cs typeface="Georgia"/>
            </a:endParaRPr>
          </a:p>
          <a:p>
            <a:pPr>
              <a:lnSpc>
                <a:spcPct val="110000"/>
              </a:lnSpc>
            </a:pPr>
            <a:r>
              <a:rPr lang="en-US" sz="2800" dirty="0" smtClean="0">
                <a:latin typeface="Georgia"/>
                <a:cs typeface="Georgia"/>
              </a:rPr>
              <a:t>than </a:t>
            </a:r>
            <a:r>
              <a:rPr lang="en-US" sz="2800" dirty="0">
                <a:latin typeface="Georgia"/>
                <a:cs typeface="Georgia"/>
              </a:rPr>
              <a:t>that  </a:t>
            </a:r>
            <a:endParaRPr lang="en-US" sz="2800" dirty="0" smtClean="0">
              <a:latin typeface="Georgia"/>
              <a:cs typeface="Georgia"/>
            </a:endParaRPr>
          </a:p>
          <a:p>
            <a:pPr>
              <a:lnSpc>
                <a:spcPct val="110000"/>
              </a:lnSpc>
            </a:pPr>
            <a:r>
              <a:rPr lang="en-US" sz="2800" dirty="0" smtClean="0">
                <a:latin typeface="Georgia"/>
                <a:cs typeface="Georgia"/>
              </a:rPr>
              <a:t>of </a:t>
            </a:r>
            <a:r>
              <a:rPr lang="en-US" sz="2800" dirty="0">
                <a:latin typeface="Georgia"/>
                <a:cs typeface="Georgia"/>
              </a:rPr>
              <a:t>the learner </a:t>
            </a:r>
            <a:endParaRPr lang="en-US" sz="2800" dirty="0" smtClean="0">
              <a:latin typeface="Georgia"/>
              <a:cs typeface="Georgia"/>
            </a:endParaRPr>
          </a:p>
          <a:p>
            <a:pPr>
              <a:lnSpc>
                <a:spcPct val="110000"/>
              </a:lnSpc>
            </a:pPr>
            <a:r>
              <a:rPr lang="en-US" sz="2800" dirty="0" smtClean="0">
                <a:latin typeface="Georgia"/>
                <a:cs typeface="Georgia"/>
              </a:rPr>
              <a:t>so </a:t>
            </a:r>
          </a:p>
          <a:p>
            <a:pPr>
              <a:lnSpc>
                <a:spcPct val="110000"/>
              </a:lnSpc>
            </a:pPr>
            <a:r>
              <a:rPr lang="en-US" sz="2800" dirty="0" smtClean="0">
                <a:latin typeface="Georgia"/>
                <a:cs typeface="Georgia"/>
              </a:rPr>
              <a:t>“</a:t>
            </a:r>
            <a:r>
              <a:rPr lang="en-US" sz="2800" dirty="0">
                <a:latin typeface="Georgia"/>
                <a:cs typeface="Georgia"/>
              </a:rPr>
              <a:t>may be of </a:t>
            </a:r>
            <a:r>
              <a:rPr lang="en-US" sz="2800" dirty="0" smtClean="0">
                <a:latin typeface="Georgia"/>
                <a:cs typeface="Georgia"/>
              </a:rPr>
              <a:t>little </a:t>
            </a:r>
          </a:p>
          <a:p>
            <a:pPr>
              <a:lnSpc>
                <a:spcPct val="110000"/>
              </a:lnSpc>
            </a:pPr>
            <a:r>
              <a:rPr lang="en-US" sz="2800" dirty="0" smtClean="0">
                <a:latin typeface="Georgia"/>
                <a:cs typeface="Georgia"/>
              </a:rPr>
              <a:t>help because </a:t>
            </a:r>
          </a:p>
          <a:p>
            <a:pPr>
              <a:lnSpc>
                <a:spcPct val="110000"/>
              </a:lnSpc>
            </a:pPr>
            <a:r>
              <a:rPr lang="en-US" sz="2800" dirty="0" smtClean="0">
                <a:latin typeface="Georgia"/>
                <a:cs typeface="Georgia"/>
              </a:rPr>
              <a:t>the student </a:t>
            </a:r>
          </a:p>
          <a:p>
            <a:pPr>
              <a:lnSpc>
                <a:spcPct val="110000"/>
              </a:lnSpc>
            </a:pPr>
            <a:r>
              <a:rPr lang="en-US" sz="2800" dirty="0" smtClean="0">
                <a:latin typeface="Georgia"/>
                <a:cs typeface="Georgia"/>
              </a:rPr>
              <a:t>doesn’t know </a:t>
            </a:r>
          </a:p>
          <a:p>
            <a:pPr>
              <a:lnSpc>
                <a:spcPct val="110000"/>
              </a:lnSpc>
            </a:pPr>
            <a:r>
              <a:rPr lang="en-US" sz="2800" dirty="0" smtClean="0">
                <a:latin typeface="Georgia"/>
                <a:cs typeface="Georgia"/>
              </a:rPr>
              <a:t>the </a:t>
            </a:r>
            <a:r>
              <a:rPr lang="en-US" sz="2800" dirty="0">
                <a:latin typeface="Georgia"/>
                <a:cs typeface="Georgia"/>
              </a:rPr>
              <a:t>secrets.</a:t>
            </a:r>
            <a:r>
              <a:rPr lang="en-US" sz="2800" dirty="0" smtClean="0">
                <a:latin typeface="Georgia"/>
                <a:cs typeface="Georgia"/>
              </a:rPr>
              <a:t>”</a:t>
            </a:r>
            <a:endParaRPr lang="en-US" sz="2800" dirty="0"/>
          </a:p>
        </p:txBody>
      </p:sp>
    </p:spTree>
    <p:extLst>
      <p:ext uri="{BB962C8B-B14F-4D97-AF65-F5344CB8AC3E}">
        <p14:creationId xmlns:p14="http://schemas.microsoft.com/office/powerpoint/2010/main" val="3538218494"/>
      </p:ext>
    </p:extLst>
  </p:cSld>
  <p:clrMapOvr>
    <a:masterClrMapping/>
  </p:clrMapOvr>
  <p:timing>
    <p:tnLst>
      <p:par>
        <p:cTn xmlns:p14="http://schemas.microsoft.com/office/powerpoint/2010/mai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bg>
      <p:bgPr>
        <a:solidFill>
          <a:srgbClr val="FF551B"/>
        </a:solidFill>
        <a:effectLst/>
      </p:bgPr>
    </p:bg>
    <p:spTree>
      <p:nvGrpSpPr>
        <p:cNvPr id="1" name=""/>
        <p:cNvGrpSpPr/>
        <p:nvPr/>
      </p:nvGrpSpPr>
      <p:grpSpPr>
        <a:xfrm>
          <a:off x="0" y="0"/>
          <a:ext cx="0" cy="0"/>
          <a:chOff x="0" y="0"/>
          <a:chExt cx="0" cy="0"/>
        </a:xfrm>
      </p:grpSpPr>
      <p:pic>
        <p:nvPicPr>
          <p:cNvPr id="4" name="Picture 3"/>
          <p:cNvPicPr>
            <a:picLocks noChangeAspect="1"/>
          </p:cNvPicPr>
          <p:nvPr/>
        </p:nvPicPr>
        <p:blipFill>
          <a:blip r:embed="rId3"/>
          <a:stretch>
            <a:fillRect/>
          </a:stretch>
        </p:blipFill>
        <p:spPr>
          <a:xfrm>
            <a:off x="-1" y="0"/>
            <a:ext cx="5726575" cy="6858000"/>
          </a:xfrm>
          <a:prstGeom prst="rect">
            <a:avLst/>
          </a:prstGeom>
        </p:spPr>
      </p:pic>
      <p:sp>
        <p:nvSpPr>
          <p:cNvPr id="2" name="TextBox 1"/>
          <p:cNvSpPr txBox="1"/>
          <p:nvPr/>
        </p:nvSpPr>
        <p:spPr>
          <a:xfrm>
            <a:off x="103998" y="164617"/>
            <a:ext cx="2635821" cy="2246769"/>
          </a:xfrm>
          <a:prstGeom prst="rect">
            <a:avLst/>
          </a:prstGeom>
          <a:noFill/>
        </p:spPr>
        <p:txBody>
          <a:bodyPr wrap="square" rtlCol="0">
            <a:spAutoFit/>
          </a:bodyPr>
          <a:lstStyle/>
          <a:p>
            <a:r>
              <a:rPr lang="en-US" sz="2800" dirty="0" smtClean="0">
                <a:latin typeface="Georgia"/>
                <a:cs typeface="Georgia"/>
              </a:rPr>
              <a:t>“Many academic tasks make little sense to students.”</a:t>
            </a:r>
            <a:endParaRPr lang="en-US" sz="2800" dirty="0">
              <a:latin typeface="Georgia"/>
              <a:cs typeface="Georgia"/>
            </a:endParaRPr>
          </a:p>
        </p:txBody>
      </p:sp>
      <p:pic>
        <p:nvPicPr>
          <p:cNvPr id="7" name="Picture 6"/>
          <p:cNvPicPr>
            <a:picLocks noChangeAspect="1"/>
          </p:cNvPicPr>
          <p:nvPr/>
        </p:nvPicPr>
        <p:blipFill>
          <a:blip r:embed="rId4">
            <a:extLst>
              <a:ext uri="{BEBA8EAE-BF5A-486C-A8C5-ECC9F3942E4B}">
                <a14:imgProps xmlns:a14="http://schemas.microsoft.com/office/drawing/2010/main">
                  <a14:imgLayer r:embed="rId5">
                    <a14:imgEffect>
                      <a14:backgroundRemoval t="0" b="100000" l="0" r="100000"/>
                    </a14:imgEffect>
                  </a14:imgLayer>
                </a14:imgProps>
              </a:ext>
            </a:extLst>
          </a:blip>
          <a:stretch>
            <a:fillRect/>
          </a:stretch>
        </p:blipFill>
        <p:spPr>
          <a:xfrm>
            <a:off x="5827651" y="0"/>
            <a:ext cx="3316349" cy="7329238"/>
          </a:xfrm>
          <a:prstGeom prst="rect">
            <a:avLst/>
          </a:prstGeom>
        </p:spPr>
      </p:pic>
      <p:sp>
        <p:nvSpPr>
          <p:cNvPr id="8" name="TextBox 7"/>
          <p:cNvSpPr txBox="1"/>
          <p:nvPr/>
        </p:nvSpPr>
        <p:spPr>
          <a:xfrm>
            <a:off x="6396833" y="6404623"/>
            <a:ext cx="2434088" cy="276999"/>
          </a:xfrm>
          <a:prstGeom prst="rect">
            <a:avLst/>
          </a:prstGeom>
          <a:noFill/>
        </p:spPr>
        <p:txBody>
          <a:bodyPr wrap="square" rtlCol="0">
            <a:spAutoFit/>
          </a:bodyPr>
          <a:lstStyle/>
          <a:p>
            <a:r>
              <a:rPr lang="en-US" sz="1200" dirty="0">
                <a:solidFill>
                  <a:srgbClr val="595959"/>
                </a:solidFill>
              </a:rPr>
              <a:t>59939034@N02/5476290868</a:t>
            </a:r>
          </a:p>
        </p:txBody>
      </p:sp>
      <p:sp>
        <p:nvSpPr>
          <p:cNvPr id="5" name="TextBox 4"/>
          <p:cNvSpPr txBox="1"/>
          <p:nvPr/>
        </p:nvSpPr>
        <p:spPr>
          <a:xfrm>
            <a:off x="0" y="6556692"/>
            <a:ext cx="2434088" cy="276999"/>
          </a:xfrm>
          <a:prstGeom prst="rect">
            <a:avLst/>
          </a:prstGeom>
          <a:noFill/>
        </p:spPr>
        <p:txBody>
          <a:bodyPr wrap="square" rtlCol="0">
            <a:spAutoFit/>
          </a:bodyPr>
          <a:lstStyle/>
          <a:p>
            <a:r>
              <a:rPr lang="en-US" sz="1200" dirty="0" smtClean="0">
                <a:solidFill>
                  <a:srgbClr val="7F7F7F"/>
                </a:solidFill>
              </a:rPr>
              <a:t>Gibbs &amp; Simpson, 22-23</a:t>
            </a:r>
            <a:endParaRPr lang="en-US" sz="1200" dirty="0">
              <a:solidFill>
                <a:srgbClr val="7F7F7F"/>
              </a:solidFill>
            </a:endParaRPr>
          </a:p>
        </p:txBody>
      </p:sp>
      <p:sp>
        <p:nvSpPr>
          <p:cNvPr id="10" name="TextBox 9"/>
          <p:cNvSpPr txBox="1"/>
          <p:nvPr/>
        </p:nvSpPr>
        <p:spPr>
          <a:xfrm>
            <a:off x="6396833" y="6556693"/>
            <a:ext cx="2633988" cy="276999"/>
          </a:xfrm>
          <a:prstGeom prst="rect">
            <a:avLst/>
          </a:prstGeom>
          <a:noFill/>
        </p:spPr>
        <p:txBody>
          <a:bodyPr wrap="square" rtlCol="0">
            <a:spAutoFit/>
          </a:bodyPr>
          <a:lstStyle/>
          <a:p>
            <a:r>
              <a:rPr lang="en-US" sz="1200" b="1" dirty="0" err="1">
                <a:solidFill>
                  <a:srgbClr val="595959"/>
                </a:solidFill>
              </a:rPr>
              <a:t>Beclear’s</a:t>
            </a:r>
            <a:r>
              <a:rPr lang="en-US" sz="1200" b="1" dirty="0">
                <a:solidFill>
                  <a:srgbClr val="595959"/>
                </a:solidFill>
              </a:rPr>
              <a:t> Blog (2010</a:t>
            </a:r>
            <a:r>
              <a:rPr lang="en-US" sz="1200" b="1" dirty="0" smtClean="0">
                <a:solidFill>
                  <a:srgbClr val="595959"/>
                </a:solidFill>
              </a:rPr>
              <a:t>)</a:t>
            </a:r>
            <a:r>
              <a:rPr lang="en-US" sz="1200" b="1" dirty="0">
                <a:solidFill>
                  <a:srgbClr val="595959"/>
                </a:solidFill>
              </a:rPr>
              <a:t> </a:t>
            </a:r>
            <a:r>
              <a:rPr lang="en-US" sz="1200" b="1" dirty="0" smtClean="0">
                <a:solidFill>
                  <a:srgbClr val="595959"/>
                </a:solidFill>
              </a:rPr>
              <a:t>@</a:t>
            </a:r>
            <a:r>
              <a:rPr lang="en-US" sz="1200" b="1" dirty="0" err="1" smtClean="0">
                <a:solidFill>
                  <a:srgbClr val="595959"/>
                </a:solidFill>
              </a:rPr>
              <a:t>goo.gl</a:t>
            </a:r>
            <a:r>
              <a:rPr lang="en-US" sz="1200" b="1" dirty="0">
                <a:solidFill>
                  <a:srgbClr val="595959"/>
                </a:solidFill>
              </a:rPr>
              <a:t>/ZhB9ll</a:t>
            </a:r>
          </a:p>
        </p:txBody>
      </p:sp>
    </p:spTree>
    <p:extLst>
      <p:ext uri="{BB962C8B-B14F-4D97-AF65-F5344CB8AC3E}">
        <p14:creationId xmlns:p14="http://schemas.microsoft.com/office/powerpoint/2010/main" val="1329271381"/>
      </p:ext>
    </p:extLst>
  </p:cSld>
  <p:clrMapOvr>
    <a:masterClrMapping/>
  </p:clrMapOvr>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7184677" y="6550223"/>
            <a:ext cx="1959324" cy="276999"/>
          </a:xfrm>
          <a:prstGeom prst="rect">
            <a:avLst/>
          </a:prstGeom>
          <a:noFill/>
        </p:spPr>
        <p:txBody>
          <a:bodyPr wrap="square" rtlCol="0">
            <a:spAutoFit/>
          </a:bodyPr>
          <a:lstStyle/>
          <a:p>
            <a:r>
              <a:rPr lang="nl-NL" sz="1200" b="1" dirty="0" err="1">
                <a:solidFill>
                  <a:srgbClr val="A6A6A6"/>
                </a:solidFill>
              </a:rPr>
              <a:t>zoutedrop</a:t>
            </a:r>
            <a:r>
              <a:rPr lang="nl-NL" sz="1200" b="1" dirty="0">
                <a:solidFill>
                  <a:srgbClr val="A6A6A6"/>
                </a:solidFill>
              </a:rPr>
              <a:t>/2317065892</a:t>
            </a:r>
            <a:endParaRPr lang="en-US" sz="1200" b="1" dirty="0">
              <a:solidFill>
                <a:srgbClr val="A6A6A6"/>
              </a:solidFill>
            </a:endParaRPr>
          </a:p>
        </p:txBody>
      </p:sp>
      <p:pic>
        <p:nvPicPr>
          <p:cNvPr id="5" name="Picture 4"/>
          <p:cNvPicPr>
            <a:picLocks noChangeAspect="1"/>
          </p:cNvPicPr>
          <p:nvPr/>
        </p:nvPicPr>
        <p:blipFill>
          <a:blip r:embed="rId3"/>
          <a:stretch>
            <a:fillRect/>
          </a:stretch>
        </p:blipFill>
        <p:spPr>
          <a:xfrm>
            <a:off x="508000" y="711200"/>
            <a:ext cx="8128000" cy="5422900"/>
          </a:xfrm>
          <a:prstGeom prst="rect">
            <a:avLst/>
          </a:prstGeom>
        </p:spPr>
      </p:pic>
      <p:sp>
        <p:nvSpPr>
          <p:cNvPr id="7" name="TextBox 6"/>
          <p:cNvSpPr txBox="1"/>
          <p:nvPr/>
        </p:nvSpPr>
        <p:spPr>
          <a:xfrm>
            <a:off x="799603" y="20227"/>
            <a:ext cx="2398812" cy="6863416"/>
          </a:xfrm>
          <a:prstGeom prst="rect">
            <a:avLst/>
          </a:prstGeom>
          <a:solidFill>
            <a:schemeClr val="bg1">
              <a:alpha val="42000"/>
            </a:schemeClr>
          </a:solidFill>
          <a:ln>
            <a:noFill/>
          </a:ln>
        </p:spPr>
        <p:txBody>
          <a:bodyPr wrap="square" rtlCol="0">
            <a:spAutoFit/>
          </a:bodyPr>
          <a:lstStyle/>
          <a:p>
            <a:endParaRPr lang="en-US" sz="3200" b="1" dirty="0" smtClean="0">
              <a:solidFill>
                <a:schemeClr val="bg2">
                  <a:lumMod val="10000"/>
                </a:schemeClr>
              </a:solidFill>
              <a:latin typeface="Helvetica"/>
              <a:cs typeface="Helvetica"/>
            </a:endParaRPr>
          </a:p>
          <a:p>
            <a:endParaRPr lang="en-US" sz="3200" b="1" dirty="0" smtClean="0">
              <a:solidFill>
                <a:schemeClr val="bg2">
                  <a:lumMod val="10000"/>
                </a:schemeClr>
              </a:solidFill>
              <a:latin typeface="Helvetica"/>
              <a:cs typeface="Helvetica"/>
            </a:endParaRPr>
          </a:p>
          <a:p>
            <a:r>
              <a:rPr lang="en-US" sz="3200" b="1" dirty="0" smtClean="0">
                <a:solidFill>
                  <a:schemeClr val="bg2">
                    <a:lumMod val="10000"/>
                  </a:schemeClr>
                </a:solidFill>
                <a:latin typeface="Georgia"/>
                <a:cs typeface="Georgia"/>
              </a:rPr>
              <a:t>About</a:t>
            </a:r>
          </a:p>
          <a:p>
            <a:r>
              <a:rPr lang="en-US" sz="3200" b="1" dirty="0" smtClean="0">
                <a:solidFill>
                  <a:schemeClr val="bg2">
                    <a:lumMod val="10000"/>
                  </a:schemeClr>
                </a:solidFill>
                <a:latin typeface="Georgia"/>
                <a:cs typeface="Georgia"/>
              </a:rPr>
              <a:t>how </a:t>
            </a:r>
          </a:p>
          <a:p>
            <a:r>
              <a:rPr lang="en-US" sz="3200" b="1" dirty="0" smtClean="0">
                <a:solidFill>
                  <a:schemeClr val="bg2">
                    <a:lumMod val="10000"/>
                  </a:schemeClr>
                </a:solidFill>
                <a:latin typeface="Georgia"/>
                <a:cs typeface="Georgia"/>
              </a:rPr>
              <a:t>many hours</a:t>
            </a:r>
          </a:p>
          <a:p>
            <a:r>
              <a:rPr lang="en-US" sz="3200" b="1" dirty="0">
                <a:solidFill>
                  <a:schemeClr val="bg2">
                    <a:lumMod val="10000"/>
                  </a:schemeClr>
                </a:solidFill>
                <a:latin typeface="Georgia"/>
                <a:cs typeface="Georgia"/>
              </a:rPr>
              <a:t>d</a:t>
            </a:r>
            <a:r>
              <a:rPr lang="en-US" sz="3200" b="1" dirty="0" smtClean="0">
                <a:solidFill>
                  <a:schemeClr val="bg2">
                    <a:lumMod val="10000"/>
                  </a:schemeClr>
                </a:solidFill>
                <a:latin typeface="Georgia"/>
                <a:cs typeface="Georgia"/>
              </a:rPr>
              <a:t>o you spend </a:t>
            </a:r>
          </a:p>
          <a:p>
            <a:r>
              <a:rPr lang="en-US" sz="3200" b="1" dirty="0">
                <a:solidFill>
                  <a:schemeClr val="bg2">
                    <a:lumMod val="10000"/>
                  </a:schemeClr>
                </a:solidFill>
                <a:latin typeface="Georgia"/>
                <a:cs typeface="Georgia"/>
              </a:rPr>
              <a:t>i</a:t>
            </a:r>
            <a:r>
              <a:rPr lang="en-US" sz="3200" b="1" dirty="0" smtClean="0">
                <a:solidFill>
                  <a:schemeClr val="bg2">
                    <a:lumMod val="10000"/>
                  </a:schemeClr>
                </a:solidFill>
                <a:latin typeface="Georgia"/>
                <a:cs typeface="Georgia"/>
              </a:rPr>
              <a:t>n a</a:t>
            </a:r>
          </a:p>
          <a:p>
            <a:r>
              <a:rPr lang="en-US" sz="3200" b="1" dirty="0">
                <a:solidFill>
                  <a:schemeClr val="bg2">
                    <a:lumMod val="10000"/>
                  </a:schemeClr>
                </a:solidFill>
                <a:latin typeface="Georgia"/>
                <a:cs typeface="Georgia"/>
              </a:rPr>
              <a:t>t</a:t>
            </a:r>
            <a:r>
              <a:rPr lang="en-US" sz="3200" b="1" dirty="0" smtClean="0">
                <a:solidFill>
                  <a:schemeClr val="bg2">
                    <a:lumMod val="10000"/>
                  </a:schemeClr>
                </a:solidFill>
                <a:latin typeface="Georgia"/>
                <a:cs typeface="Georgia"/>
              </a:rPr>
              <a:t>ypical</a:t>
            </a:r>
          </a:p>
          <a:p>
            <a:r>
              <a:rPr lang="en-US" sz="3200" b="1" dirty="0" smtClean="0">
                <a:solidFill>
                  <a:schemeClr val="bg2">
                    <a:lumMod val="10000"/>
                  </a:schemeClr>
                </a:solidFill>
                <a:latin typeface="Georgia"/>
                <a:cs typeface="Georgia"/>
              </a:rPr>
              <a:t>7-day week…</a:t>
            </a:r>
          </a:p>
          <a:p>
            <a:endParaRPr lang="en-US" sz="3200" b="1" dirty="0">
              <a:solidFill>
                <a:schemeClr val="bg2">
                  <a:lumMod val="10000"/>
                </a:schemeClr>
              </a:solidFill>
              <a:latin typeface="Helvetica"/>
              <a:cs typeface="Helvetica"/>
            </a:endParaRPr>
          </a:p>
          <a:p>
            <a:endParaRPr lang="en-US" sz="2400" b="1" dirty="0">
              <a:solidFill>
                <a:schemeClr val="bg2">
                  <a:lumMod val="10000"/>
                </a:schemeClr>
              </a:solidFill>
              <a:latin typeface="Helvetica"/>
              <a:cs typeface="Helvetica"/>
            </a:endParaRPr>
          </a:p>
        </p:txBody>
      </p:sp>
    </p:spTree>
    <p:extLst>
      <p:ext uri="{BB962C8B-B14F-4D97-AF65-F5344CB8AC3E}">
        <p14:creationId xmlns:p14="http://schemas.microsoft.com/office/powerpoint/2010/main" val="1972293502"/>
      </p:ext>
    </p:extLst>
  </p:cSld>
  <p:clrMapOvr>
    <a:masterClrMapping/>
  </p:clrMapOvr>
  <p:timing>
    <p:tnLst>
      <p:par>
        <p:cTn xmlns:p14="http://schemas.microsoft.com/office/powerpoint/2010/mai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bg>
      <p:bgPr>
        <a:solidFill>
          <a:schemeClr val="accent1">
            <a:lumMod val="60000"/>
            <a:lumOff val="40000"/>
          </a:schemeClr>
        </a:solidFill>
        <a:effectLst/>
      </p:bgPr>
    </p:bg>
    <p:spTree>
      <p:nvGrpSpPr>
        <p:cNvPr id="1" name=""/>
        <p:cNvGrpSpPr/>
        <p:nvPr/>
      </p:nvGrpSpPr>
      <p:grpSpPr>
        <a:xfrm>
          <a:off x="0" y="0"/>
          <a:ext cx="0" cy="0"/>
          <a:chOff x="0" y="0"/>
          <a:chExt cx="0" cy="0"/>
        </a:xfrm>
      </p:grpSpPr>
      <p:sp>
        <p:nvSpPr>
          <p:cNvPr id="3" name="TextBox 2"/>
          <p:cNvSpPr txBox="1"/>
          <p:nvPr/>
        </p:nvSpPr>
        <p:spPr>
          <a:xfrm>
            <a:off x="6855428" y="6581001"/>
            <a:ext cx="2288572" cy="276999"/>
          </a:xfrm>
          <a:prstGeom prst="rect">
            <a:avLst/>
          </a:prstGeom>
          <a:noFill/>
        </p:spPr>
        <p:txBody>
          <a:bodyPr wrap="square" rtlCol="0">
            <a:spAutoFit/>
          </a:bodyPr>
          <a:lstStyle/>
          <a:p>
            <a:r>
              <a:rPr lang="en-US" sz="1200" b="1" dirty="0" err="1">
                <a:solidFill>
                  <a:schemeClr val="bg1">
                    <a:lumMod val="50000"/>
                  </a:schemeClr>
                </a:solidFill>
              </a:rPr>
              <a:t>dmitry-baranovskiy</a:t>
            </a:r>
            <a:r>
              <a:rPr lang="en-US" sz="1200" b="1" dirty="0">
                <a:solidFill>
                  <a:schemeClr val="bg1">
                    <a:lumMod val="50000"/>
                  </a:schemeClr>
                </a:solidFill>
              </a:rPr>
              <a:t>/3908396264</a:t>
            </a:r>
          </a:p>
        </p:txBody>
      </p:sp>
      <p:pic>
        <p:nvPicPr>
          <p:cNvPr id="2" name="Picture 1"/>
          <p:cNvPicPr>
            <a:picLocks noChangeAspect="1"/>
          </p:cNvPicPr>
          <p:nvPr/>
        </p:nvPicPr>
        <p:blipFill>
          <a:blip r:embed="rId3"/>
          <a:stretch>
            <a:fillRect/>
          </a:stretch>
        </p:blipFill>
        <p:spPr>
          <a:xfrm>
            <a:off x="1828800" y="1587500"/>
            <a:ext cx="5473700" cy="3670300"/>
          </a:xfrm>
          <a:prstGeom prst="rect">
            <a:avLst/>
          </a:prstGeom>
        </p:spPr>
      </p:pic>
    </p:spTree>
    <p:extLst>
      <p:ext uri="{BB962C8B-B14F-4D97-AF65-F5344CB8AC3E}">
        <p14:creationId xmlns:p14="http://schemas.microsoft.com/office/powerpoint/2010/main" val="907628229"/>
      </p:ext>
    </p:extLst>
  </p:cSld>
  <p:clrMapOvr>
    <a:masterClrMapping/>
  </p:clrMapOvr>
  <p:timing>
    <p:tnLst>
      <p:par>
        <p:cTn xmlns:p14="http://schemas.microsoft.com/office/powerpoint/2010/mai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bg>
      <p:bgPr>
        <a:solidFill>
          <a:srgbClr val="0B1B2F"/>
        </a:solidFill>
        <a:effectLst/>
      </p:bgPr>
    </p:bg>
    <p:spTree>
      <p:nvGrpSpPr>
        <p:cNvPr id="1" name=""/>
        <p:cNvGrpSpPr/>
        <p:nvPr/>
      </p:nvGrpSpPr>
      <p:grpSpPr>
        <a:xfrm>
          <a:off x="0" y="0"/>
          <a:ext cx="0" cy="0"/>
          <a:chOff x="0" y="0"/>
          <a:chExt cx="0" cy="0"/>
        </a:xfrm>
      </p:grpSpPr>
      <p:pic>
        <p:nvPicPr>
          <p:cNvPr id="9" name="Picture 8"/>
          <p:cNvPicPr>
            <a:picLocks noChangeAspect="1"/>
          </p:cNvPicPr>
          <p:nvPr/>
        </p:nvPicPr>
        <p:blipFill>
          <a:blip r:embed="rId3"/>
          <a:stretch>
            <a:fillRect/>
          </a:stretch>
        </p:blipFill>
        <p:spPr>
          <a:xfrm flipH="1">
            <a:off x="0" y="0"/>
            <a:ext cx="9144000" cy="6858000"/>
          </a:xfrm>
          <a:prstGeom prst="rect">
            <a:avLst/>
          </a:prstGeom>
        </p:spPr>
      </p:pic>
      <p:pic>
        <p:nvPicPr>
          <p:cNvPr id="7" name="Picture 6"/>
          <p:cNvPicPr>
            <a:picLocks noChangeAspect="1"/>
          </p:cNvPicPr>
          <p:nvPr/>
        </p:nvPicPr>
        <p:blipFill>
          <a:blip r:embed="rId4"/>
          <a:stretch>
            <a:fillRect/>
          </a:stretch>
        </p:blipFill>
        <p:spPr>
          <a:xfrm>
            <a:off x="4406890" y="6172107"/>
            <a:ext cx="661190" cy="408894"/>
          </a:xfrm>
          <a:prstGeom prst="rect">
            <a:avLst/>
          </a:prstGeom>
        </p:spPr>
      </p:pic>
      <p:sp>
        <p:nvSpPr>
          <p:cNvPr id="4" name="TextBox 3"/>
          <p:cNvSpPr txBox="1"/>
          <p:nvPr/>
        </p:nvSpPr>
        <p:spPr>
          <a:xfrm>
            <a:off x="3057309" y="6581001"/>
            <a:ext cx="3233692" cy="276999"/>
          </a:xfrm>
          <a:prstGeom prst="rect">
            <a:avLst/>
          </a:prstGeom>
          <a:noFill/>
        </p:spPr>
        <p:txBody>
          <a:bodyPr wrap="square" rtlCol="0">
            <a:spAutoFit/>
          </a:bodyPr>
          <a:lstStyle/>
          <a:p>
            <a:pPr>
              <a:defRPr/>
            </a:pPr>
            <a:r>
              <a:rPr lang="en-US" sz="1200" dirty="0" smtClean="0">
                <a:solidFill>
                  <a:schemeClr val="tx1">
                    <a:lumMod val="65000"/>
                    <a:lumOff val="35000"/>
                  </a:schemeClr>
                </a:solidFill>
              </a:rPr>
              <a:t>adapted from </a:t>
            </a:r>
            <a:r>
              <a:rPr lang="en-US" sz="1200" dirty="0" err="1" smtClean="0">
                <a:solidFill>
                  <a:schemeClr val="tx1">
                    <a:lumMod val="65000"/>
                    <a:lumOff val="35000"/>
                  </a:schemeClr>
                </a:solidFill>
              </a:rPr>
              <a:t>giuliasphotography</a:t>
            </a:r>
            <a:r>
              <a:rPr lang="en-US" sz="1200" dirty="0">
                <a:solidFill>
                  <a:schemeClr val="tx1">
                    <a:lumMod val="65000"/>
                    <a:lumOff val="35000"/>
                  </a:schemeClr>
                </a:solidFill>
              </a:rPr>
              <a:t>/6429506429</a:t>
            </a:r>
          </a:p>
        </p:txBody>
      </p:sp>
      <p:sp>
        <p:nvSpPr>
          <p:cNvPr id="10" name="TextBox 9"/>
          <p:cNvSpPr txBox="1"/>
          <p:nvPr/>
        </p:nvSpPr>
        <p:spPr>
          <a:xfrm>
            <a:off x="987747" y="269870"/>
            <a:ext cx="3316003" cy="461665"/>
          </a:xfrm>
          <a:prstGeom prst="rect">
            <a:avLst/>
          </a:prstGeom>
          <a:noFill/>
        </p:spPr>
        <p:txBody>
          <a:bodyPr wrap="square" rtlCol="0">
            <a:spAutoFit/>
          </a:bodyPr>
          <a:lstStyle/>
          <a:p>
            <a:r>
              <a:rPr lang="en-US" sz="2400" dirty="0" smtClean="0">
                <a:solidFill>
                  <a:schemeClr val="bg1"/>
                </a:solidFill>
                <a:latin typeface="Candara"/>
                <a:cs typeface="Candara"/>
              </a:rPr>
              <a:t>What the teacher says</a:t>
            </a:r>
            <a:endParaRPr lang="en-US" sz="2400" dirty="0">
              <a:solidFill>
                <a:schemeClr val="bg1"/>
              </a:solidFill>
              <a:latin typeface="Candara"/>
              <a:cs typeface="Candara"/>
            </a:endParaRPr>
          </a:p>
        </p:txBody>
      </p:sp>
      <p:sp>
        <p:nvSpPr>
          <p:cNvPr id="11" name="TextBox 10"/>
          <p:cNvSpPr txBox="1"/>
          <p:nvPr/>
        </p:nvSpPr>
        <p:spPr>
          <a:xfrm>
            <a:off x="4821142" y="285313"/>
            <a:ext cx="4221438" cy="461665"/>
          </a:xfrm>
          <a:prstGeom prst="rect">
            <a:avLst/>
          </a:prstGeom>
          <a:noFill/>
        </p:spPr>
        <p:txBody>
          <a:bodyPr wrap="square" rtlCol="0">
            <a:spAutoFit/>
          </a:bodyPr>
          <a:lstStyle/>
          <a:p>
            <a:r>
              <a:rPr lang="en-US" sz="2400" dirty="0" smtClean="0">
                <a:solidFill>
                  <a:schemeClr val="bg1"/>
                </a:solidFill>
                <a:latin typeface="Candara"/>
                <a:cs typeface="Candara"/>
              </a:rPr>
              <a:t>What the student understands</a:t>
            </a:r>
            <a:endParaRPr lang="en-US" sz="2400" dirty="0">
              <a:solidFill>
                <a:schemeClr val="bg1"/>
              </a:solidFill>
              <a:latin typeface="Candara"/>
              <a:cs typeface="Candara"/>
            </a:endParaRPr>
          </a:p>
        </p:txBody>
      </p:sp>
    </p:spTree>
    <p:extLst>
      <p:ext uri="{BB962C8B-B14F-4D97-AF65-F5344CB8AC3E}">
        <p14:creationId xmlns:p14="http://schemas.microsoft.com/office/powerpoint/2010/main" val="1547522788"/>
      </p:ext>
    </p:extLst>
  </p:cSld>
  <p:clrMapOvr>
    <a:masterClrMapping/>
  </p:clrMapOvr>
  <p:timing>
    <p:tnLst>
      <p:par>
        <p:cTn xmlns:p14="http://schemas.microsoft.com/office/powerpoint/2010/mai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2257020" y="1158240"/>
            <a:ext cx="4265700" cy="4172517"/>
          </a:xfrm>
          <a:prstGeom prst="rect">
            <a:avLst/>
          </a:prstGeom>
        </p:spPr>
      </p:pic>
      <p:sp>
        <p:nvSpPr>
          <p:cNvPr id="4" name="TextBox 3"/>
          <p:cNvSpPr txBox="1"/>
          <p:nvPr/>
        </p:nvSpPr>
        <p:spPr>
          <a:xfrm>
            <a:off x="2983265" y="5277498"/>
            <a:ext cx="2410066" cy="369332"/>
          </a:xfrm>
          <a:prstGeom prst="rect">
            <a:avLst/>
          </a:prstGeom>
          <a:noFill/>
        </p:spPr>
        <p:txBody>
          <a:bodyPr wrap="square" rtlCol="0">
            <a:spAutoFit/>
          </a:bodyPr>
          <a:lstStyle/>
          <a:p>
            <a:r>
              <a:rPr lang="en-US" dirty="0" smtClean="0">
                <a:latin typeface="Candara"/>
                <a:cs typeface="Candara"/>
              </a:rPr>
              <a:t>Level of Competence</a:t>
            </a:r>
            <a:endParaRPr lang="en-US" dirty="0">
              <a:latin typeface="Candara"/>
              <a:cs typeface="Candara"/>
            </a:endParaRPr>
          </a:p>
        </p:txBody>
      </p:sp>
      <p:grpSp>
        <p:nvGrpSpPr>
          <p:cNvPr id="25" name="Group 24"/>
          <p:cNvGrpSpPr/>
          <p:nvPr/>
        </p:nvGrpSpPr>
        <p:grpSpPr>
          <a:xfrm>
            <a:off x="1216279" y="1176998"/>
            <a:ext cx="5255856" cy="4075859"/>
            <a:chOff x="1216279" y="1176998"/>
            <a:chExt cx="5255856" cy="4075859"/>
          </a:xfrm>
        </p:grpSpPr>
        <p:sp>
          <p:nvSpPr>
            <p:cNvPr id="5" name="TextBox 4"/>
            <p:cNvSpPr txBox="1"/>
            <p:nvPr/>
          </p:nvSpPr>
          <p:spPr>
            <a:xfrm>
              <a:off x="1216279" y="2939098"/>
              <a:ext cx="1260035" cy="646331"/>
            </a:xfrm>
            <a:prstGeom prst="rect">
              <a:avLst/>
            </a:prstGeom>
            <a:noFill/>
          </p:spPr>
          <p:txBody>
            <a:bodyPr wrap="square" rtlCol="0">
              <a:spAutoFit/>
            </a:bodyPr>
            <a:lstStyle/>
            <a:p>
              <a:r>
                <a:rPr lang="en-US" dirty="0" smtClean="0">
                  <a:latin typeface="Candara"/>
                  <a:cs typeface="Candara"/>
                </a:rPr>
                <a:t>Level of </a:t>
              </a:r>
            </a:p>
            <a:p>
              <a:r>
                <a:rPr lang="en-US" dirty="0" smtClean="0">
                  <a:latin typeface="Candara"/>
                  <a:cs typeface="Candara"/>
                </a:rPr>
                <a:t>Challenge</a:t>
              </a:r>
              <a:endParaRPr lang="en-US" dirty="0">
                <a:latin typeface="Candara"/>
                <a:cs typeface="Candara"/>
              </a:endParaRPr>
            </a:p>
          </p:txBody>
        </p:sp>
        <p:cxnSp>
          <p:nvCxnSpPr>
            <p:cNvPr id="7" name="Straight Arrow Connector 6"/>
            <p:cNvCxnSpPr/>
            <p:nvPr/>
          </p:nvCxnSpPr>
          <p:spPr>
            <a:xfrm flipH="1" flipV="1">
              <a:off x="2363586" y="1176998"/>
              <a:ext cx="18654" cy="4051218"/>
            </a:xfrm>
            <a:prstGeom prst="straightConnector1">
              <a:avLst/>
            </a:prstGeom>
            <a:ln w="38100" cmpd="sng">
              <a:solidFill>
                <a:srgbClr val="1E1C11"/>
              </a:solidFill>
              <a:tailEnd type="triangle" w="lg" len="lg"/>
            </a:ln>
            <a:effectLst/>
          </p:spPr>
          <p:style>
            <a:lnRef idx="2">
              <a:schemeClr val="accent1"/>
            </a:lnRef>
            <a:fillRef idx="0">
              <a:schemeClr val="accent1"/>
            </a:fillRef>
            <a:effectRef idx="1">
              <a:schemeClr val="accent1"/>
            </a:effectRef>
            <a:fontRef idx="minor">
              <a:schemeClr val="tx1"/>
            </a:fontRef>
          </p:style>
        </p:cxnSp>
        <p:cxnSp>
          <p:nvCxnSpPr>
            <p:cNvPr id="8" name="Straight Arrow Connector 7"/>
            <p:cNvCxnSpPr/>
            <p:nvPr/>
          </p:nvCxnSpPr>
          <p:spPr>
            <a:xfrm flipV="1">
              <a:off x="2382240" y="5228216"/>
              <a:ext cx="4089895" cy="24641"/>
            </a:xfrm>
            <a:prstGeom prst="straightConnector1">
              <a:avLst/>
            </a:prstGeom>
            <a:ln w="38100" cmpd="sng">
              <a:solidFill>
                <a:srgbClr val="1E1C11"/>
              </a:solidFill>
              <a:tailEnd type="triangle" w="lg" len="lg"/>
            </a:ln>
            <a:effectLst/>
          </p:spPr>
          <p:style>
            <a:lnRef idx="2">
              <a:schemeClr val="accent1"/>
            </a:lnRef>
            <a:fillRef idx="0">
              <a:schemeClr val="accent1"/>
            </a:fillRef>
            <a:effectRef idx="1">
              <a:schemeClr val="accent1"/>
            </a:effectRef>
            <a:fontRef idx="minor">
              <a:schemeClr val="tx1"/>
            </a:fontRef>
          </p:style>
        </p:cxnSp>
      </p:grpSp>
      <p:cxnSp>
        <p:nvCxnSpPr>
          <p:cNvPr id="40" name="Straight Connector 39"/>
          <p:cNvCxnSpPr/>
          <p:nvPr/>
        </p:nvCxnSpPr>
        <p:spPr>
          <a:xfrm flipV="1">
            <a:off x="3095037" y="2060222"/>
            <a:ext cx="2511778" cy="2502372"/>
          </a:xfrm>
          <a:prstGeom prst="line">
            <a:avLst/>
          </a:prstGeom>
          <a:ln w="952500" cmpd="sng">
            <a:solidFill>
              <a:srgbClr val="7FBB23"/>
            </a:solidFill>
          </a:ln>
          <a:effectLst/>
        </p:spPr>
        <p:style>
          <a:lnRef idx="2">
            <a:schemeClr val="accent1"/>
          </a:lnRef>
          <a:fillRef idx="0">
            <a:schemeClr val="accent1"/>
          </a:fillRef>
          <a:effectRef idx="1">
            <a:schemeClr val="accent1"/>
          </a:effectRef>
          <a:fontRef idx="minor">
            <a:schemeClr val="tx1"/>
          </a:fontRef>
        </p:style>
      </p:cxnSp>
      <p:sp>
        <p:nvSpPr>
          <p:cNvPr id="44" name="TextBox 43"/>
          <p:cNvSpPr txBox="1"/>
          <p:nvPr/>
        </p:nvSpPr>
        <p:spPr>
          <a:xfrm>
            <a:off x="2983265" y="1946260"/>
            <a:ext cx="2933994" cy="2792559"/>
          </a:xfrm>
          <a:prstGeom prst="rect">
            <a:avLst/>
          </a:prstGeom>
          <a:solidFill>
            <a:schemeClr val="bg2">
              <a:lumMod val="90000"/>
              <a:alpha val="52000"/>
            </a:schemeClr>
          </a:solidFill>
        </p:spPr>
        <p:txBody>
          <a:bodyPr wrap="square" rtlCol="0">
            <a:spAutoFit/>
          </a:bodyPr>
          <a:lstStyle/>
          <a:p>
            <a:pPr algn="ctr">
              <a:lnSpc>
                <a:spcPct val="110000"/>
              </a:lnSpc>
            </a:pPr>
            <a:r>
              <a:rPr lang="en-US" sz="3200" b="1" dirty="0" smtClean="0">
                <a:solidFill>
                  <a:srgbClr val="0000FF"/>
                </a:solidFill>
                <a:latin typeface="Chalkduster"/>
                <a:cs typeface="Chalkduster"/>
              </a:rPr>
              <a:t>ALL LEARNING:</a:t>
            </a:r>
          </a:p>
          <a:p>
            <a:pPr algn="ctr">
              <a:lnSpc>
                <a:spcPct val="110000"/>
              </a:lnSpc>
            </a:pPr>
            <a:r>
              <a:rPr lang="en-US" sz="3200" b="1" dirty="0" smtClean="0">
                <a:solidFill>
                  <a:srgbClr val="0000FF"/>
                </a:solidFill>
                <a:latin typeface="Chalkduster"/>
                <a:cs typeface="Chalkduster"/>
              </a:rPr>
              <a:t>~CONTENT,</a:t>
            </a:r>
          </a:p>
          <a:p>
            <a:pPr algn="ctr">
              <a:lnSpc>
                <a:spcPct val="110000"/>
              </a:lnSpc>
            </a:pPr>
            <a:r>
              <a:rPr lang="en-US" sz="3200" b="1" dirty="0" smtClean="0">
                <a:solidFill>
                  <a:srgbClr val="0000FF"/>
                </a:solidFill>
                <a:latin typeface="Chalkduster"/>
                <a:cs typeface="Chalkduster"/>
              </a:rPr>
              <a:t>CONCEPTS, </a:t>
            </a:r>
          </a:p>
          <a:p>
            <a:pPr algn="ctr">
              <a:lnSpc>
                <a:spcPct val="110000"/>
              </a:lnSpc>
            </a:pPr>
            <a:r>
              <a:rPr lang="en-US" sz="3200" b="1" dirty="0" smtClean="0">
                <a:solidFill>
                  <a:srgbClr val="0000FF"/>
                </a:solidFill>
                <a:latin typeface="Chalkduster"/>
                <a:cs typeface="Chalkduster"/>
              </a:rPr>
              <a:t>&amp; SKILLS~</a:t>
            </a:r>
            <a:endParaRPr lang="en-US" sz="3200" b="1" dirty="0">
              <a:solidFill>
                <a:srgbClr val="0000FF"/>
              </a:solidFill>
              <a:latin typeface="Chalkduster"/>
              <a:cs typeface="Chalkduster"/>
            </a:endParaRPr>
          </a:p>
        </p:txBody>
      </p:sp>
      <p:sp>
        <p:nvSpPr>
          <p:cNvPr id="10" name="TextBox 9"/>
          <p:cNvSpPr txBox="1"/>
          <p:nvPr/>
        </p:nvSpPr>
        <p:spPr>
          <a:xfrm>
            <a:off x="658498" y="6552813"/>
            <a:ext cx="8054833" cy="276999"/>
          </a:xfrm>
          <a:prstGeom prst="rect">
            <a:avLst/>
          </a:prstGeom>
          <a:noFill/>
        </p:spPr>
        <p:txBody>
          <a:bodyPr wrap="square" rtlCol="0">
            <a:spAutoFit/>
          </a:bodyPr>
          <a:lstStyle/>
          <a:p>
            <a:r>
              <a:rPr lang="fi-FI" sz="1200" b="1" dirty="0" err="1" smtClean="0">
                <a:solidFill>
                  <a:srgbClr val="BFBFBF"/>
                </a:solidFill>
              </a:rPr>
              <a:t>Adapted</a:t>
            </a:r>
            <a:r>
              <a:rPr lang="fi-FI" sz="1200" b="1" dirty="0" smtClean="0">
                <a:solidFill>
                  <a:srgbClr val="BFBFBF"/>
                </a:solidFill>
              </a:rPr>
              <a:t> </a:t>
            </a:r>
            <a:r>
              <a:rPr lang="fi-FI" sz="1200" b="1" dirty="0" err="1" smtClean="0">
                <a:solidFill>
                  <a:srgbClr val="BFBFBF"/>
                </a:solidFill>
              </a:rPr>
              <a:t>from</a:t>
            </a:r>
            <a:r>
              <a:rPr lang="fi-FI" sz="1200" b="1" dirty="0" smtClean="0">
                <a:solidFill>
                  <a:srgbClr val="BFBFBF"/>
                </a:solidFill>
              </a:rPr>
              <a:t> a </a:t>
            </a:r>
            <a:r>
              <a:rPr lang="fi-FI" sz="1200" b="1" dirty="0" err="1" smtClean="0">
                <a:solidFill>
                  <a:srgbClr val="BFBFBF"/>
                </a:solidFill>
              </a:rPr>
              <a:t>graph</a:t>
            </a:r>
            <a:r>
              <a:rPr lang="fi-FI" sz="1200" b="1" dirty="0" smtClean="0">
                <a:solidFill>
                  <a:srgbClr val="BFBFBF"/>
                </a:solidFill>
              </a:rPr>
              <a:t> on the Victoria </a:t>
            </a:r>
            <a:r>
              <a:rPr lang="fi-FI" sz="1200" b="1" dirty="0" err="1" smtClean="0">
                <a:solidFill>
                  <a:srgbClr val="BFBFBF"/>
                </a:solidFill>
              </a:rPr>
              <a:t>Dept</a:t>
            </a:r>
            <a:r>
              <a:rPr lang="fi-FI" sz="1200" b="1" dirty="0" smtClean="0">
                <a:solidFill>
                  <a:srgbClr val="BFBFBF"/>
                </a:solidFill>
              </a:rPr>
              <a:t>. of </a:t>
            </a:r>
            <a:r>
              <a:rPr lang="fi-FI" sz="1200" b="1" dirty="0" err="1" smtClean="0">
                <a:solidFill>
                  <a:srgbClr val="BFBFBF"/>
                </a:solidFill>
              </a:rPr>
              <a:t>Education</a:t>
            </a:r>
            <a:r>
              <a:rPr lang="fi-FI" sz="1200" b="1" dirty="0" smtClean="0">
                <a:solidFill>
                  <a:srgbClr val="BFBFBF"/>
                </a:solidFill>
              </a:rPr>
              <a:t> and </a:t>
            </a:r>
            <a:r>
              <a:rPr lang="fi-FI" sz="1200" b="1" dirty="0" err="1" smtClean="0">
                <a:solidFill>
                  <a:srgbClr val="BFBFBF"/>
                </a:solidFill>
              </a:rPr>
              <a:t>Early</a:t>
            </a:r>
            <a:r>
              <a:rPr lang="fi-FI" sz="1200" b="1" dirty="0">
                <a:solidFill>
                  <a:srgbClr val="BFBFBF"/>
                </a:solidFill>
              </a:rPr>
              <a:t> </a:t>
            </a:r>
            <a:r>
              <a:rPr lang="fi-FI" sz="1200" b="1" dirty="0" err="1" smtClean="0">
                <a:solidFill>
                  <a:srgbClr val="BFBFBF"/>
                </a:solidFill>
              </a:rPr>
              <a:t>Childhood</a:t>
            </a:r>
            <a:r>
              <a:rPr lang="fi-FI" sz="1200" b="1" dirty="0" smtClean="0">
                <a:solidFill>
                  <a:srgbClr val="BFBFBF"/>
                </a:solidFill>
              </a:rPr>
              <a:t> </a:t>
            </a:r>
            <a:r>
              <a:rPr lang="fi-FI" sz="1200" b="1" dirty="0" err="1" smtClean="0">
                <a:solidFill>
                  <a:srgbClr val="BFBFBF"/>
                </a:solidFill>
              </a:rPr>
              <a:t>Development</a:t>
            </a:r>
            <a:r>
              <a:rPr lang="fi-FI" sz="1200" b="1" dirty="0" smtClean="0">
                <a:solidFill>
                  <a:srgbClr val="BFBFBF"/>
                </a:solidFill>
              </a:rPr>
              <a:t> </a:t>
            </a:r>
            <a:r>
              <a:rPr lang="fi-FI" sz="1200" b="1" dirty="0" err="1" smtClean="0">
                <a:solidFill>
                  <a:srgbClr val="BFBFBF"/>
                </a:solidFill>
              </a:rPr>
              <a:t>website</a:t>
            </a:r>
            <a:r>
              <a:rPr lang="fi-FI" sz="1200" b="1" dirty="0" smtClean="0">
                <a:solidFill>
                  <a:srgbClr val="BFBFBF"/>
                </a:solidFill>
              </a:rPr>
              <a:t> </a:t>
            </a:r>
            <a:r>
              <a:rPr lang="fi-FI" sz="1200" b="1" dirty="0" err="1" smtClean="0">
                <a:solidFill>
                  <a:srgbClr val="BFBFBF"/>
                </a:solidFill>
              </a:rPr>
              <a:t>http</a:t>
            </a:r>
            <a:r>
              <a:rPr lang="fi-FI" sz="1200" b="1" dirty="0" err="1">
                <a:solidFill>
                  <a:srgbClr val="BFBFBF"/>
                </a:solidFill>
              </a:rPr>
              <a:t>://goo.gl/IQynRU</a:t>
            </a:r>
            <a:endParaRPr lang="en-US" sz="1200" b="1" dirty="0">
              <a:solidFill>
                <a:srgbClr val="BFBFBF"/>
              </a:solidFill>
            </a:endParaRPr>
          </a:p>
        </p:txBody>
      </p:sp>
    </p:spTree>
    <p:extLst>
      <p:ext uri="{BB962C8B-B14F-4D97-AF65-F5344CB8AC3E}">
        <p14:creationId xmlns:p14="http://schemas.microsoft.com/office/powerpoint/2010/main" val="3846211405"/>
      </p:ext>
    </p:extLst>
  </p:cSld>
  <p:clrMapOvr>
    <a:masterClrMapping/>
  </p:clrMapOvr>
  <p:timing>
    <p:tnLst>
      <p:par>
        <p:cTn xmlns:p14="http://schemas.microsoft.com/office/powerpoint/2010/mai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a:stretch>
            <a:fillRect/>
          </a:stretch>
        </p:blipFill>
        <p:spPr>
          <a:xfrm>
            <a:off x="2257020" y="1158240"/>
            <a:ext cx="4265700" cy="4172517"/>
          </a:xfrm>
          <a:prstGeom prst="rect">
            <a:avLst/>
          </a:prstGeom>
        </p:spPr>
      </p:pic>
      <p:sp>
        <p:nvSpPr>
          <p:cNvPr id="18" name="TextBox 17"/>
          <p:cNvSpPr txBox="1"/>
          <p:nvPr/>
        </p:nvSpPr>
        <p:spPr>
          <a:xfrm>
            <a:off x="2983265" y="5277498"/>
            <a:ext cx="2410066" cy="369332"/>
          </a:xfrm>
          <a:prstGeom prst="rect">
            <a:avLst/>
          </a:prstGeom>
          <a:noFill/>
        </p:spPr>
        <p:txBody>
          <a:bodyPr wrap="square" rtlCol="0">
            <a:spAutoFit/>
          </a:bodyPr>
          <a:lstStyle/>
          <a:p>
            <a:r>
              <a:rPr lang="en-US" dirty="0" smtClean="0">
                <a:latin typeface="Candara"/>
                <a:cs typeface="Candara"/>
              </a:rPr>
              <a:t>Level of Competence</a:t>
            </a:r>
            <a:endParaRPr lang="en-US" dirty="0">
              <a:latin typeface="Candara"/>
              <a:cs typeface="Candara"/>
            </a:endParaRPr>
          </a:p>
        </p:txBody>
      </p:sp>
      <p:grpSp>
        <p:nvGrpSpPr>
          <p:cNvPr id="19" name="Group 18"/>
          <p:cNvGrpSpPr/>
          <p:nvPr/>
        </p:nvGrpSpPr>
        <p:grpSpPr>
          <a:xfrm>
            <a:off x="1216279" y="1176998"/>
            <a:ext cx="5255856" cy="4075859"/>
            <a:chOff x="1216279" y="1176998"/>
            <a:chExt cx="5255856" cy="4075859"/>
          </a:xfrm>
        </p:grpSpPr>
        <p:sp>
          <p:nvSpPr>
            <p:cNvPr id="20" name="TextBox 19"/>
            <p:cNvSpPr txBox="1"/>
            <p:nvPr/>
          </p:nvSpPr>
          <p:spPr>
            <a:xfrm>
              <a:off x="1216279" y="2939098"/>
              <a:ext cx="1260035" cy="646331"/>
            </a:xfrm>
            <a:prstGeom prst="rect">
              <a:avLst/>
            </a:prstGeom>
            <a:noFill/>
          </p:spPr>
          <p:txBody>
            <a:bodyPr wrap="square" rtlCol="0">
              <a:spAutoFit/>
            </a:bodyPr>
            <a:lstStyle/>
            <a:p>
              <a:r>
                <a:rPr lang="en-US" dirty="0" smtClean="0">
                  <a:latin typeface="Candara"/>
                  <a:cs typeface="Candara"/>
                </a:rPr>
                <a:t>Level of </a:t>
              </a:r>
            </a:p>
            <a:p>
              <a:r>
                <a:rPr lang="en-US" dirty="0" smtClean="0">
                  <a:latin typeface="Candara"/>
                  <a:cs typeface="Candara"/>
                </a:rPr>
                <a:t>Challenge</a:t>
              </a:r>
              <a:endParaRPr lang="en-US" dirty="0">
                <a:latin typeface="Candara"/>
                <a:cs typeface="Candara"/>
              </a:endParaRPr>
            </a:p>
          </p:txBody>
        </p:sp>
        <p:cxnSp>
          <p:nvCxnSpPr>
            <p:cNvPr id="21" name="Straight Arrow Connector 20"/>
            <p:cNvCxnSpPr/>
            <p:nvPr/>
          </p:nvCxnSpPr>
          <p:spPr>
            <a:xfrm flipH="1" flipV="1">
              <a:off x="2363586" y="1176998"/>
              <a:ext cx="18654" cy="4051218"/>
            </a:xfrm>
            <a:prstGeom prst="straightConnector1">
              <a:avLst/>
            </a:prstGeom>
            <a:ln w="38100" cmpd="sng">
              <a:solidFill>
                <a:srgbClr val="1E1C11"/>
              </a:solidFill>
              <a:tailEnd type="triangle" w="lg" len="lg"/>
            </a:ln>
            <a:effectLst/>
          </p:spPr>
          <p:style>
            <a:lnRef idx="2">
              <a:schemeClr val="accent1"/>
            </a:lnRef>
            <a:fillRef idx="0">
              <a:schemeClr val="accent1"/>
            </a:fillRef>
            <a:effectRef idx="1">
              <a:schemeClr val="accent1"/>
            </a:effectRef>
            <a:fontRef idx="minor">
              <a:schemeClr val="tx1"/>
            </a:fontRef>
          </p:style>
        </p:cxnSp>
        <p:cxnSp>
          <p:nvCxnSpPr>
            <p:cNvPr id="22" name="Straight Arrow Connector 21"/>
            <p:cNvCxnSpPr/>
            <p:nvPr/>
          </p:nvCxnSpPr>
          <p:spPr>
            <a:xfrm flipV="1">
              <a:off x="2382240" y="5228216"/>
              <a:ext cx="4089895" cy="24641"/>
            </a:xfrm>
            <a:prstGeom prst="straightConnector1">
              <a:avLst/>
            </a:prstGeom>
            <a:ln w="38100" cmpd="sng">
              <a:solidFill>
                <a:srgbClr val="1E1C11"/>
              </a:solidFill>
              <a:tailEnd type="triangle" w="lg" len="lg"/>
            </a:ln>
            <a:effectLst/>
          </p:spPr>
          <p:style>
            <a:lnRef idx="2">
              <a:schemeClr val="accent1"/>
            </a:lnRef>
            <a:fillRef idx="0">
              <a:schemeClr val="accent1"/>
            </a:fillRef>
            <a:effectRef idx="1">
              <a:schemeClr val="accent1"/>
            </a:effectRef>
            <a:fontRef idx="minor">
              <a:schemeClr val="tx1"/>
            </a:fontRef>
          </p:style>
        </p:cxnSp>
      </p:grpSp>
      <p:cxnSp>
        <p:nvCxnSpPr>
          <p:cNvPr id="23" name="Straight Connector 22"/>
          <p:cNvCxnSpPr/>
          <p:nvPr/>
        </p:nvCxnSpPr>
        <p:spPr>
          <a:xfrm flipV="1">
            <a:off x="3095037" y="2060222"/>
            <a:ext cx="2511778" cy="2502372"/>
          </a:xfrm>
          <a:prstGeom prst="line">
            <a:avLst/>
          </a:prstGeom>
          <a:ln w="952500" cmpd="sng">
            <a:solidFill>
              <a:srgbClr val="7FBB23"/>
            </a:solidFill>
          </a:ln>
          <a:effectLst/>
        </p:spPr>
        <p:style>
          <a:lnRef idx="2">
            <a:schemeClr val="accent1"/>
          </a:lnRef>
          <a:fillRef idx="0">
            <a:schemeClr val="accent1"/>
          </a:fillRef>
          <a:effectRef idx="1">
            <a:schemeClr val="accent1"/>
          </a:effectRef>
          <a:fontRef idx="minor">
            <a:schemeClr val="tx1"/>
          </a:fontRef>
        </p:style>
      </p:cxnSp>
      <p:sp>
        <p:nvSpPr>
          <p:cNvPr id="2" name="Rectangle 1"/>
          <p:cNvSpPr/>
          <p:nvPr/>
        </p:nvSpPr>
        <p:spPr>
          <a:xfrm>
            <a:off x="4556783" y="3687600"/>
            <a:ext cx="2100063" cy="1446550"/>
          </a:xfrm>
          <a:prstGeom prst="rect">
            <a:avLst/>
          </a:prstGeom>
        </p:spPr>
        <p:txBody>
          <a:bodyPr wrap="square">
            <a:spAutoFit/>
          </a:bodyPr>
          <a:lstStyle/>
          <a:p>
            <a:r>
              <a:rPr lang="en-US" sz="2200" dirty="0" smtClean="0">
                <a:latin typeface="Candara"/>
                <a:cs typeface="Candara"/>
              </a:rPr>
              <a:t>What a learner </a:t>
            </a:r>
          </a:p>
          <a:p>
            <a:r>
              <a:rPr lang="en-US" sz="2200" i="1" dirty="0" smtClean="0">
                <a:latin typeface="Candara"/>
                <a:cs typeface="Candara"/>
              </a:rPr>
              <a:t>arrives</a:t>
            </a:r>
            <a:r>
              <a:rPr lang="en-US" sz="2200" dirty="0" smtClean="0">
                <a:latin typeface="Candara"/>
                <a:cs typeface="Candara"/>
              </a:rPr>
              <a:t> </a:t>
            </a:r>
            <a:endParaRPr lang="en-US" sz="2200" dirty="0">
              <a:latin typeface="Candara"/>
              <a:cs typeface="Candara"/>
            </a:endParaRPr>
          </a:p>
          <a:p>
            <a:r>
              <a:rPr lang="en-US" sz="2200" dirty="0">
                <a:latin typeface="Candara"/>
                <a:cs typeface="Candara"/>
              </a:rPr>
              <a:t>able to </a:t>
            </a:r>
            <a:r>
              <a:rPr lang="en-US" sz="2200" dirty="0" smtClean="0">
                <a:latin typeface="Candara"/>
                <a:cs typeface="Candara"/>
              </a:rPr>
              <a:t>do </a:t>
            </a:r>
          </a:p>
          <a:p>
            <a:r>
              <a:rPr lang="en-US" sz="2200" dirty="0" smtClean="0">
                <a:latin typeface="Candara"/>
                <a:cs typeface="Candara"/>
              </a:rPr>
              <a:t>independently</a:t>
            </a:r>
            <a:endParaRPr lang="en-US" sz="2200" dirty="0">
              <a:latin typeface="Candara"/>
              <a:cs typeface="Candara"/>
            </a:endParaRPr>
          </a:p>
        </p:txBody>
      </p:sp>
    </p:spTree>
    <p:extLst>
      <p:ext uri="{BB962C8B-B14F-4D97-AF65-F5344CB8AC3E}">
        <p14:creationId xmlns:p14="http://schemas.microsoft.com/office/powerpoint/2010/main" val="4205771358"/>
      </p:ext>
    </p:extLst>
  </p:cSld>
  <p:clrMapOvr>
    <a:masterClrMapping/>
  </p:clrMapOvr>
  <p:timing>
    <p:tnLst>
      <p:par>
        <p:cTn xmlns:p14="http://schemas.microsoft.com/office/powerpoint/2010/mai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a:stretch>
            <a:fillRect/>
          </a:stretch>
        </p:blipFill>
        <p:spPr>
          <a:xfrm>
            <a:off x="2257020" y="1158240"/>
            <a:ext cx="4265700" cy="4172517"/>
          </a:xfrm>
          <a:prstGeom prst="rect">
            <a:avLst/>
          </a:prstGeom>
        </p:spPr>
      </p:pic>
      <p:pic>
        <p:nvPicPr>
          <p:cNvPr id="6" name="Picture 5"/>
          <p:cNvPicPr>
            <a:picLocks noChangeAspect="1"/>
          </p:cNvPicPr>
          <p:nvPr/>
        </p:nvPicPr>
        <p:blipFill>
          <a:blip r:embed="rId4"/>
          <a:stretch>
            <a:fillRect/>
          </a:stretch>
        </p:blipFill>
        <p:spPr>
          <a:xfrm>
            <a:off x="5154099" y="3322320"/>
            <a:ext cx="1131962" cy="1808480"/>
          </a:xfrm>
          <a:prstGeom prst="rect">
            <a:avLst/>
          </a:prstGeom>
        </p:spPr>
      </p:pic>
      <p:sp>
        <p:nvSpPr>
          <p:cNvPr id="7" name="TextBox 6"/>
          <p:cNvSpPr txBox="1"/>
          <p:nvPr/>
        </p:nvSpPr>
        <p:spPr>
          <a:xfrm>
            <a:off x="2983265" y="5277498"/>
            <a:ext cx="2410066" cy="369332"/>
          </a:xfrm>
          <a:prstGeom prst="rect">
            <a:avLst/>
          </a:prstGeom>
          <a:noFill/>
        </p:spPr>
        <p:txBody>
          <a:bodyPr wrap="square" rtlCol="0">
            <a:spAutoFit/>
          </a:bodyPr>
          <a:lstStyle/>
          <a:p>
            <a:r>
              <a:rPr lang="en-US" dirty="0" smtClean="0">
                <a:latin typeface="Candara"/>
                <a:cs typeface="Candara"/>
              </a:rPr>
              <a:t>Level of Competence</a:t>
            </a:r>
            <a:endParaRPr lang="en-US" dirty="0">
              <a:latin typeface="Candara"/>
              <a:cs typeface="Candara"/>
            </a:endParaRPr>
          </a:p>
        </p:txBody>
      </p:sp>
      <p:grpSp>
        <p:nvGrpSpPr>
          <p:cNvPr id="8" name="Group 7"/>
          <p:cNvGrpSpPr/>
          <p:nvPr/>
        </p:nvGrpSpPr>
        <p:grpSpPr>
          <a:xfrm>
            <a:off x="1216279" y="1176998"/>
            <a:ext cx="5255856" cy="4075859"/>
            <a:chOff x="1216279" y="1176998"/>
            <a:chExt cx="5255856" cy="4075859"/>
          </a:xfrm>
        </p:grpSpPr>
        <p:sp>
          <p:nvSpPr>
            <p:cNvPr id="9" name="TextBox 8"/>
            <p:cNvSpPr txBox="1"/>
            <p:nvPr/>
          </p:nvSpPr>
          <p:spPr>
            <a:xfrm>
              <a:off x="1216279" y="2939098"/>
              <a:ext cx="1260035" cy="646331"/>
            </a:xfrm>
            <a:prstGeom prst="rect">
              <a:avLst/>
            </a:prstGeom>
            <a:noFill/>
          </p:spPr>
          <p:txBody>
            <a:bodyPr wrap="square" rtlCol="0">
              <a:spAutoFit/>
            </a:bodyPr>
            <a:lstStyle/>
            <a:p>
              <a:r>
                <a:rPr lang="en-US" dirty="0" smtClean="0">
                  <a:latin typeface="Candara"/>
                  <a:cs typeface="Candara"/>
                </a:rPr>
                <a:t>Level of </a:t>
              </a:r>
            </a:p>
            <a:p>
              <a:r>
                <a:rPr lang="en-US" dirty="0" smtClean="0">
                  <a:latin typeface="Candara"/>
                  <a:cs typeface="Candara"/>
                </a:rPr>
                <a:t>Challenge</a:t>
              </a:r>
              <a:endParaRPr lang="en-US" dirty="0">
                <a:latin typeface="Candara"/>
                <a:cs typeface="Candara"/>
              </a:endParaRPr>
            </a:p>
          </p:txBody>
        </p:sp>
        <p:cxnSp>
          <p:nvCxnSpPr>
            <p:cNvPr id="10" name="Straight Arrow Connector 9"/>
            <p:cNvCxnSpPr/>
            <p:nvPr/>
          </p:nvCxnSpPr>
          <p:spPr>
            <a:xfrm flipH="1" flipV="1">
              <a:off x="2363586" y="1176998"/>
              <a:ext cx="18654" cy="4051218"/>
            </a:xfrm>
            <a:prstGeom prst="straightConnector1">
              <a:avLst/>
            </a:prstGeom>
            <a:ln w="38100" cmpd="sng">
              <a:solidFill>
                <a:srgbClr val="1E1C11"/>
              </a:solidFill>
              <a:tailEnd type="triangle" w="lg" len="lg"/>
            </a:ln>
            <a:effectLst/>
          </p:spPr>
          <p:style>
            <a:lnRef idx="2">
              <a:schemeClr val="accent1"/>
            </a:lnRef>
            <a:fillRef idx="0">
              <a:schemeClr val="accent1"/>
            </a:fillRef>
            <a:effectRef idx="1">
              <a:schemeClr val="accent1"/>
            </a:effectRef>
            <a:fontRef idx="minor">
              <a:schemeClr val="tx1"/>
            </a:fontRef>
          </p:style>
        </p:cxnSp>
        <p:cxnSp>
          <p:nvCxnSpPr>
            <p:cNvPr id="11" name="Straight Arrow Connector 10"/>
            <p:cNvCxnSpPr/>
            <p:nvPr/>
          </p:nvCxnSpPr>
          <p:spPr>
            <a:xfrm flipV="1">
              <a:off x="2382240" y="5228216"/>
              <a:ext cx="4089895" cy="24641"/>
            </a:xfrm>
            <a:prstGeom prst="straightConnector1">
              <a:avLst/>
            </a:prstGeom>
            <a:ln w="38100" cmpd="sng">
              <a:solidFill>
                <a:srgbClr val="1E1C11"/>
              </a:solidFill>
              <a:tailEnd type="triangle" w="lg" len="lg"/>
            </a:ln>
            <a:effectLst/>
          </p:spPr>
          <p:style>
            <a:lnRef idx="2">
              <a:schemeClr val="accent1"/>
            </a:lnRef>
            <a:fillRef idx="0">
              <a:schemeClr val="accent1"/>
            </a:fillRef>
            <a:effectRef idx="1">
              <a:schemeClr val="accent1"/>
            </a:effectRef>
            <a:fontRef idx="minor">
              <a:schemeClr val="tx1"/>
            </a:fontRef>
          </p:style>
        </p:cxnSp>
      </p:grpSp>
      <p:cxnSp>
        <p:nvCxnSpPr>
          <p:cNvPr id="12" name="Straight Connector 11"/>
          <p:cNvCxnSpPr/>
          <p:nvPr/>
        </p:nvCxnSpPr>
        <p:spPr>
          <a:xfrm flipV="1">
            <a:off x="3095037" y="2060222"/>
            <a:ext cx="2511778" cy="2502372"/>
          </a:xfrm>
          <a:prstGeom prst="line">
            <a:avLst/>
          </a:prstGeom>
          <a:ln w="952500" cmpd="sng">
            <a:solidFill>
              <a:srgbClr val="7FBB23"/>
            </a:solidFill>
          </a:ln>
          <a:effectLst/>
        </p:spPr>
        <p:style>
          <a:lnRef idx="2">
            <a:schemeClr val="accent1"/>
          </a:lnRef>
          <a:fillRef idx="0">
            <a:schemeClr val="accent1"/>
          </a:fillRef>
          <a:effectRef idx="1">
            <a:schemeClr val="accent1"/>
          </a:effectRef>
          <a:fontRef idx="minor">
            <a:schemeClr val="tx1"/>
          </a:fontRef>
        </p:style>
      </p:cxnSp>
      <p:sp>
        <p:nvSpPr>
          <p:cNvPr id="13" name="TextBox 12"/>
          <p:cNvSpPr txBox="1"/>
          <p:nvPr/>
        </p:nvSpPr>
        <p:spPr>
          <a:xfrm>
            <a:off x="7450722" y="6581001"/>
            <a:ext cx="1693278" cy="276999"/>
          </a:xfrm>
          <a:prstGeom prst="rect">
            <a:avLst/>
          </a:prstGeom>
          <a:noFill/>
        </p:spPr>
        <p:txBody>
          <a:bodyPr wrap="square" rtlCol="0">
            <a:spAutoFit/>
          </a:bodyPr>
          <a:lstStyle/>
          <a:p>
            <a:r>
              <a:rPr lang="de-DE" sz="1200" dirty="0" err="1">
                <a:solidFill>
                  <a:srgbClr val="BFBFBF"/>
                </a:solidFill>
              </a:rPr>
              <a:t>brungrrl</a:t>
            </a:r>
            <a:r>
              <a:rPr lang="de-DE" sz="1200" dirty="0">
                <a:solidFill>
                  <a:srgbClr val="BFBFBF"/>
                </a:solidFill>
              </a:rPr>
              <a:t>/3342482581/</a:t>
            </a:r>
          </a:p>
        </p:txBody>
      </p:sp>
    </p:spTree>
    <p:extLst>
      <p:ext uri="{BB962C8B-B14F-4D97-AF65-F5344CB8AC3E}">
        <p14:creationId xmlns:p14="http://schemas.microsoft.com/office/powerpoint/2010/main" val="2380409693"/>
      </p:ext>
    </p:extLst>
  </p:cSld>
  <p:clrMapOvr>
    <a:masterClrMapping/>
  </p:clrMapOvr>
  <p:timing>
    <p:tnLst>
      <p:par>
        <p:cTn xmlns:p14="http://schemas.microsoft.com/office/powerpoint/2010/mai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a:stretch>
            <a:fillRect/>
          </a:stretch>
        </p:blipFill>
        <p:spPr>
          <a:xfrm>
            <a:off x="2257020" y="1158239"/>
            <a:ext cx="4265700" cy="4172517"/>
          </a:xfrm>
          <a:prstGeom prst="rect">
            <a:avLst/>
          </a:prstGeom>
        </p:spPr>
      </p:pic>
      <p:pic>
        <p:nvPicPr>
          <p:cNvPr id="9" name="Picture 8"/>
          <p:cNvPicPr>
            <a:picLocks noChangeAspect="1"/>
          </p:cNvPicPr>
          <p:nvPr/>
        </p:nvPicPr>
        <p:blipFill>
          <a:blip r:embed="rId4"/>
          <a:stretch>
            <a:fillRect/>
          </a:stretch>
        </p:blipFill>
        <p:spPr>
          <a:xfrm>
            <a:off x="5154099" y="3322320"/>
            <a:ext cx="1131962" cy="1808480"/>
          </a:xfrm>
          <a:prstGeom prst="rect">
            <a:avLst/>
          </a:prstGeom>
        </p:spPr>
      </p:pic>
      <p:sp>
        <p:nvSpPr>
          <p:cNvPr id="10" name="TextBox 9"/>
          <p:cNvSpPr txBox="1"/>
          <p:nvPr/>
        </p:nvSpPr>
        <p:spPr>
          <a:xfrm>
            <a:off x="2983265" y="5277498"/>
            <a:ext cx="2410066" cy="369332"/>
          </a:xfrm>
          <a:prstGeom prst="rect">
            <a:avLst/>
          </a:prstGeom>
          <a:noFill/>
        </p:spPr>
        <p:txBody>
          <a:bodyPr wrap="square" rtlCol="0">
            <a:spAutoFit/>
          </a:bodyPr>
          <a:lstStyle/>
          <a:p>
            <a:r>
              <a:rPr lang="en-US" dirty="0" smtClean="0">
                <a:latin typeface="Candara"/>
                <a:cs typeface="Candara"/>
              </a:rPr>
              <a:t>Level of Competence</a:t>
            </a:r>
            <a:endParaRPr lang="en-US" dirty="0">
              <a:latin typeface="Candara"/>
              <a:cs typeface="Candara"/>
            </a:endParaRPr>
          </a:p>
        </p:txBody>
      </p:sp>
      <p:grpSp>
        <p:nvGrpSpPr>
          <p:cNvPr id="11" name="Group 10"/>
          <p:cNvGrpSpPr/>
          <p:nvPr/>
        </p:nvGrpSpPr>
        <p:grpSpPr>
          <a:xfrm>
            <a:off x="1216279" y="1176998"/>
            <a:ext cx="5255856" cy="4075859"/>
            <a:chOff x="1216279" y="1176998"/>
            <a:chExt cx="5255856" cy="4075859"/>
          </a:xfrm>
        </p:grpSpPr>
        <p:sp>
          <p:nvSpPr>
            <p:cNvPr id="12" name="TextBox 11"/>
            <p:cNvSpPr txBox="1"/>
            <p:nvPr/>
          </p:nvSpPr>
          <p:spPr>
            <a:xfrm>
              <a:off x="1216279" y="2939098"/>
              <a:ext cx="1260035" cy="646331"/>
            </a:xfrm>
            <a:prstGeom prst="rect">
              <a:avLst/>
            </a:prstGeom>
            <a:noFill/>
          </p:spPr>
          <p:txBody>
            <a:bodyPr wrap="square" rtlCol="0">
              <a:spAutoFit/>
            </a:bodyPr>
            <a:lstStyle/>
            <a:p>
              <a:r>
                <a:rPr lang="en-US" dirty="0" smtClean="0">
                  <a:latin typeface="Candara"/>
                  <a:cs typeface="Candara"/>
                </a:rPr>
                <a:t>Level of </a:t>
              </a:r>
            </a:p>
            <a:p>
              <a:r>
                <a:rPr lang="en-US" dirty="0" smtClean="0">
                  <a:latin typeface="Candara"/>
                  <a:cs typeface="Candara"/>
                </a:rPr>
                <a:t>Challenge</a:t>
              </a:r>
              <a:endParaRPr lang="en-US" dirty="0">
                <a:latin typeface="Candara"/>
                <a:cs typeface="Candara"/>
              </a:endParaRPr>
            </a:p>
          </p:txBody>
        </p:sp>
        <p:cxnSp>
          <p:nvCxnSpPr>
            <p:cNvPr id="13" name="Straight Arrow Connector 12"/>
            <p:cNvCxnSpPr/>
            <p:nvPr/>
          </p:nvCxnSpPr>
          <p:spPr>
            <a:xfrm flipH="1" flipV="1">
              <a:off x="2363586" y="1176998"/>
              <a:ext cx="18654" cy="4051218"/>
            </a:xfrm>
            <a:prstGeom prst="straightConnector1">
              <a:avLst/>
            </a:prstGeom>
            <a:ln w="38100" cmpd="sng">
              <a:solidFill>
                <a:srgbClr val="1E1C11"/>
              </a:solidFill>
              <a:tailEnd type="triangle" w="lg" len="lg"/>
            </a:ln>
            <a:effectLst/>
          </p:spPr>
          <p:style>
            <a:lnRef idx="2">
              <a:schemeClr val="accent1"/>
            </a:lnRef>
            <a:fillRef idx="0">
              <a:schemeClr val="accent1"/>
            </a:fillRef>
            <a:effectRef idx="1">
              <a:schemeClr val="accent1"/>
            </a:effectRef>
            <a:fontRef idx="minor">
              <a:schemeClr val="tx1"/>
            </a:fontRef>
          </p:style>
        </p:cxnSp>
        <p:cxnSp>
          <p:nvCxnSpPr>
            <p:cNvPr id="14" name="Straight Arrow Connector 13"/>
            <p:cNvCxnSpPr/>
            <p:nvPr/>
          </p:nvCxnSpPr>
          <p:spPr>
            <a:xfrm flipV="1">
              <a:off x="2382240" y="5228216"/>
              <a:ext cx="4089895" cy="24641"/>
            </a:xfrm>
            <a:prstGeom prst="straightConnector1">
              <a:avLst/>
            </a:prstGeom>
            <a:ln w="38100" cmpd="sng">
              <a:solidFill>
                <a:srgbClr val="1E1C11"/>
              </a:solidFill>
              <a:tailEnd type="triangle" w="lg" len="lg"/>
            </a:ln>
            <a:effectLst/>
          </p:spPr>
          <p:style>
            <a:lnRef idx="2">
              <a:schemeClr val="accent1"/>
            </a:lnRef>
            <a:fillRef idx="0">
              <a:schemeClr val="accent1"/>
            </a:fillRef>
            <a:effectRef idx="1">
              <a:schemeClr val="accent1"/>
            </a:effectRef>
            <a:fontRef idx="minor">
              <a:schemeClr val="tx1"/>
            </a:fontRef>
          </p:style>
        </p:cxnSp>
      </p:grpSp>
      <p:cxnSp>
        <p:nvCxnSpPr>
          <p:cNvPr id="15" name="Straight Connector 14"/>
          <p:cNvCxnSpPr/>
          <p:nvPr/>
        </p:nvCxnSpPr>
        <p:spPr>
          <a:xfrm flipV="1">
            <a:off x="3095037" y="2060222"/>
            <a:ext cx="2511778" cy="2502372"/>
          </a:xfrm>
          <a:prstGeom prst="line">
            <a:avLst/>
          </a:prstGeom>
          <a:ln w="952500" cmpd="sng">
            <a:solidFill>
              <a:srgbClr val="7FBB23"/>
            </a:solidFill>
          </a:ln>
          <a:effectLst/>
        </p:spPr>
        <p:style>
          <a:lnRef idx="2">
            <a:schemeClr val="accent1"/>
          </a:lnRef>
          <a:fillRef idx="0">
            <a:schemeClr val="accent1"/>
          </a:fillRef>
          <a:effectRef idx="1">
            <a:schemeClr val="accent1"/>
          </a:effectRef>
          <a:fontRef idx="minor">
            <a:schemeClr val="tx1"/>
          </a:fontRef>
        </p:style>
      </p:cxnSp>
      <p:sp>
        <p:nvSpPr>
          <p:cNvPr id="4" name="TextBox 3"/>
          <p:cNvSpPr txBox="1"/>
          <p:nvPr/>
        </p:nvSpPr>
        <p:spPr>
          <a:xfrm>
            <a:off x="2363586" y="1336947"/>
            <a:ext cx="2135052" cy="1446550"/>
          </a:xfrm>
          <a:prstGeom prst="rect">
            <a:avLst/>
          </a:prstGeom>
          <a:noFill/>
        </p:spPr>
        <p:txBody>
          <a:bodyPr wrap="square" rtlCol="0">
            <a:spAutoFit/>
          </a:bodyPr>
          <a:lstStyle/>
          <a:p>
            <a:r>
              <a:rPr lang="en-US" sz="2200" dirty="0" smtClean="0">
                <a:latin typeface="Candara"/>
                <a:cs typeface="Candara"/>
              </a:rPr>
              <a:t>What you want </a:t>
            </a:r>
          </a:p>
          <a:p>
            <a:r>
              <a:rPr lang="en-US" sz="2200" dirty="0" smtClean="0">
                <a:latin typeface="Candara"/>
                <a:cs typeface="Candara"/>
              </a:rPr>
              <a:t>the learner to</a:t>
            </a:r>
          </a:p>
          <a:p>
            <a:r>
              <a:rPr lang="en-US" sz="2200" i="1" dirty="0" smtClean="0">
                <a:latin typeface="Candara"/>
                <a:cs typeface="Candara"/>
              </a:rPr>
              <a:t>leave</a:t>
            </a:r>
            <a:r>
              <a:rPr lang="en-US" sz="2200" dirty="0" smtClean="0">
                <a:latin typeface="Candara"/>
                <a:cs typeface="Candara"/>
              </a:rPr>
              <a:t> able to do independently</a:t>
            </a:r>
            <a:endParaRPr lang="en-US" sz="2200" dirty="0">
              <a:latin typeface="Candara"/>
              <a:cs typeface="Candara"/>
            </a:endParaRPr>
          </a:p>
        </p:txBody>
      </p:sp>
    </p:spTree>
    <p:extLst>
      <p:ext uri="{BB962C8B-B14F-4D97-AF65-F5344CB8AC3E}">
        <p14:creationId xmlns:p14="http://schemas.microsoft.com/office/powerpoint/2010/main" val="664904578"/>
      </p:ext>
    </p:extLst>
  </p:cSld>
  <p:clrMapOvr>
    <a:masterClrMapping/>
  </p:clrMapOvr>
  <p:timing>
    <p:tnLst>
      <p:par>
        <p:cTn xmlns:p14="http://schemas.microsoft.com/office/powerpoint/2010/mai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a:stretch>
            <a:fillRect/>
          </a:stretch>
        </p:blipFill>
        <p:spPr>
          <a:xfrm>
            <a:off x="2257020" y="1158239"/>
            <a:ext cx="4265700" cy="4172517"/>
          </a:xfrm>
          <a:prstGeom prst="rect">
            <a:avLst/>
          </a:prstGeom>
        </p:spPr>
      </p:pic>
      <p:pic>
        <p:nvPicPr>
          <p:cNvPr id="9" name="Picture 8"/>
          <p:cNvPicPr>
            <a:picLocks noChangeAspect="1"/>
          </p:cNvPicPr>
          <p:nvPr/>
        </p:nvPicPr>
        <p:blipFill>
          <a:blip r:embed="rId4"/>
          <a:stretch>
            <a:fillRect/>
          </a:stretch>
        </p:blipFill>
        <p:spPr>
          <a:xfrm>
            <a:off x="5154099" y="3322320"/>
            <a:ext cx="1131962" cy="1808480"/>
          </a:xfrm>
          <a:prstGeom prst="rect">
            <a:avLst/>
          </a:prstGeom>
        </p:spPr>
      </p:pic>
      <p:sp>
        <p:nvSpPr>
          <p:cNvPr id="10" name="TextBox 9"/>
          <p:cNvSpPr txBox="1"/>
          <p:nvPr/>
        </p:nvSpPr>
        <p:spPr>
          <a:xfrm>
            <a:off x="2983265" y="5277498"/>
            <a:ext cx="2410066" cy="369332"/>
          </a:xfrm>
          <a:prstGeom prst="rect">
            <a:avLst/>
          </a:prstGeom>
          <a:noFill/>
        </p:spPr>
        <p:txBody>
          <a:bodyPr wrap="square" rtlCol="0">
            <a:spAutoFit/>
          </a:bodyPr>
          <a:lstStyle/>
          <a:p>
            <a:r>
              <a:rPr lang="en-US" dirty="0" smtClean="0">
                <a:latin typeface="Candara"/>
                <a:cs typeface="Candara"/>
              </a:rPr>
              <a:t>Level of Competence</a:t>
            </a:r>
            <a:endParaRPr lang="en-US" dirty="0">
              <a:latin typeface="Candara"/>
              <a:cs typeface="Candara"/>
            </a:endParaRPr>
          </a:p>
        </p:txBody>
      </p:sp>
      <p:grpSp>
        <p:nvGrpSpPr>
          <p:cNvPr id="11" name="Group 10"/>
          <p:cNvGrpSpPr/>
          <p:nvPr/>
        </p:nvGrpSpPr>
        <p:grpSpPr>
          <a:xfrm>
            <a:off x="1216279" y="1176998"/>
            <a:ext cx="5255856" cy="4075859"/>
            <a:chOff x="1216279" y="1176998"/>
            <a:chExt cx="5255856" cy="4075859"/>
          </a:xfrm>
        </p:grpSpPr>
        <p:sp>
          <p:nvSpPr>
            <p:cNvPr id="12" name="TextBox 11"/>
            <p:cNvSpPr txBox="1"/>
            <p:nvPr/>
          </p:nvSpPr>
          <p:spPr>
            <a:xfrm>
              <a:off x="1216279" y="2939098"/>
              <a:ext cx="1260035" cy="646331"/>
            </a:xfrm>
            <a:prstGeom prst="rect">
              <a:avLst/>
            </a:prstGeom>
            <a:noFill/>
          </p:spPr>
          <p:txBody>
            <a:bodyPr wrap="square" rtlCol="0">
              <a:spAutoFit/>
            </a:bodyPr>
            <a:lstStyle/>
            <a:p>
              <a:r>
                <a:rPr lang="en-US" dirty="0" smtClean="0">
                  <a:latin typeface="Candara"/>
                  <a:cs typeface="Candara"/>
                </a:rPr>
                <a:t>Level of </a:t>
              </a:r>
            </a:p>
            <a:p>
              <a:r>
                <a:rPr lang="en-US" dirty="0" smtClean="0">
                  <a:latin typeface="Candara"/>
                  <a:cs typeface="Candara"/>
                </a:rPr>
                <a:t>Challenge</a:t>
              </a:r>
              <a:endParaRPr lang="en-US" dirty="0">
                <a:latin typeface="Candara"/>
                <a:cs typeface="Candara"/>
              </a:endParaRPr>
            </a:p>
          </p:txBody>
        </p:sp>
        <p:cxnSp>
          <p:nvCxnSpPr>
            <p:cNvPr id="13" name="Straight Arrow Connector 12"/>
            <p:cNvCxnSpPr/>
            <p:nvPr/>
          </p:nvCxnSpPr>
          <p:spPr>
            <a:xfrm flipH="1" flipV="1">
              <a:off x="2363586" y="1176998"/>
              <a:ext cx="18654" cy="4051218"/>
            </a:xfrm>
            <a:prstGeom prst="straightConnector1">
              <a:avLst/>
            </a:prstGeom>
            <a:ln w="38100" cmpd="sng">
              <a:solidFill>
                <a:srgbClr val="1E1C11"/>
              </a:solidFill>
              <a:tailEnd type="triangle" w="lg" len="lg"/>
            </a:ln>
            <a:effectLst/>
          </p:spPr>
          <p:style>
            <a:lnRef idx="2">
              <a:schemeClr val="accent1"/>
            </a:lnRef>
            <a:fillRef idx="0">
              <a:schemeClr val="accent1"/>
            </a:fillRef>
            <a:effectRef idx="1">
              <a:schemeClr val="accent1"/>
            </a:effectRef>
            <a:fontRef idx="minor">
              <a:schemeClr val="tx1"/>
            </a:fontRef>
          </p:style>
        </p:cxnSp>
        <p:cxnSp>
          <p:nvCxnSpPr>
            <p:cNvPr id="14" name="Straight Arrow Connector 13"/>
            <p:cNvCxnSpPr/>
            <p:nvPr/>
          </p:nvCxnSpPr>
          <p:spPr>
            <a:xfrm flipV="1">
              <a:off x="2382240" y="5228216"/>
              <a:ext cx="4089895" cy="24641"/>
            </a:xfrm>
            <a:prstGeom prst="straightConnector1">
              <a:avLst/>
            </a:prstGeom>
            <a:ln w="38100" cmpd="sng">
              <a:solidFill>
                <a:srgbClr val="1E1C11"/>
              </a:solidFill>
              <a:tailEnd type="triangle" w="lg" len="lg"/>
            </a:ln>
            <a:effectLst/>
          </p:spPr>
          <p:style>
            <a:lnRef idx="2">
              <a:schemeClr val="accent1"/>
            </a:lnRef>
            <a:fillRef idx="0">
              <a:schemeClr val="accent1"/>
            </a:fillRef>
            <a:effectRef idx="1">
              <a:schemeClr val="accent1"/>
            </a:effectRef>
            <a:fontRef idx="minor">
              <a:schemeClr val="tx1"/>
            </a:fontRef>
          </p:style>
        </p:cxnSp>
      </p:grpSp>
      <p:cxnSp>
        <p:nvCxnSpPr>
          <p:cNvPr id="15" name="Straight Connector 14"/>
          <p:cNvCxnSpPr/>
          <p:nvPr/>
        </p:nvCxnSpPr>
        <p:spPr>
          <a:xfrm flipV="1">
            <a:off x="3095037" y="2060222"/>
            <a:ext cx="2511778" cy="2502372"/>
          </a:xfrm>
          <a:prstGeom prst="line">
            <a:avLst/>
          </a:prstGeom>
          <a:ln w="952500" cmpd="sng">
            <a:solidFill>
              <a:srgbClr val="7FBB23"/>
            </a:solidFill>
          </a:ln>
          <a:effectLst/>
        </p:spPr>
        <p:style>
          <a:lnRef idx="2">
            <a:schemeClr val="accent1"/>
          </a:lnRef>
          <a:fillRef idx="0">
            <a:schemeClr val="accent1"/>
          </a:fillRef>
          <a:effectRef idx="1">
            <a:schemeClr val="accent1"/>
          </a:effectRef>
          <a:fontRef idx="minor">
            <a:schemeClr val="tx1"/>
          </a:fontRef>
        </p:style>
      </p:cxnSp>
      <p:pic>
        <p:nvPicPr>
          <p:cNvPr id="16" name="Picture 15"/>
          <p:cNvPicPr>
            <a:picLocks noChangeAspect="1"/>
          </p:cNvPicPr>
          <p:nvPr/>
        </p:nvPicPr>
        <p:blipFill>
          <a:blip r:embed="rId5"/>
          <a:stretch>
            <a:fillRect/>
          </a:stretch>
        </p:blipFill>
        <p:spPr>
          <a:xfrm>
            <a:off x="2481580" y="1363979"/>
            <a:ext cx="1304780" cy="1615605"/>
          </a:xfrm>
          <a:prstGeom prst="rect">
            <a:avLst/>
          </a:prstGeom>
        </p:spPr>
      </p:pic>
      <p:sp>
        <p:nvSpPr>
          <p:cNvPr id="17" name="TextBox 16"/>
          <p:cNvSpPr txBox="1"/>
          <p:nvPr/>
        </p:nvSpPr>
        <p:spPr>
          <a:xfrm>
            <a:off x="7450722" y="6581001"/>
            <a:ext cx="1693278" cy="276999"/>
          </a:xfrm>
          <a:prstGeom prst="rect">
            <a:avLst/>
          </a:prstGeom>
          <a:noFill/>
        </p:spPr>
        <p:txBody>
          <a:bodyPr wrap="square" rtlCol="0">
            <a:spAutoFit/>
          </a:bodyPr>
          <a:lstStyle/>
          <a:p>
            <a:r>
              <a:rPr lang="fi-FI" sz="1200" dirty="0">
                <a:solidFill>
                  <a:schemeClr val="bg1">
                    <a:lumMod val="75000"/>
                  </a:schemeClr>
                </a:solidFill>
                <a:sym typeface="Wingdings"/>
              </a:rPr>
              <a:t>mdpettitt/6808983221</a:t>
            </a:r>
            <a:endParaRPr lang="de-DE" sz="1200" dirty="0">
              <a:solidFill>
                <a:schemeClr val="bg1">
                  <a:lumMod val="75000"/>
                </a:schemeClr>
              </a:solidFill>
            </a:endParaRPr>
          </a:p>
        </p:txBody>
      </p:sp>
    </p:spTree>
    <p:extLst>
      <p:ext uri="{BB962C8B-B14F-4D97-AF65-F5344CB8AC3E}">
        <p14:creationId xmlns:p14="http://schemas.microsoft.com/office/powerpoint/2010/main" val="3081536992"/>
      </p:ext>
    </p:extLst>
  </p:cSld>
  <p:clrMapOvr>
    <a:masterClrMapping/>
  </p:clrMapOvr>
  <p:timing>
    <p:tnLst>
      <p:par>
        <p:cTn xmlns:p14="http://schemas.microsoft.com/office/powerpoint/2010/mai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a:stretch>
            <a:fillRect/>
          </a:stretch>
        </p:blipFill>
        <p:spPr>
          <a:xfrm>
            <a:off x="2257020" y="1158239"/>
            <a:ext cx="4265700" cy="4172517"/>
          </a:xfrm>
          <a:prstGeom prst="rect">
            <a:avLst/>
          </a:prstGeom>
        </p:spPr>
      </p:pic>
      <p:sp>
        <p:nvSpPr>
          <p:cNvPr id="10" name="TextBox 9"/>
          <p:cNvSpPr txBox="1"/>
          <p:nvPr/>
        </p:nvSpPr>
        <p:spPr>
          <a:xfrm>
            <a:off x="2983265" y="5277498"/>
            <a:ext cx="2410066" cy="369332"/>
          </a:xfrm>
          <a:prstGeom prst="rect">
            <a:avLst/>
          </a:prstGeom>
          <a:noFill/>
        </p:spPr>
        <p:txBody>
          <a:bodyPr wrap="square" rtlCol="0">
            <a:spAutoFit/>
          </a:bodyPr>
          <a:lstStyle/>
          <a:p>
            <a:r>
              <a:rPr lang="en-US" dirty="0" smtClean="0">
                <a:latin typeface="Candara"/>
                <a:cs typeface="Candara"/>
              </a:rPr>
              <a:t>Level of Competence</a:t>
            </a:r>
            <a:endParaRPr lang="en-US" dirty="0">
              <a:latin typeface="Candara"/>
              <a:cs typeface="Candara"/>
            </a:endParaRPr>
          </a:p>
        </p:txBody>
      </p:sp>
      <p:grpSp>
        <p:nvGrpSpPr>
          <p:cNvPr id="11" name="Group 10"/>
          <p:cNvGrpSpPr/>
          <p:nvPr/>
        </p:nvGrpSpPr>
        <p:grpSpPr>
          <a:xfrm>
            <a:off x="1216279" y="1176998"/>
            <a:ext cx="5255856" cy="4075859"/>
            <a:chOff x="1216279" y="1176998"/>
            <a:chExt cx="5255856" cy="4075859"/>
          </a:xfrm>
        </p:grpSpPr>
        <p:sp>
          <p:nvSpPr>
            <p:cNvPr id="12" name="TextBox 11"/>
            <p:cNvSpPr txBox="1"/>
            <p:nvPr/>
          </p:nvSpPr>
          <p:spPr>
            <a:xfrm>
              <a:off x="1216279" y="2939098"/>
              <a:ext cx="1260035" cy="646331"/>
            </a:xfrm>
            <a:prstGeom prst="rect">
              <a:avLst/>
            </a:prstGeom>
            <a:noFill/>
          </p:spPr>
          <p:txBody>
            <a:bodyPr wrap="square" rtlCol="0">
              <a:spAutoFit/>
            </a:bodyPr>
            <a:lstStyle/>
            <a:p>
              <a:r>
                <a:rPr lang="en-US" dirty="0" smtClean="0">
                  <a:latin typeface="Candara"/>
                  <a:cs typeface="Candara"/>
                </a:rPr>
                <a:t>Level of </a:t>
              </a:r>
            </a:p>
            <a:p>
              <a:r>
                <a:rPr lang="en-US" dirty="0" smtClean="0">
                  <a:latin typeface="Candara"/>
                  <a:cs typeface="Candara"/>
                </a:rPr>
                <a:t>Challenge</a:t>
              </a:r>
              <a:endParaRPr lang="en-US" dirty="0">
                <a:latin typeface="Candara"/>
                <a:cs typeface="Candara"/>
              </a:endParaRPr>
            </a:p>
          </p:txBody>
        </p:sp>
        <p:cxnSp>
          <p:nvCxnSpPr>
            <p:cNvPr id="13" name="Straight Arrow Connector 12"/>
            <p:cNvCxnSpPr/>
            <p:nvPr/>
          </p:nvCxnSpPr>
          <p:spPr>
            <a:xfrm flipH="1" flipV="1">
              <a:off x="2363586" y="1176998"/>
              <a:ext cx="18654" cy="4051218"/>
            </a:xfrm>
            <a:prstGeom prst="straightConnector1">
              <a:avLst/>
            </a:prstGeom>
            <a:ln w="38100" cmpd="sng">
              <a:solidFill>
                <a:schemeClr val="bg2">
                  <a:lumMod val="10000"/>
                </a:schemeClr>
              </a:solidFill>
              <a:tailEnd type="triangle" w="lg" len="lg"/>
            </a:ln>
            <a:effectLst/>
          </p:spPr>
          <p:style>
            <a:lnRef idx="2">
              <a:schemeClr val="accent1"/>
            </a:lnRef>
            <a:fillRef idx="0">
              <a:schemeClr val="accent1"/>
            </a:fillRef>
            <a:effectRef idx="1">
              <a:schemeClr val="accent1"/>
            </a:effectRef>
            <a:fontRef idx="minor">
              <a:schemeClr val="tx1"/>
            </a:fontRef>
          </p:style>
        </p:cxnSp>
        <p:cxnSp>
          <p:nvCxnSpPr>
            <p:cNvPr id="14" name="Straight Arrow Connector 13"/>
            <p:cNvCxnSpPr/>
            <p:nvPr/>
          </p:nvCxnSpPr>
          <p:spPr>
            <a:xfrm flipV="1">
              <a:off x="2382240" y="5228216"/>
              <a:ext cx="4089895" cy="24641"/>
            </a:xfrm>
            <a:prstGeom prst="straightConnector1">
              <a:avLst/>
            </a:prstGeom>
            <a:ln w="38100" cmpd="sng">
              <a:solidFill>
                <a:srgbClr val="1E1C11"/>
              </a:solidFill>
              <a:tailEnd type="triangle" w="lg" len="lg"/>
            </a:ln>
            <a:effectLst/>
          </p:spPr>
          <p:style>
            <a:lnRef idx="2">
              <a:schemeClr val="accent1"/>
            </a:lnRef>
            <a:fillRef idx="0">
              <a:schemeClr val="accent1"/>
            </a:fillRef>
            <a:effectRef idx="1">
              <a:schemeClr val="accent1"/>
            </a:effectRef>
            <a:fontRef idx="minor">
              <a:schemeClr val="tx1"/>
            </a:fontRef>
          </p:style>
        </p:cxnSp>
      </p:grpSp>
      <p:cxnSp>
        <p:nvCxnSpPr>
          <p:cNvPr id="15" name="Straight Connector 14"/>
          <p:cNvCxnSpPr/>
          <p:nvPr/>
        </p:nvCxnSpPr>
        <p:spPr>
          <a:xfrm flipV="1">
            <a:off x="3095037" y="2060222"/>
            <a:ext cx="2511778" cy="2502372"/>
          </a:xfrm>
          <a:prstGeom prst="line">
            <a:avLst/>
          </a:prstGeom>
          <a:ln w="952500" cmpd="sng">
            <a:solidFill>
              <a:srgbClr val="7FBB23"/>
            </a:solidFill>
          </a:ln>
          <a:effectLst/>
        </p:spPr>
        <p:style>
          <a:lnRef idx="2">
            <a:schemeClr val="accent1"/>
          </a:lnRef>
          <a:fillRef idx="0">
            <a:schemeClr val="accent1"/>
          </a:fillRef>
          <a:effectRef idx="1">
            <a:schemeClr val="accent1"/>
          </a:effectRef>
          <a:fontRef idx="minor">
            <a:schemeClr val="tx1"/>
          </a:fontRef>
        </p:style>
      </p:cxnSp>
      <p:pic>
        <p:nvPicPr>
          <p:cNvPr id="17" name="Picture 16"/>
          <p:cNvPicPr>
            <a:picLocks noChangeAspect="1"/>
          </p:cNvPicPr>
          <p:nvPr/>
        </p:nvPicPr>
        <p:blipFill>
          <a:blip r:embed="rId4"/>
          <a:stretch>
            <a:fillRect/>
          </a:stretch>
        </p:blipFill>
        <p:spPr>
          <a:xfrm>
            <a:off x="2481580" y="1363979"/>
            <a:ext cx="1304780" cy="1615605"/>
          </a:xfrm>
          <a:prstGeom prst="rect">
            <a:avLst/>
          </a:prstGeom>
        </p:spPr>
      </p:pic>
      <p:pic>
        <p:nvPicPr>
          <p:cNvPr id="18" name="Picture 17"/>
          <p:cNvPicPr>
            <a:picLocks noChangeAspect="1"/>
          </p:cNvPicPr>
          <p:nvPr/>
        </p:nvPicPr>
        <p:blipFill>
          <a:blip r:embed="rId5"/>
          <a:stretch>
            <a:fillRect/>
          </a:stretch>
        </p:blipFill>
        <p:spPr>
          <a:xfrm>
            <a:off x="5154099" y="3322320"/>
            <a:ext cx="1131962" cy="1808480"/>
          </a:xfrm>
          <a:prstGeom prst="rect">
            <a:avLst/>
          </a:prstGeom>
        </p:spPr>
      </p:pic>
      <p:sp>
        <p:nvSpPr>
          <p:cNvPr id="2" name="TextBox 1"/>
          <p:cNvSpPr txBox="1"/>
          <p:nvPr/>
        </p:nvSpPr>
        <p:spPr>
          <a:xfrm rot="19007463">
            <a:off x="1939725" y="2613932"/>
            <a:ext cx="5060569" cy="1077218"/>
          </a:xfrm>
          <a:prstGeom prst="rect">
            <a:avLst/>
          </a:prstGeom>
          <a:noFill/>
        </p:spPr>
        <p:txBody>
          <a:bodyPr wrap="square" rtlCol="0">
            <a:spAutoFit/>
          </a:bodyPr>
          <a:lstStyle/>
          <a:p>
            <a:pPr algn="ctr"/>
            <a:r>
              <a:rPr lang="en-US" sz="3200" b="1" dirty="0" smtClean="0">
                <a:solidFill>
                  <a:srgbClr val="660066"/>
                </a:solidFill>
                <a:latin typeface="Chalkduster"/>
                <a:cs typeface="Chalkduster"/>
              </a:rPr>
              <a:t>ZONE OF PROXIMAL DEVELOPMENT</a:t>
            </a:r>
            <a:endParaRPr lang="en-US" sz="3200" b="1" dirty="0">
              <a:solidFill>
                <a:srgbClr val="660066"/>
              </a:solidFill>
              <a:latin typeface="Chalkduster"/>
              <a:cs typeface="Chalkduster"/>
            </a:endParaRPr>
          </a:p>
        </p:txBody>
      </p:sp>
    </p:spTree>
    <p:extLst>
      <p:ext uri="{BB962C8B-B14F-4D97-AF65-F5344CB8AC3E}">
        <p14:creationId xmlns:p14="http://schemas.microsoft.com/office/powerpoint/2010/main" val="4004562835"/>
      </p:ext>
    </p:extLst>
  </p:cSld>
  <p:clrMapOvr>
    <a:masterClrMapping/>
  </p:clrMapOvr>
  <p:timing>
    <p:tnLst>
      <p:par>
        <p:cTn xmlns:p14="http://schemas.microsoft.com/office/powerpoint/2010/mai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a:stretch>
            <a:fillRect/>
          </a:stretch>
        </p:blipFill>
        <p:spPr>
          <a:xfrm>
            <a:off x="2257020" y="1158239"/>
            <a:ext cx="4265700" cy="4172517"/>
          </a:xfrm>
          <a:prstGeom prst="rect">
            <a:avLst/>
          </a:prstGeom>
        </p:spPr>
      </p:pic>
      <p:sp>
        <p:nvSpPr>
          <p:cNvPr id="10" name="TextBox 9"/>
          <p:cNvSpPr txBox="1"/>
          <p:nvPr/>
        </p:nvSpPr>
        <p:spPr>
          <a:xfrm>
            <a:off x="2983265" y="5277498"/>
            <a:ext cx="2410066" cy="369332"/>
          </a:xfrm>
          <a:prstGeom prst="rect">
            <a:avLst/>
          </a:prstGeom>
          <a:noFill/>
        </p:spPr>
        <p:txBody>
          <a:bodyPr wrap="square" rtlCol="0">
            <a:spAutoFit/>
          </a:bodyPr>
          <a:lstStyle/>
          <a:p>
            <a:r>
              <a:rPr lang="en-US" dirty="0" smtClean="0">
                <a:latin typeface="Candara"/>
                <a:cs typeface="Candara"/>
              </a:rPr>
              <a:t>Level of Competence</a:t>
            </a:r>
            <a:endParaRPr lang="en-US" dirty="0">
              <a:latin typeface="Candara"/>
              <a:cs typeface="Candara"/>
            </a:endParaRPr>
          </a:p>
        </p:txBody>
      </p:sp>
      <p:grpSp>
        <p:nvGrpSpPr>
          <p:cNvPr id="11" name="Group 10"/>
          <p:cNvGrpSpPr/>
          <p:nvPr/>
        </p:nvGrpSpPr>
        <p:grpSpPr>
          <a:xfrm>
            <a:off x="1216279" y="1176998"/>
            <a:ext cx="5255856" cy="4075859"/>
            <a:chOff x="1216279" y="1176998"/>
            <a:chExt cx="5255856" cy="4075859"/>
          </a:xfrm>
        </p:grpSpPr>
        <p:sp>
          <p:nvSpPr>
            <p:cNvPr id="12" name="TextBox 11"/>
            <p:cNvSpPr txBox="1"/>
            <p:nvPr/>
          </p:nvSpPr>
          <p:spPr>
            <a:xfrm>
              <a:off x="1216279" y="2939098"/>
              <a:ext cx="1260035" cy="646331"/>
            </a:xfrm>
            <a:prstGeom prst="rect">
              <a:avLst/>
            </a:prstGeom>
            <a:noFill/>
          </p:spPr>
          <p:txBody>
            <a:bodyPr wrap="square" rtlCol="0">
              <a:spAutoFit/>
            </a:bodyPr>
            <a:lstStyle/>
            <a:p>
              <a:r>
                <a:rPr lang="en-US" dirty="0" smtClean="0">
                  <a:latin typeface="Candara"/>
                  <a:cs typeface="Candara"/>
                </a:rPr>
                <a:t>Level of </a:t>
              </a:r>
            </a:p>
            <a:p>
              <a:r>
                <a:rPr lang="en-US" dirty="0" smtClean="0">
                  <a:latin typeface="Candara"/>
                  <a:cs typeface="Candara"/>
                </a:rPr>
                <a:t>Challenge</a:t>
              </a:r>
              <a:endParaRPr lang="en-US" dirty="0">
                <a:latin typeface="Candara"/>
                <a:cs typeface="Candara"/>
              </a:endParaRPr>
            </a:p>
          </p:txBody>
        </p:sp>
        <p:cxnSp>
          <p:nvCxnSpPr>
            <p:cNvPr id="13" name="Straight Arrow Connector 12"/>
            <p:cNvCxnSpPr/>
            <p:nvPr/>
          </p:nvCxnSpPr>
          <p:spPr>
            <a:xfrm flipH="1" flipV="1">
              <a:off x="2363586" y="1176998"/>
              <a:ext cx="18654" cy="4051218"/>
            </a:xfrm>
            <a:prstGeom prst="straightConnector1">
              <a:avLst/>
            </a:prstGeom>
            <a:ln w="38100" cmpd="sng">
              <a:solidFill>
                <a:srgbClr val="1E1C11"/>
              </a:solidFill>
              <a:tailEnd type="triangle" w="lg" len="lg"/>
            </a:ln>
            <a:effectLst/>
          </p:spPr>
          <p:style>
            <a:lnRef idx="2">
              <a:schemeClr val="accent1"/>
            </a:lnRef>
            <a:fillRef idx="0">
              <a:schemeClr val="accent1"/>
            </a:fillRef>
            <a:effectRef idx="1">
              <a:schemeClr val="accent1"/>
            </a:effectRef>
            <a:fontRef idx="minor">
              <a:schemeClr val="tx1"/>
            </a:fontRef>
          </p:style>
        </p:cxnSp>
        <p:cxnSp>
          <p:nvCxnSpPr>
            <p:cNvPr id="14" name="Straight Arrow Connector 13"/>
            <p:cNvCxnSpPr/>
            <p:nvPr/>
          </p:nvCxnSpPr>
          <p:spPr>
            <a:xfrm flipV="1">
              <a:off x="2382240" y="5228216"/>
              <a:ext cx="4089895" cy="24641"/>
            </a:xfrm>
            <a:prstGeom prst="straightConnector1">
              <a:avLst/>
            </a:prstGeom>
            <a:ln w="38100" cmpd="sng">
              <a:solidFill>
                <a:srgbClr val="1E1C11"/>
              </a:solidFill>
              <a:tailEnd type="triangle" w="lg" len="lg"/>
            </a:ln>
            <a:effectLst/>
          </p:spPr>
          <p:style>
            <a:lnRef idx="2">
              <a:schemeClr val="accent1"/>
            </a:lnRef>
            <a:fillRef idx="0">
              <a:schemeClr val="accent1"/>
            </a:fillRef>
            <a:effectRef idx="1">
              <a:schemeClr val="accent1"/>
            </a:effectRef>
            <a:fontRef idx="minor">
              <a:schemeClr val="tx1"/>
            </a:fontRef>
          </p:style>
        </p:cxnSp>
      </p:grpSp>
      <p:cxnSp>
        <p:nvCxnSpPr>
          <p:cNvPr id="15" name="Straight Connector 14"/>
          <p:cNvCxnSpPr/>
          <p:nvPr/>
        </p:nvCxnSpPr>
        <p:spPr>
          <a:xfrm flipV="1">
            <a:off x="3095037" y="2060222"/>
            <a:ext cx="2511778" cy="2502372"/>
          </a:xfrm>
          <a:prstGeom prst="line">
            <a:avLst/>
          </a:prstGeom>
          <a:ln w="952500" cmpd="sng">
            <a:solidFill>
              <a:srgbClr val="7FBB23"/>
            </a:solidFill>
          </a:ln>
          <a:effectLst/>
        </p:spPr>
        <p:style>
          <a:lnRef idx="2">
            <a:schemeClr val="accent1"/>
          </a:lnRef>
          <a:fillRef idx="0">
            <a:schemeClr val="accent1"/>
          </a:fillRef>
          <a:effectRef idx="1">
            <a:schemeClr val="accent1"/>
          </a:effectRef>
          <a:fontRef idx="minor">
            <a:schemeClr val="tx1"/>
          </a:fontRef>
        </p:style>
      </p:cxnSp>
      <p:pic>
        <p:nvPicPr>
          <p:cNvPr id="18" name="Picture 17"/>
          <p:cNvPicPr>
            <a:picLocks noChangeAspect="1"/>
          </p:cNvPicPr>
          <p:nvPr/>
        </p:nvPicPr>
        <p:blipFill>
          <a:blip r:embed="rId4"/>
          <a:stretch>
            <a:fillRect/>
          </a:stretch>
        </p:blipFill>
        <p:spPr>
          <a:xfrm>
            <a:off x="5154099" y="3322320"/>
            <a:ext cx="1131962" cy="1808480"/>
          </a:xfrm>
          <a:prstGeom prst="rect">
            <a:avLst/>
          </a:prstGeom>
        </p:spPr>
      </p:pic>
      <p:pic>
        <p:nvPicPr>
          <p:cNvPr id="16" name="Picture 15"/>
          <p:cNvPicPr>
            <a:picLocks noChangeAspect="1"/>
          </p:cNvPicPr>
          <p:nvPr/>
        </p:nvPicPr>
        <p:blipFill>
          <a:blip r:embed="rId5">
            <a:extLst>
              <a:ext uri="{BEBA8EAE-BF5A-486C-A8C5-ECC9F3942E4B}">
                <a14:imgProps xmlns:a14="http://schemas.microsoft.com/office/drawing/2010/main">
                  <a14:imgLayer r:embed="rId6">
                    <a14:imgEffect>
                      <a14:backgroundRemoval t="0" b="100000" l="0" r="100000"/>
                    </a14:imgEffect>
                  </a14:imgLayer>
                </a14:imgProps>
              </a:ext>
            </a:extLst>
          </a:blip>
          <a:stretch>
            <a:fillRect/>
          </a:stretch>
        </p:blipFill>
        <p:spPr>
          <a:xfrm>
            <a:off x="3852159" y="2163911"/>
            <a:ext cx="1085361" cy="2398683"/>
          </a:xfrm>
          <a:prstGeom prst="rect">
            <a:avLst/>
          </a:prstGeom>
        </p:spPr>
      </p:pic>
      <p:pic>
        <p:nvPicPr>
          <p:cNvPr id="19" name="Picture 18"/>
          <p:cNvPicPr>
            <a:picLocks noChangeAspect="1"/>
          </p:cNvPicPr>
          <p:nvPr/>
        </p:nvPicPr>
        <p:blipFill>
          <a:blip r:embed="rId7"/>
          <a:stretch>
            <a:fillRect/>
          </a:stretch>
        </p:blipFill>
        <p:spPr>
          <a:xfrm>
            <a:off x="2481580" y="1363979"/>
            <a:ext cx="1304780" cy="1615605"/>
          </a:xfrm>
          <a:prstGeom prst="rect">
            <a:avLst/>
          </a:prstGeom>
        </p:spPr>
      </p:pic>
    </p:spTree>
    <p:extLst>
      <p:ext uri="{BB962C8B-B14F-4D97-AF65-F5344CB8AC3E}">
        <p14:creationId xmlns:p14="http://schemas.microsoft.com/office/powerpoint/2010/main" val="2659842196"/>
      </p:ext>
    </p:extLst>
  </p:cSld>
  <p:clrMapOvr>
    <a:masterClrMapping/>
  </p:clrMapOvr>
  <p:timing>
    <p:tnLst>
      <p:par>
        <p:cTn xmlns:p14="http://schemas.microsoft.com/office/powerpoint/2010/mai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2256288" y="1158238"/>
            <a:ext cx="4266432" cy="4183387"/>
          </a:xfrm>
          <a:prstGeom prst="rect">
            <a:avLst/>
          </a:prstGeom>
        </p:spPr>
      </p:pic>
      <p:pic>
        <p:nvPicPr>
          <p:cNvPr id="10" name="Picture 9"/>
          <p:cNvPicPr>
            <a:picLocks noChangeAspect="1"/>
          </p:cNvPicPr>
          <p:nvPr/>
        </p:nvPicPr>
        <p:blipFill>
          <a:blip r:embed="rId4">
            <a:alphaModFix amt="16000"/>
          </a:blip>
          <a:stretch>
            <a:fillRect/>
          </a:stretch>
        </p:blipFill>
        <p:spPr>
          <a:xfrm>
            <a:off x="5154099" y="3322320"/>
            <a:ext cx="1131962" cy="1808480"/>
          </a:xfrm>
          <a:prstGeom prst="rect">
            <a:avLst/>
          </a:prstGeom>
        </p:spPr>
      </p:pic>
      <p:cxnSp>
        <p:nvCxnSpPr>
          <p:cNvPr id="6" name="Straight Arrow Connector 5"/>
          <p:cNvCxnSpPr/>
          <p:nvPr/>
        </p:nvCxnSpPr>
        <p:spPr>
          <a:xfrm flipH="1" flipV="1">
            <a:off x="2363586" y="1176998"/>
            <a:ext cx="18654" cy="4051218"/>
          </a:xfrm>
          <a:prstGeom prst="straightConnector1">
            <a:avLst/>
          </a:prstGeom>
          <a:ln w="38100" cmpd="sng">
            <a:solidFill>
              <a:srgbClr val="1E1C11"/>
            </a:solidFill>
            <a:tailEnd type="triangle" w="lg" len="lg"/>
          </a:ln>
          <a:effectLst/>
        </p:spPr>
        <p:style>
          <a:lnRef idx="2">
            <a:schemeClr val="accent1"/>
          </a:lnRef>
          <a:fillRef idx="0">
            <a:schemeClr val="accent1"/>
          </a:fillRef>
          <a:effectRef idx="1">
            <a:schemeClr val="accent1"/>
          </a:effectRef>
          <a:fontRef idx="minor">
            <a:schemeClr val="tx1"/>
          </a:fontRef>
        </p:style>
      </p:cxnSp>
      <p:cxnSp>
        <p:nvCxnSpPr>
          <p:cNvPr id="8" name="Straight Arrow Connector 7"/>
          <p:cNvCxnSpPr/>
          <p:nvPr/>
        </p:nvCxnSpPr>
        <p:spPr>
          <a:xfrm flipV="1">
            <a:off x="2382240" y="5228216"/>
            <a:ext cx="4089895" cy="24641"/>
          </a:xfrm>
          <a:prstGeom prst="straightConnector1">
            <a:avLst/>
          </a:prstGeom>
          <a:ln w="38100" cmpd="sng">
            <a:solidFill>
              <a:srgbClr val="1E1C11"/>
            </a:solidFill>
            <a:tailEnd type="triangle" w="lg" len="lg"/>
          </a:ln>
          <a:effectLst/>
        </p:spPr>
        <p:style>
          <a:lnRef idx="2">
            <a:schemeClr val="accent1"/>
          </a:lnRef>
          <a:fillRef idx="0">
            <a:schemeClr val="accent1"/>
          </a:fillRef>
          <a:effectRef idx="1">
            <a:schemeClr val="accent1"/>
          </a:effectRef>
          <a:fontRef idx="minor">
            <a:schemeClr val="tx1"/>
          </a:fontRef>
        </p:style>
      </p:cxnSp>
      <p:sp>
        <p:nvSpPr>
          <p:cNvPr id="11" name="TextBox 10"/>
          <p:cNvSpPr txBox="1"/>
          <p:nvPr/>
        </p:nvSpPr>
        <p:spPr>
          <a:xfrm>
            <a:off x="2983265" y="5277498"/>
            <a:ext cx="2410066" cy="369332"/>
          </a:xfrm>
          <a:prstGeom prst="rect">
            <a:avLst/>
          </a:prstGeom>
          <a:noFill/>
        </p:spPr>
        <p:txBody>
          <a:bodyPr wrap="square" rtlCol="0">
            <a:spAutoFit/>
          </a:bodyPr>
          <a:lstStyle/>
          <a:p>
            <a:r>
              <a:rPr lang="en-US" dirty="0" smtClean="0">
                <a:latin typeface="Candara"/>
                <a:cs typeface="Candara"/>
              </a:rPr>
              <a:t>Level of Competence</a:t>
            </a:r>
            <a:endParaRPr lang="en-US" dirty="0">
              <a:latin typeface="Candara"/>
              <a:cs typeface="Candara"/>
            </a:endParaRPr>
          </a:p>
        </p:txBody>
      </p:sp>
      <p:sp>
        <p:nvSpPr>
          <p:cNvPr id="12" name="TextBox 11"/>
          <p:cNvSpPr txBox="1"/>
          <p:nvPr/>
        </p:nvSpPr>
        <p:spPr>
          <a:xfrm>
            <a:off x="1216279" y="2939098"/>
            <a:ext cx="1260035" cy="646331"/>
          </a:xfrm>
          <a:prstGeom prst="rect">
            <a:avLst/>
          </a:prstGeom>
          <a:noFill/>
        </p:spPr>
        <p:txBody>
          <a:bodyPr wrap="square" rtlCol="0">
            <a:spAutoFit/>
          </a:bodyPr>
          <a:lstStyle/>
          <a:p>
            <a:r>
              <a:rPr lang="en-US" dirty="0" smtClean="0">
                <a:latin typeface="Candara"/>
                <a:cs typeface="Candara"/>
              </a:rPr>
              <a:t>Level of </a:t>
            </a:r>
          </a:p>
          <a:p>
            <a:r>
              <a:rPr lang="en-US" dirty="0" smtClean="0">
                <a:latin typeface="Candara"/>
                <a:cs typeface="Candara"/>
              </a:rPr>
              <a:t>Challenge</a:t>
            </a:r>
            <a:endParaRPr lang="en-US" dirty="0">
              <a:latin typeface="Candara"/>
              <a:cs typeface="Candara"/>
            </a:endParaRPr>
          </a:p>
        </p:txBody>
      </p:sp>
      <p:sp>
        <p:nvSpPr>
          <p:cNvPr id="13" name="TextBox 12"/>
          <p:cNvSpPr txBox="1"/>
          <p:nvPr/>
        </p:nvSpPr>
        <p:spPr>
          <a:xfrm>
            <a:off x="7231712" y="6581001"/>
            <a:ext cx="1912288" cy="276999"/>
          </a:xfrm>
          <a:prstGeom prst="rect">
            <a:avLst/>
          </a:prstGeom>
          <a:noFill/>
        </p:spPr>
        <p:txBody>
          <a:bodyPr wrap="square" rtlCol="0">
            <a:spAutoFit/>
          </a:bodyPr>
          <a:lstStyle/>
          <a:p>
            <a:r>
              <a:rPr lang="de-DE" sz="1200" dirty="0" err="1">
                <a:solidFill>
                  <a:srgbClr val="BFBFBF"/>
                </a:solidFill>
                <a:sym typeface="Wingdings"/>
              </a:rPr>
              <a:t>sahdblunders</a:t>
            </a:r>
            <a:r>
              <a:rPr lang="de-DE" sz="1200" dirty="0">
                <a:solidFill>
                  <a:srgbClr val="BFBFBF"/>
                </a:solidFill>
                <a:sym typeface="Wingdings"/>
              </a:rPr>
              <a:t>/8644936719</a:t>
            </a:r>
          </a:p>
        </p:txBody>
      </p:sp>
      <p:pic>
        <p:nvPicPr>
          <p:cNvPr id="14" name="Picture 13"/>
          <p:cNvPicPr>
            <a:picLocks noChangeAspect="1"/>
          </p:cNvPicPr>
          <p:nvPr/>
        </p:nvPicPr>
        <p:blipFill>
          <a:blip r:embed="rId5">
            <a:alphaModFix amt="22000"/>
          </a:blip>
          <a:stretch>
            <a:fillRect/>
          </a:stretch>
        </p:blipFill>
        <p:spPr>
          <a:xfrm>
            <a:off x="2481580" y="1363979"/>
            <a:ext cx="1304780" cy="1615605"/>
          </a:xfrm>
          <a:prstGeom prst="rect">
            <a:avLst/>
          </a:prstGeom>
        </p:spPr>
      </p:pic>
      <p:pic>
        <p:nvPicPr>
          <p:cNvPr id="7" name="Picture 6"/>
          <p:cNvPicPr>
            <a:picLocks noChangeAspect="1"/>
          </p:cNvPicPr>
          <p:nvPr/>
        </p:nvPicPr>
        <p:blipFill>
          <a:blip r:embed="rId6"/>
          <a:stretch>
            <a:fillRect/>
          </a:stretch>
        </p:blipFill>
        <p:spPr>
          <a:xfrm>
            <a:off x="3433593" y="2154050"/>
            <a:ext cx="1959738" cy="2317353"/>
          </a:xfrm>
          <a:prstGeom prst="rect">
            <a:avLst/>
          </a:prstGeom>
        </p:spPr>
      </p:pic>
    </p:spTree>
    <p:extLst>
      <p:ext uri="{BB962C8B-B14F-4D97-AF65-F5344CB8AC3E}">
        <p14:creationId xmlns:p14="http://schemas.microsoft.com/office/powerpoint/2010/main" val="3042417367"/>
      </p:ext>
    </p:extLst>
  </p:cSld>
  <p:clrMapOvr>
    <a:masterClrMapping/>
  </p:clrMapOvr>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7184677" y="6550223"/>
            <a:ext cx="1959324" cy="276999"/>
          </a:xfrm>
          <a:prstGeom prst="rect">
            <a:avLst/>
          </a:prstGeom>
          <a:noFill/>
        </p:spPr>
        <p:txBody>
          <a:bodyPr wrap="square" rtlCol="0">
            <a:spAutoFit/>
          </a:bodyPr>
          <a:lstStyle/>
          <a:p>
            <a:r>
              <a:rPr lang="nl-NL" sz="1200" b="1" dirty="0" err="1">
                <a:solidFill>
                  <a:srgbClr val="A6A6A6"/>
                </a:solidFill>
              </a:rPr>
              <a:t>zoutedrop</a:t>
            </a:r>
            <a:r>
              <a:rPr lang="nl-NL" sz="1200" b="1" dirty="0">
                <a:solidFill>
                  <a:srgbClr val="A6A6A6"/>
                </a:solidFill>
              </a:rPr>
              <a:t>/2317065892</a:t>
            </a:r>
            <a:endParaRPr lang="en-US" sz="1200" b="1" dirty="0">
              <a:solidFill>
                <a:srgbClr val="A6A6A6"/>
              </a:solidFill>
            </a:endParaRPr>
          </a:p>
        </p:txBody>
      </p:sp>
      <p:pic>
        <p:nvPicPr>
          <p:cNvPr id="5" name="Picture 4"/>
          <p:cNvPicPr>
            <a:picLocks noChangeAspect="1"/>
          </p:cNvPicPr>
          <p:nvPr/>
        </p:nvPicPr>
        <p:blipFill>
          <a:blip r:embed="rId3"/>
          <a:stretch>
            <a:fillRect/>
          </a:stretch>
        </p:blipFill>
        <p:spPr>
          <a:xfrm>
            <a:off x="508000" y="711200"/>
            <a:ext cx="8128000" cy="5422900"/>
          </a:xfrm>
          <a:prstGeom prst="rect">
            <a:avLst/>
          </a:prstGeom>
        </p:spPr>
      </p:pic>
      <p:sp>
        <p:nvSpPr>
          <p:cNvPr id="7" name="TextBox 6"/>
          <p:cNvSpPr txBox="1"/>
          <p:nvPr/>
        </p:nvSpPr>
        <p:spPr>
          <a:xfrm>
            <a:off x="799603" y="20227"/>
            <a:ext cx="2398812" cy="6863416"/>
          </a:xfrm>
          <a:prstGeom prst="rect">
            <a:avLst/>
          </a:prstGeom>
          <a:solidFill>
            <a:schemeClr val="bg1">
              <a:lumMod val="95000"/>
              <a:alpha val="42000"/>
            </a:schemeClr>
          </a:solidFill>
        </p:spPr>
        <p:txBody>
          <a:bodyPr wrap="square" rtlCol="0">
            <a:spAutoFit/>
          </a:bodyPr>
          <a:lstStyle/>
          <a:p>
            <a:endParaRPr lang="en-US" sz="3200" b="1" dirty="0" smtClean="0">
              <a:solidFill>
                <a:schemeClr val="bg2">
                  <a:lumMod val="10000"/>
                </a:schemeClr>
              </a:solidFill>
              <a:latin typeface="Helvetica"/>
              <a:cs typeface="Helvetica"/>
            </a:endParaRPr>
          </a:p>
          <a:p>
            <a:endParaRPr lang="en-US" sz="3200" b="1" dirty="0">
              <a:solidFill>
                <a:schemeClr val="bg2">
                  <a:lumMod val="10000"/>
                </a:schemeClr>
              </a:solidFill>
              <a:latin typeface="Helvetica"/>
              <a:cs typeface="Helvetica"/>
            </a:endParaRPr>
          </a:p>
          <a:p>
            <a:endParaRPr lang="en-US" sz="3200" b="1" dirty="0" smtClean="0">
              <a:solidFill>
                <a:schemeClr val="bg2">
                  <a:lumMod val="10000"/>
                </a:schemeClr>
              </a:solidFill>
              <a:latin typeface="Georgia"/>
              <a:cs typeface="Georgia"/>
            </a:endParaRPr>
          </a:p>
          <a:p>
            <a:r>
              <a:rPr lang="en-US" sz="3200" b="1" dirty="0" smtClean="0">
                <a:solidFill>
                  <a:schemeClr val="bg2">
                    <a:lumMod val="10000"/>
                  </a:schemeClr>
                </a:solidFill>
                <a:latin typeface="Georgia"/>
                <a:cs typeface="Georgia"/>
              </a:rPr>
              <a:t>(1)</a:t>
            </a:r>
            <a:endParaRPr lang="en-US" sz="3200" b="1" dirty="0">
              <a:solidFill>
                <a:schemeClr val="bg2">
                  <a:lumMod val="10000"/>
                </a:schemeClr>
              </a:solidFill>
              <a:latin typeface="Georgia"/>
              <a:cs typeface="Georgia"/>
            </a:endParaRPr>
          </a:p>
          <a:p>
            <a:r>
              <a:rPr lang="en-US" sz="3200" b="1" dirty="0" smtClean="0">
                <a:solidFill>
                  <a:schemeClr val="bg2">
                    <a:lumMod val="10000"/>
                  </a:schemeClr>
                </a:solidFill>
                <a:latin typeface="Georgia"/>
                <a:cs typeface="Georgia"/>
              </a:rPr>
              <a:t>grading papers </a:t>
            </a:r>
          </a:p>
          <a:p>
            <a:r>
              <a:rPr lang="en-US" sz="3200" b="1" dirty="0" smtClean="0">
                <a:solidFill>
                  <a:schemeClr val="bg2">
                    <a:lumMod val="10000"/>
                  </a:schemeClr>
                </a:solidFill>
                <a:latin typeface="Georgia"/>
                <a:cs typeface="Georgia"/>
              </a:rPr>
              <a:t>and marking exams?</a:t>
            </a:r>
          </a:p>
          <a:p>
            <a:endParaRPr lang="en-US" sz="3200" b="1" dirty="0" smtClean="0">
              <a:solidFill>
                <a:schemeClr val="bg2">
                  <a:lumMod val="10000"/>
                </a:schemeClr>
              </a:solidFill>
              <a:latin typeface="Helvetica"/>
              <a:cs typeface="Helvetica"/>
            </a:endParaRPr>
          </a:p>
          <a:p>
            <a:endParaRPr lang="en-US" sz="3200" b="1" dirty="0">
              <a:solidFill>
                <a:schemeClr val="bg2">
                  <a:lumMod val="10000"/>
                </a:schemeClr>
              </a:solidFill>
              <a:latin typeface="Helvetica"/>
              <a:cs typeface="Helvetica"/>
            </a:endParaRPr>
          </a:p>
          <a:p>
            <a:endParaRPr lang="en-US" sz="3200" b="1" dirty="0" smtClean="0">
              <a:solidFill>
                <a:schemeClr val="bg2">
                  <a:lumMod val="10000"/>
                </a:schemeClr>
              </a:solidFill>
              <a:latin typeface="Helvetica"/>
              <a:cs typeface="Helvetica"/>
            </a:endParaRPr>
          </a:p>
          <a:p>
            <a:endParaRPr lang="en-US" sz="3200" b="1" dirty="0">
              <a:solidFill>
                <a:schemeClr val="bg2">
                  <a:lumMod val="10000"/>
                </a:schemeClr>
              </a:solidFill>
              <a:latin typeface="Helvetica"/>
              <a:cs typeface="Helvetica"/>
            </a:endParaRPr>
          </a:p>
          <a:p>
            <a:endParaRPr lang="en-US" sz="2400" b="1" dirty="0">
              <a:solidFill>
                <a:schemeClr val="bg2">
                  <a:lumMod val="10000"/>
                </a:schemeClr>
              </a:solidFill>
              <a:latin typeface="Helvetica"/>
              <a:cs typeface="Helvetica"/>
            </a:endParaRPr>
          </a:p>
        </p:txBody>
      </p:sp>
    </p:spTree>
    <p:extLst>
      <p:ext uri="{BB962C8B-B14F-4D97-AF65-F5344CB8AC3E}">
        <p14:creationId xmlns:p14="http://schemas.microsoft.com/office/powerpoint/2010/main" val="1942428597"/>
      </p:ext>
    </p:extLst>
  </p:cSld>
  <p:clrMapOvr>
    <a:masterClrMapping/>
  </p:clrMapOvr>
  <p:timing>
    <p:tnLst>
      <p:par>
        <p:cTn xmlns:p14="http://schemas.microsoft.com/office/powerpoint/2010/mai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2256288" y="1158238"/>
            <a:ext cx="4266432" cy="4183387"/>
          </a:xfrm>
          <a:prstGeom prst="rect">
            <a:avLst/>
          </a:prstGeom>
        </p:spPr>
      </p:pic>
      <p:sp>
        <p:nvSpPr>
          <p:cNvPr id="6" name="TextBox 5"/>
          <p:cNvSpPr txBox="1"/>
          <p:nvPr/>
        </p:nvSpPr>
        <p:spPr>
          <a:xfrm>
            <a:off x="4692091" y="4065294"/>
            <a:ext cx="1588747" cy="707886"/>
          </a:xfrm>
          <a:prstGeom prst="rect">
            <a:avLst/>
          </a:prstGeom>
          <a:noFill/>
        </p:spPr>
        <p:txBody>
          <a:bodyPr wrap="square" rtlCol="0">
            <a:spAutoFit/>
          </a:bodyPr>
          <a:lstStyle/>
          <a:p>
            <a:r>
              <a:rPr lang="en-US" sz="2000" dirty="0" smtClean="0">
                <a:latin typeface="Cooper Black"/>
                <a:cs typeface="Cooper Black"/>
              </a:rPr>
              <a:t>KNOWS &amp; CAN DO</a:t>
            </a:r>
          </a:p>
        </p:txBody>
      </p:sp>
      <p:sp>
        <p:nvSpPr>
          <p:cNvPr id="8" name="TextBox 7"/>
          <p:cNvSpPr txBox="1"/>
          <p:nvPr/>
        </p:nvSpPr>
        <p:spPr>
          <a:xfrm>
            <a:off x="2476314" y="1299665"/>
            <a:ext cx="1509947" cy="1323439"/>
          </a:xfrm>
          <a:prstGeom prst="rect">
            <a:avLst/>
          </a:prstGeom>
          <a:noFill/>
        </p:spPr>
        <p:txBody>
          <a:bodyPr wrap="square" rtlCol="0">
            <a:spAutoFit/>
          </a:bodyPr>
          <a:lstStyle/>
          <a:p>
            <a:r>
              <a:rPr lang="en-US" sz="2000" dirty="0" smtClean="0">
                <a:latin typeface="Cooper Black"/>
                <a:cs typeface="Cooper Black"/>
              </a:rPr>
              <a:t>NEEDS to fulfill learning outcomes </a:t>
            </a:r>
          </a:p>
        </p:txBody>
      </p:sp>
      <p:sp>
        <p:nvSpPr>
          <p:cNvPr id="17" name="TextBox 16"/>
          <p:cNvSpPr txBox="1"/>
          <p:nvPr/>
        </p:nvSpPr>
        <p:spPr>
          <a:xfrm>
            <a:off x="2983265" y="5277498"/>
            <a:ext cx="2410066" cy="369332"/>
          </a:xfrm>
          <a:prstGeom prst="rect">
            <a:avLst/>
          </a:prstGeom>
          <a:noFill/>
        </p:spPr>
        <p:txBody>
          <a:bodyPr wrap="square" rtlCol="0">
            <a:spAutoFit/>
          </a:bodyPr>
          <a:lstStyle/>
          <a:p>
            <a:r>
              <a:rPr lang="en-US" dirty="0" smtClean="0">
                <a:latin typeface="Candara"/>
                <a:cs typeface="Candara"/>
              </a:rPr>
              <a:t>Level of Competence</a:t>
            </a:r>
            <a:endParaRPr lang="en-US" dirty="0">
              <a:latin typeface="Candara"/>
              <a:cs typeface="Candara"/>
            </a:endParaRPr>
          </a:p>
        </p:txBody>
      </p:sp>
      <p:grpSp>
        <p:nvGrpSpPr>
          <p:cNvPr id="18" name="Group 17"/>
          <p:cNvGrpSpPr/>
          <p:nvPr/>
        </p:nvGrpSpPr>
        <p:grpSpPr>
          <a:xfrm>
            <a:off x="1216279" y="1176998"/>
            <a:ext cx="5255856" cy="4075859"/>
            <a:chOff x="1216279" y="1176998"/>
            <a:chExt cx="5255856" cy="4075859"/>
          </a:xfrm>
        </p:grpSpPr>
        <p:sp>
          <p:nvSpPr>
            <p:cNvPr id="19" name="TextBox 18"/>
            <p:cNvSpPr txBox="1"/>
            <p:nvPr/>
          </p:nvSpPr>
          <p:spPr>
            <a:xfrm>
              <a:off x="1216279" y="2939098"/>
              <a:ext cx="1260035" cy="646331"/>
            </a:xfrm>
            <a:prstGeom prst="rect">
              <a:avLst/>
            </a:prstGeom>
            <a:noFill/>
          </p:spPr>
          <p:txBody>
            <a:bodyPr wrap="square" rtlCol="0">
              <a:spAutoFit/>
            </a:bodyPr>
            <a:lstStyle/>
            <a:p>
              <a:r>
                <a:rPr lang="en-US" dirty="0" smtClean="0">
                  <a:latin typeface="Candara"/>
                  <a:cs typeface="Candara"/>
                </a:rPr>
                <a:t>Level of </a:t>
              </a:r>
            </a:p>
            <a:p>
              <a:r>
                <a:rPr lang="en-US" dirty="0" smtClean="0">
                  <a:latin typeface="Candara"/>
                  <a:cs typeface="Candara"/>
                </a:rPr>
                <a:t>Challenge</a:t>
              </a:r>
              <a:endParaRPr lang="en-US" dirty="0">
                <a:latin typeface="Candara"/>
                <a:cs typeface="Candara"/>
              </a:endParaRPr>
            </a:p>
          </p:txBody>
        </p:sp>
        <p:cxnSp>
          <p:nvCxnSpPr>
            <p:cNvPr id="20" name="Straight Arrow Connector 19"/>
            <p:cNvCxnSpPr/>
            <p:nvPr/>
          </p:nvCxnSpPr>
          <p:spPr>
            <a:xfrm flipH="1" flipV="1">
              <a:off x="2363586" y="1176998"/>
              <a:ext cx="18654" cy="4051218"/>
            </a:xfrm>
            <a:prstGeom prst="straightConnector1">
              <a:avLst/>
            </a:prstGeom>
            <a:ln w="38100" cmpd="sng">
              <a:solidFill>
                <a:srgbClr val="1E1C11"/>
              </a:solidFill>
              <a:tailEnd type="triangle" w="lg" len="lg"/>
            </a:ln>
            <a:effectLst/>
          </p:spPr>
          <p:style>
            <a:lnRef idx="2">
              <a:schemeClr val="accent1"/>
            </a:lnRef>
            <a:fillRef idx="0">
              <a:schemeClr val="accent1"/>
            </a:fillRef>
            <a:effectRef idx="1">
              <a:schemeClr val="accent1"/>
            </a:effectRef>
            <a:fontRef idx="minor">
              <a:schemeClr val="tx1"/>
            </a:fontRef>
          </p:style>
        </p:cxnSp>
        <p:cxnSp>
          <p:nvCxnSpPr>
            <p:cNvPr id="21" name="Straight Arrow Connector 20"/>
            <p:cNvCxnSpPr/>
            <p:nvPr/>
          </p:nvCxnSpPr>
          <p:spPr>
            <a:xfrm flipV="1">
              <a:off x="2382240" y="5228216"/>
              <a:ext cx="4089895" cy="24641"/>
            </a:xfrm>
            <a:prstGeom prst="straightConnector1">
              <a:avLst/>
            </a:prstGeom>
            <a:ln w="38100" cmpd="sng">
              <a:solidFill>
                <a:srgbClr val="1E1C11"/>
              </a:solidFill>
              <a:tailEnd type="triangle" w="lg" len="lg"/>
            </a:ln>
            <a:effectLst/>
          </p:spPr>
          <p:style>
            <a:lnRef idx="2">
              <a:schemeClr val="accent1"/>
            </a:lnRef>
            <a:fillRef idx="0">
              <a:schemeClr val="accent1"/>
            </a:fillRef>
            <a:effectRef idx="1">
              <a:schemeClr val="accent1"/>
            </a:effectRef>
            <a:fontRef idx="minor">
              <a:schemeClr val="tx1"/>
            </a:fontRef>
          </p:style>
        </p:cxnSp>
      </p:grpSp>
      <p:pic>
        <p:nvPicPr>
          <p:cNvPr id="22" name="Picture 21"/>
          <p:cNvPicPr>
            <a:picLocks noChangeAspect="1"/>
          </p:cNvPicPr>
          <p:nvPr/>
        </p:nvPicPr>
        <p:blipFill>
          <a:blip r:embed="rId4"/>
          <a:stretch>
            <a:fillRect/>
          </a:stretch>
        </p:blipFill>
        <p:spPr>
          <a:xfrm>
            <a:off x="6789939" y="220944"/>
            <a:ext cx="2187494" cy="2939563"/>
          </a:xfrm>
          <a:prstGeom prst="rect">
            <a:avLst/>
          </a:prstGeom>
        </p:spPr>
      </p:pic>
      <p:sp>
        <p:nvSpPr>
          <p:cNvPr id="23" name="TextBox 22"/>
          <p:cNvSpPr txBox="1"/>
          <p:nvPr/>
        </p:nvSpPr>
        <p:spPr>
          <a:xfrm rot="19779919">
            <a:off x="6111158" y="220552"/>
            <a:ext cx="823122" cy="1569660"/>
          </a:xfrm>
          <a:prstGeom prst="rect">
            <a:avLst/>
          </a:prstGeom>
          <a:noFill/>
        </p:spPr>
        <p:txBody>
          <a:bodyPr wrap="square" rtlCol="0">
            <a:spAutoFit/>
          </a:bodyPr>
          <a:lstStyle/>
          <a:p>
            <a:r>
              <a:rPr lang="en-US" sz="9600" dirty="0" smtClean="0">
                <a:solidFill>
                  <a:srgbClr val="660066"/>
                </a:solidFill>
              </a:rPr>
              <a:t>}</a:t>
            </a:r>
            <a:endParaRPr lang="en-US" sz="9600" dirty="0">
              <a:solidFill>
                <a:srgbClr val="660066"/>
              </a:solidFill>
            </a:endParaRPr>
          </a:p>
        </p:txBody>
      </p:sp>
      <p:sp>
        <p:nvSpPr>
          <p:cNvPr id="24" name="TextBox 23"/>
          <p:cNvSpPr txBox="1"/>
          <p:nvPr/>
        </p:nvSpPr>
        <p:spPr>
          <a:xfrm>
            <a:off x="7274312" y="6581001"/>
            <a:ext cx="1869688" cy="276999"/>
          </a:xfrm>
          <a:prstGeom prst="rect">
            <a:avLst/>
          </a:prstGeom>
          <a:noFill/>
        </p:spPr>
        <p:txBody>
          <a:bodyPr wrap="square" rtlCol="0">
            <a:spAutoFit/>
          </a:bodyPr>
          <a:lstStyle/>
          <a:p>
            <a:r>
              <a:rPr lang="fi-FI" sz="1200" b="1" dirty="0">
                <a:solidFill>
                  <a:srgbClr val="BFBFBF"/>
                </a:solidFill>
              </a:rPr>
              <a:t>johnmaddin/6991670642</a:t>
            </a:r>
            <a:endParaRPr lang="de-DE" sz="1200" b="1" dirty="0">
              <a:solidFill>
                <a:srgbClr val="BFBFBF"/>
              </a:solidFill>
            </a:endParaRPr>
          </a:p>
        </p:txBody>
      </p:sp>
      <p:grpSp>
        <p:nvGrpSpPr>
          <p:cNvPr id="25" name="Group 24"/>
          <p:cNvGrpSpPr/>
          <p:nvPr/>
        </p:nvGrpSpPr>
        <p:grpSpPr>
          <a:xfrm>
            <a:off x="2983266" y="1317536"/>
            <a:ext cx="3177488" cy="3935650"/>
            <a:chOff x="3058170" y="1960880"/>
            <a:chExt cx="2397747" cy="3015454"/>
          </a:xfrm>
        </p:grpSpPr>
        <p:cxnSp>
          <p:nvCxnSpPr>
            <p:cNvPr id="26" name="Elbow Connector 25"/>
            <p:cNvCxnSpPr/>
            <p:nvPr/>
          </p:nvCxnSpPr>
          <p:spPr>
            <a:xfrm rot="5400000" flipH="1" flipV="1">
              <a:off x="3369073" y="3510260"/>
              <a:ext cx="1176499" cy="599436"/>
            </a:xfrm>
            <a:prstGeom prst="bentConnector3">
              <a:avLst/>
            </a:prstGeom>
            <a:ln w="38100" cmpd="sng">
              <a:solidFill>
                <a:srgbClr val="FFFF00"/>
              </a:solidFill>
            </a:ln>
          </p:spPr>
          <p:style>
            <a:lnRef idx="2">
              <a:schemeClr val="accent1"/>
            </a:lnRef>
            <a:fillRef idx="0">
              <a:schemeClr val="accent1"/>
            </a:fillRef>
            <a:effectRef idx="1">
              <a:schemeClr val="accent1"/>
            </a:effectRef>
            <a:fontRef idx="minor">
              <a:schemeClr val="tx1"/>
            </a:fontRef>
          </p:style>
        </p:cxnSp>
        <p:cxnSp>
          <p:nvCxnSpPr>
            <p:cNvPr id="27" name="Elbow Connector 26"/>
            <p:cNvCxnSpPr/>
            <p:nvPr/>
          </p:nvCxnSpPr>
          <p:spPr>
            <a:xfrm rot="5400000" flipH="1" flipV="1">
              <a:off x="3968510" y="2922007"/>
              <a:ext cx="1176499" cy="599436"/>
            </a:xfrm>
            <a:prstGeom prst="bentConnector3">
              <a:avLst/>
            </a:prstGeom>
            <a:ln w="38100" cmpd="sng">
              <a:solidFill>
                <a:srgbClr val="FFFF00"/>
              </a:solidFill>
            </a:ln>
          </p:spPr>
          <p:style>
            <a:lnRef idx="2">
              <a:schemeClr val="accent1"/>
            </a:lnRef>
            <a:fillRef idx="0">
              <a:schemeClr val="accent1"/>
            </a:fillRef>
            <a:effectRef idx="1">
              <a:schemeClr val="accent1"/>
            </a:effectRef>
            <a:fontRef idx="minor">
              <a:schemeClr val="tx1"/>
            </a:fontRef>
          </p:style>
        </p:cxnSp>
        <p:cxnSp>
          <p:nvCxnSpPr>
            <p:cNvPr id="28" name="Elbow Connector 27"/>
            <p:cNvCxnSpPr/>
            <p:nvPr/>
          </p:nvCxnSpPr>
          <p:spPr>
            <a:xfrm rot="5400000" flipH="1" flipV="1">
              <a:off x="4525776" y="2291583"/>
              <a:ext cx="1260844" cy="599438"/>
            </a:xfrm>
            <a:prstGeom prst="bentConnector3">
              <a:avLst/>
            </a:prstGeom>
            <a:ln w="38100" cmpd="sng">
              <a:solidFill>
                <a:srgbClr val="FFFF00"/>
              </a:solidFill>
            </a:ln>
          </p:spPr>
          <p:style>
            <a:lnRef idx="2">
              <a:schemeClr val="accent1"/>
            </a:lnRef>
            <a:fillRef idx="0">
              <a:schemeClr val="accent1"/>
            </a:fillRef>
            <a:effectRef idx="1">
              <a:schemeClr val="accent1"/>
            </a:effectRef>
            <a:fontRef idx="minor">
              <a:schemeClr val="tx1"/>
            </a:fontRef>
          </p:style>
        </p:cxnSp>
        <p:cxnSp>
          <p:nvCxnSpPr>
            <p:cNvPr id="29" name="Elbow Connector 28"/>
            <p:cNvCxnSpPr/>
            <p:nvPr/>
          </p:nvCxnSpPr>
          <p:spPr>
            <a:xfrm rot="5400000" flipH="1" flipV="1">
              <a:off x="2769638" y="4088367"/>
              <a:ext cx="1176499" cy="599436"/>
            </a:xfrm>
            <a:prstGeom prst="bentConnector3">
              <a:avLst/>
            </a:prstGeom>
            <a:ln w="38100" cmpd="sng">
              <a:solidFill>
                <a:srgbClr val="FFFF00"/>
              </a:solidFill>
            </a:ln>
          </p:spPr>
          <p:style>
            <a:lnRef idx="2">
              <a:schemeClr val="accent1"/>
            </a:lnRef>
            <a:fillRef idx="0">
              <a:schemeClr val="accent1"/>
            </a:fillRef>
            <a:effectRef idx="1">
              <a:schemeClr val="accent1"/>
            </a:effectRef>
            <a:fontRef idx="minor">
              <a:schemeClr val="tx1"/>
            </a:fontRef>
          </p:style>
        </p:cxnSp>
      </p:grpSp>
      <p:sp>
        <p:nvSpPr>
          <p:cNvPr id="30" name="TextBox 29"/>
          <p:cNvSpPr txBox="1"/>
          <p:nvPr/>
        </p:nvSpPr>
        <p:spPr>
          <a:xfrm rot="18955814">
            <a:off x="2313606" y="2564463"/>
            <a:ext cx="3964848" cy="646331"/>
          </a:xfrm>
          <a:prstGeom prst="rect">
            <a:avLst/>
          </a:prstGeom>
          <a:noFill/>
        </p:spPr>
        <p:txBody>
          <a:bodyPr wrap="square" rtlCol="0">
            <a:spAutoFit/>
          </a:bodyPr>
          <a:lstStyle/>
          <a:p>
            <a:r>
              <a:rPr lang="en-US" sz="3600" b="1" cap="small" dirty="0" smtClean="0">
                <a:solidFill>
                  <a:srgbClr val="660066"/>
                </a:solidFill>
                <a:latin typeface="Chalkduster"/>
                <a:cs typeface="Chalkduster"/>
              </a:rPr>
              <a:t>SCAFFOLDING</a:t>
            </a:r>
            <a:endParaRPr lang="en-US" sz="3600" b="1" cap="small" dirty="0">
              <a:solidFill>
                <a:srgbClr val="660066"/>
              </a:solidFill>
              <a:latin typeface="Chalkduster"/>
              <a:cs typeface="Chalkduster"/>
            </a:endParaRPr>
          </a:p>
        </p:txBody>
      </p:sp>
    </p:spTree>
    <p:extLst>
      <p:ext uri="{BB962C8B-B14F-4D97-AF65-F5344CB8AC3E}">
        <p14:creationId xmlns:p14="http://schemas.microsoft.com/office/powerpoint/2010/main" val="1414970623"/>
      </p:ext>
    </p:extLst>
  </p:cSld>
  <p:clrMapOvr>
    <a:masterClrMapping/>
  </p:clrMapOvr>
  <p:timing>
    <p:tnLst>
      <p:par>
        <p:cTn xmlns:p14="http://schemas.microsoft.com/office/powerpoint/2010/mai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2256288" y="1158238"/>
            <a:ext cx="4266432" cy="4183387"/>
          </a:xfrm>
          <a:prstGeom prst="rect">
            <a:avLst/>
          </a:prstGeom>
        </p:spPr>
      </p:pic>
      <p:sp>
        <p:nvSpPr>
          <p:cNvPr id="6" name="TextBox 5"/>
          <p:cNvSpPr txBox="1"/>
          <p:nvPr/>
        </p:nvSpPr>
        <p:spPr>
          <a:xfrm>
            <a:off x="4692091" y="4065294"/>
            <a:ext cx="1588747" cy="707886"/>
          </a:xfrm>
          <a:prstGeom prst="rect">
            <a:avLst/>
          </a:prstGeom>
          <a:noFill/>
        </p:spPr>
        <p:txBody>
          <a:bodyPr wrap="square" rtlCol="0">
            <a:spAutoFit/>
          </a:bodyPr>
          <a:lstStyle/>
          <a:p>
            <a:r>
              <a:rPr lang="en-US" sz="2000" dirty="0" smtClean="0">
                <a:latin typeface="Cooper Black"/>
                <a:cs typeface="Cooper Black"/>
              </a:rPr>
              <a:t>KNOWS &amp; CAN DO</a:t>
            </a:r>
          </a:p>
        </p:txBody>
      </p:sp>
      <p:sp>
        <p:nvSpPr>
          <p:cNvPr id="8" name="TextBox 7"/>
          <p:cNvSpPr txBox="1"/>
          <p:nvPr/>
        </p:nvSpPr>
        <p:spPr>
          <a:xfrm>
            <a:off x="2476314" y="1299665"/>
            <a:ext cx="1509947" cy="1323439"/>
          </a:xfrm>
          <a:prstGeom prst="rect">
            <a:avLst/>
          </a:prstGeom>
          <a:noFill/>
        </p:spPr>
        <p:txBody>
          <a:bodyPr wrap="square" rtlCol="0">
            <a:spAutoFit/>
          </a:bodyPr>
          <a:lstStyle/>
          <a:p>
            <a:r>
              <a:rPr lang="en-US" sz="2000" dirty="0" smtClean="0">
                <a:latin typeface="Cooper Black"/>
                <a:cs typeface="Cooper Black"/>
              </a:rPr>
              <a:t>NEEDS to fulfill learning outcomes </a:t>
            </a:r>
          </a:p>
        </p:txBody>
      </p:sp>
      <p:sp>
        <p:nvSpPr>
          <p:cNvPr id="17" name="TextBox 16"/>
          <p:cNvSpPr txBox="1"/>
          <p:nvPr/>
        </p:nvSpPr>
        <p:spPr>
          <a:xfrm>
            <a:off x="2983265" y="5277498"/>
            <a:ext cx="2410066" cy="369332"/>
          </a:xfrm>
          <a:prstGeom prst="rect">
            <a:avLst/>
          </a:prstGeom>
          <a:noFill/>
        </p:spPr>
        <p:txBody>
          <a:bodyPr wrap="square" rtlCol="0">
            <a:spAutoFit/>
          </a:bodyPr>
          <a:lstStyle/>
          <a:p>
            <a:r>
              <a:rPr lang="en-US" dirty="0" smtClean="0">
                <a:latin typeface="Candara"/>
                <a:cs typeface="Candara"/>
              </a:rPr>
              <a:t>Level of Competence</a:t>
            </a:r>
            <a:endParaRPr lang="en-US" dirty="0">
              <a:latin typeface="Candara"/>
              <a:cs typeface="Candara"/>
            </a:endParaRPr>
          </a:p>
        </p:txBody>
      </p:sp>
      <p:grpSp>
        <p:nvGrpSpPr>
          <p:cNvPr id="18" name="Group 17"/>
          <p:cNvGrpSpPr/>
          <p:nvPr/>
        </p:nvGrpSpPr>
        <p:grpSpPr>
          <a:xfrm>
            <a:off x="1216279" y="1176998"/>
            <a:ext cx="5255856" cy="4075859"/>
            <a:chOff x="1216279" y="1176998"/>
            <a:chExt cx="5255856" cy="4075859"/>
          </a:xfrm>
        </p:grpSpPr>
        <p:sp>
          <p:nvSpPr>
            <p:cNvPr id="19" name="TextBox 18"/>
            <p:cNvSpPr txBox="1"/>
            <p:nvPr/>
          </p:nvSpPr>
          <p:spPr>
            <a:xfrm>
              <a:off x="1216279" y="2939098"/>
              <a:ext cx="1260035" cy="646331"/>
            </a:xfrm>
            <a:prstGeom prst="rect">
              <a:avLst/>
            </a:prstGeom>
            <a:noFill/>
          </p:spPr>
          <p:txBody>
            <a:bodyPr wrap="square" rtlCol="0">
              <a:spAutoFit/>
            </a:bodyPr>
            <a:lstStyle/>
            <a:p>
              <a:r>
                <a:rPr lang="en-US" dirty="0" smtClean="0">
                  <a:latin typeface="Candara"/>
                  <a:cs typeface="Candara"/>
                </a:rPr>
                <a:t>Level of </a:t>
              </a:r>
            </a:p>
            <a:p>
              <a:r>
                <a:rPr lang="en-US" dirty="0" smtClean="0">
                  <a:latin typeface="Candara"/>
                  <a:cs typeface="Candara"/>
                </a:rPr>
                <a:t>Challenge</a:t>
              </a:r>
              <a:endParaRPr lang="en-US" dirty="0">
                <a:latin typeface="Candara"/>
                <a:cs typeface="Candara"/>
              </a:endParaRPr>
            </a:p>
          </p:txBody>
        </p:sp>
        <p:cxnSp>
          <p:nvCxnSpPr>
            <p:cNvPr id="20" name="Straight Arrow Connector 19"/>
            <p:cNvCxnSpPr/>
            <p:nvPr/>
          </p:nvCxnSpPr>
          <p:spPr>
            <a:xfrm flipH="1" flipV="1">
              <a:off x="2363586" y="1176998"/>
              <a:ext cx="18654" cy="4051218"/>
            </a:xfrm>
            <a:prstGeom prst="straightConnector1">
              <a:avLst/>
            </a:prstGeom>
            <a:ln w="38100" cmpd="sng">
              <a:solidFill>
                <a:srgbClr val="1E1C11"/>
              </a:solidFill>
              <a:tailEnd type="triangle" w="lg" len="lg"/>
            </a:ln>
            <a:effectLst/>
          </p:spPr>
          <p:style>
            <a:lnRef idx="2">
              <a:schemeClr val="accent1"/>
            </a:lnRef>
            <a:fillRef idx="0">
              <a:schemeClr val="accent1"/>
            </a:fillRef>
            <a:effectRef idx="1">
              <a:schemeClr val="accent1"/>
            </a:effectRef>
            <a:fontRef idx="minor">
              <a:schemeClr val="tx1"/>
            </a:fontRef>
          </p:style>
        </p:cxnSp>
        <p:cxnSp>
          <p:nvCxnSpPr>
            <p:cNvPr id="21" name="Straight Arrow Connector 20"/>
            <p:cNvCxnSpPr/>
            <p:nvPr/>
          </p:nvCxnSpPr>
          <p:spPr>
            <a:xfrm flipV="1">
              <a:off x="2382240" y="5228216"/>
              <a:ext cx="4089895" cy="24641"/>
            </a:xfrm>
            <a:prstGeom prst="straightConnector1">
              <a:avLst/>
            </a:prstGeom>
            <a:ln w="38100" cmpd="sng">
              <a:solidFill>
                <a:srgbClr val="1E1C11"/>
              </a:solidFill>
              <a:tailEnd type="triangle" w="lg" len="lg"/>
            </a:ln>
            <a:effectLst/>
          </p:spPr>
          <p:style>
            <a:lnRef idx="2">
              <a:schemeClr val="accent1"/>
            </a:lnRef>
            <a:fillRef idx="0">
              <a:schemeClr val="accent1"/>
            </a:fillRef>
            <a:effectRef idx="1">
              <a:schemeClr val="accent1"/>
            </a:effectRef>
            <a:fontRef idx="minor">
              <a:schemeClr val="tx1"/>
            </a:fontRef>
          </p:style>
        </p:cxnSp>
      </p:grpSp>
      <p:sp>
        <p:nvSpPr>
          <p:cNvPr id="23" name="TextBox 22"/>
          <p:cNvSpPr txBox="1"/>
          <p:nvPr/>
        </p:nvSpPr>
        <p:spPr>
          <a:xfrm rot="19779919">
            <a:off x="6111158" y="220552"/>
            <a:ext cx="823122" cy="1569660"/>
          </a:xfrm>
          <a:prstGeom prst="rect">
            <a:avLst/>
          </a:prstGeom>
          <a:noFill/>
        </p:spPr>
        <p:txBody>
          <a:bodyPr wrap="square" rtlCol="0">
            <a:spAutoFit/>
          </a:bodyPr>
          <a:lstStyle/>
          <a:p>
            <a:r>
              <a:rPr lang="en-US" sz="9600" dirty="0" smtClean="0">
                <a:solidFill>
                  <a:srgbClr val="660066"/>
                </a:solidFill>
              </a:rPr>
              <a:t>}</a:t>
            </a:r>
            <a:endParaRPr lang="en-US" sz="9600" dirty="0">
              <a:solidFill>
                <a:srgbClr val="660066"/>
              </a:solidFill>
            </a:endParaRPr>
          </a:p>
        </p:txBody>
      </p:sp>
      <p:grpSp>
        <p:nvGrpSpPr>
          <p:cNvPr id="25" name="Group 24"/>
          <p:cNvGrpSpPr/>
          <p:nvPr/>
        </p:nvGrpSpPr>
        <p:grpSpPr>
          <a:xfrm>
            <a:off x="2983266" y="1317536"/>
            <a:ext cx="3177488" cy="3935650"/>
            <a:chOff x="3058170" y="1960880"/>
            <a:chExt cx="2397747" cy="3015454"/>
          </a:xfrm>
        </p:grpSpPr>
        <p:cxnSp>
          <p:nvCxnSpPr>
            <p:cNvPr id="26" name="Elbow Connector 25"/>
            <p:cNvCxnSpPr/>
            <p:nvPr/>
          </p:nvCxnSpPr>
          <p:spPr>
            <a:xfrm rot="5400000" flipH="1" flipV="1">
              <a:off x="3369073" y="3510260"/>
              <a:ext cx="1176499" cy="599436"/>
            </a:xfrm>
            <a:prstGeom prst="bentConnector3">
              <a:avLst/>
            </a:prstGeom>
            <a:ln w="38100" cmpd="sng">
              <a:solidFill>
                <a:srgbClr val="FFFF00"/>
              </a:solidFill>
            </a:ln>
          </p:spPr>
          <p:style>
            <a:lnRef idx="2">
              <a:schemeClr val="accent1"/>
            </a:lnRef>
            <a:fillRef idx="0">
              <a:schemeClr val="accent1"/>
            </a:fillRef>
            <a:effectRef idx="1">
              <a:schemeClr val="accent1"/>
            </a:effectRef>
            <a:fontRef idx="minor">
              <a:schemeClr val="tx1"/>
            </a:fontRef>
          </p:style>
        </p:cxnSp>
        <p:cxnSp>
          <p:nvCxnSpPr>
            <p:cNvPr id="27" name="Elbow Connector 26"/>
            <p:cNvCxnSpPr/>
            <p:nvPr/>
          </p:nvCxnSpPr>
          <p:spPr>
            <a:xfrm rot="5400000" flipH="1" flipV="1">
              <a:off x="3968510" y="2922007"/>
              <a:ext cx="1176499" cy="599436"/>
            </a:xfrm>
            <a:prstGeom prst="bentConnector3">
              <a:avLst/>
            </a:prstGeom>
            <a:ln w="38100" cmpd="sng">
              <a:solidFill>
                <a:srgbClr val="FFFF00"/>
              </a:solidFill>
            </a:ln>
          </p:spPr>
          <p:style>
            <a:lnRef idx="2">
              <a:schemeClr val="accent1"/>
            </a:lnRef>
            <a:fillRef idx="0">
              <a:schemeClr val="accent1"/>
            </a:fillRef>
            <a:effectRef idx="1">
              <a:schemeClr val="accent1"/>
            </a:effectRef>
            <a:fontRef idx="minor">
              <a:schemeClr val="tx1"/>
            </a:fontRef>
          </p:style>
        </p:cxnSp>
        <p:cxnSp>
          <p:nvCxnSpPr>
            <p:cNvPr id="28" name="Elbow Connector 27"/>
            <p:cNvCxnSpPr/>
            <p:nvPr/>
          </p:nvCxnSpPr>
          <p:spPr>
            <a:xfrm rot="5400000" flipH="1" flipV="1">
              <a:off x="4525776" y="2291583"/>
              <a:ext cx="1260844" cy="599438"/>
            </a:xfrm>
            <a:prstGeom prst="bentConnector3">
              <a:avLst/>
            </a:prstGeom>
            <a:ln w="38100" cmpd="sng">
              <a:solidFill>
                <a:srgbClr val="FFFF00"/>
              </a:solidFill>
            </a:ln>
          </p:spPr>
          <p:style>
            <a:lnRef idx="2">
              <a:schemeClr val="accent1"/>
            </a:lnRef>
            <a:fillRef idx="0">
              <a:schemeClr val="accent1"/>
            </a:fillRef>
            <a:effectRef idx="1">
              <a:schemeClr val="accent1"/>
            </a:effectRef>
            <a:fontRef idx="minor">
              <a:schemeClr val="tx1"/>
            </a:fontRef>
          </p:style>
        </p:cxnSp>
        <p:cxnSp>
          <p:nvCxnSpPr>
            <p:cNvPr id="29" name="Elbow Connector 28"/>
            <p:cNvCxnSpPr/>
            <p:nvPr/>
          </p:nvCxnSpPr>
          <p:spPr>
            <a:xfrm rot="5400000" flipH="1" flipV="1">
              <a:off x="2769638" y="4088367"/>
              <a:ext cx="1176499" cy="599436"/>
            </a:xfrm>
            <a:prstGeom prst="bentConnector3">
              <a:avLst/>
            </a:prstGeom>
            <a:ln w="38100" cmpd="sng">
              <a:solidFill>
                <a:srgbClr val="FFFF00"/>
              </a:solidFill>
            </a:ln>
          </p:spPr>
          <p:style>
            <a:lnRef idx="2">
              <a:schemeClr val="accent1"/>
            </a:lnRef>
            <a:fillRef idx="0">
              <a:schemeClr val="accent1"/>
            </a:fillRef>
            <a:effectRef idx="1">
              <a:schemeClr val="accent1"/>
            </a:effectRef>
            <a:fontRef idx="minor">
              <a:schemeClr val="tx1"/>
            </a:fontRef>
          </p:style>
        </p:cxnSp>
      </p:grpSp>
      <p:sp>
        <p:nvSpPr>
          <p:cNvPr id="30" name="TextBox 29"/>
          <p:cNvSpPr txBox="1"/>
          <p:nvPr/>
        </p:nvSpPr>
        <p:spPr>
          <a:xfrm rot="18955814">
            <a:off x="2313606" y="2564463"/>
            <a:ext cx="3964848" cy="646331"/>
          </a:xfrm>
          <a:prstGeom prst="rect">
            <a:avLst/>
          </a:prstGeom>
          <a:noFill/>
        </p:spPr>
        <p:txBody>
          <a:bodyPr wrap="square" rtlCol="0">
            <a:spAutoFit/>
          </a:bodyPr>
          <a:lstStyle/>
          <a:p>
            <a:r>
              <a:rPr lang="en-US" sz="3600" b="1" cap="small" dirty="0" smtClean="0">
                <a:solidFill>
                  <a:srgbClr val="660066"/>
                </a:solidFill>
                <a:latin typeface="Chalkduster"/>
                <a:cs typeface="Chalkduster"/>
              </a:rPr>
              <a:t>SCAFFOLDING</a:t>
            </a:r>
            <a:endParaRPr lang="en-US" sz="3600" b="1" cap="small" dirty="0">
              <a:solidFill>
                <a:srgbClr val="660066"/>
              </a:solidFill>
              <a:latin typeface="Chalkduster"/>
              <a:cs typeface="Chalkduster"/>
            </a:endParaRPr>
          </a:p>
        </p:txBody>
      </p:sp>
      <p:pic>
        <p:nvPicPr>
          <p:cNvPr id="31" name="Picture 30" descr="puzzle-pieces goo.gl:0b8e5.jp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789939" y="220943"/>
            <a:ext cx="2187494" cy="1628634"/>
          </a:xfrm>
          <a:prstGeom prst="rect">
            <a:avLst/>
          </a:prstGeom>
        </p:spPr>
      </p:pic>
      <p:pic>
        <p:nvPicPr>
          <p:cNvPr id="32" name="Picture 31"/>
          <p:cNvPicPr>
            <a:picLocks noChangeAspect="1"/>
          </p:cNvPicPr>
          <p:nvPr/>
        </p:nvPicPr>
        <p:blipFill>
          <a:blip r:embed="rId5"/>
          <a:stretch>
            <a:fillRect/>
          </a:stretch>
        </p:blipFill>
        <p:spPr>
          <a:xfrm flipH="1">
            <a:off x="6789938" y="1920837"/>
            <a:ext cx="2187494" cy="1640621"/>
          </a:xfrm>
          <a:prstGeom prst="rect">
            <a:avLst/>
          </a:prstGeom>
        </p:spPr>
      </p:pic>
    </p:spTree>
    <p:extLst>
      <p:ext uri="{BB962C8B-B14F-4D97-AF65-F5344CB8AC3E}">
        <p14:creationId xmlns:p14="http://schemas.microsoft.com/office/powerpoint/2010/main" val="858990115"/>
      </p:ext>
    </p:extLst>
  </p:cSld>
  <p:clrMapOvr>
    <a:masterClrMapping/>
  </p:clrMapOvr>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7184677" y="6550223"/>
            <a:ext cx="1959324" cy="276999"/>
          </a:xfrm>
          <a:prstGeom prst="rect">
            <a:avLst/>
          </a:prstGeom>
          <a:noFill/>
        </p:spPr>
        <p:txBody>
          <a:bodyPr wrap="square" rtlCol="0">
            <a:spAutoFit/>
          </a:bodyPr>
          <a:lstStyle/>
          <a:p>
            <a:r>
              <a:rPr lang="nl-NL" sz="1200" b="1" dirty="0" err="1">
                <a:solidFill>
                  <a:srgbClr val="A6A6A6"/>
                </a:solidFill>
              </a:rPr>
              <a:t>zoutedrop</a:t>
            </a:r>
            <a:r>
              <a:rPr lang="nl-NL" sz="1200" b="1" dirty="0">
                <a:solidFill>
                  <a:srgbClr val="A6A6A6"/>
                </a:solidFill>
              </a:rPr>
              <a:t>/2317065892</a:t>
            </a:r>
            <a:endParaRPr lang="en-US" sz="1200" b="1" dirty="0">
              <a:solidFill>
                <a:srgbClr val="A6A6A6"/>
              </a:solidFill>
            </a:endParaRPr>
          </a:p>
        </p:txBody>
      </p:sp>
      <p:pic>
        <p:nvPicPr>
          <p:cNvPr id="5" name="Picture 4"/>
          <p:cNvPicPr>
            <a:picLocks noChangeAspect="1"/>
          </p:cNvPicPr>
          <p:nvPr/>
        </p:nvPicPr>
        <p:blipFill>
          <a:blip r:embed="rId3"/>
          <a:stretch>
            <a:fillRect/>
          </a:stretch>
        </p:blipFill>
        <p:spPr>
          <a:xfrm>
            <a:off x="508000" y="711200"/>
            <a:ext cx="8128000" cy="5422900"/>
          </a:xfrm>
          <a:prstGeom prst="rect">
            <a:avLst/>
          </a:prstGeom>
        </p:spPr>
      </p:pic>
      <p:sp>
        <p:nvSpPr>
          <p:cNvPr id="7" name="TextBox 6"/>
          <p:cNvSpPr txBox="1"/>
          <p:nvPr/>
        </p:nvSpPr>
        <p:spPr>
          <a:xfrm>
            <a:off x="799603" y="20227"/>
            <a:ext cx="2398812" cy="6863416"/>
          </a:xfrm>
          <a:prstGeom prst="rect">
            <a:avLst/>
          </a:prstGeom>
          <a:solidFill>
            <a:schemeClr val="bg1">
              <a:lumMod val="95000"/>
              <a:alpha val="42000"/>
            </a:schemeClr>
          </a:solidFill>
        </p:spPr>
        <p:txBody>
          <a:bodyPr wrap="square" rtlCol="0">
            <a:spAutoFit/>
          </a:bodyPr>
          <a:lstStyle/>
          <a:p>
            <a:endParaRPr lang="en-US" sz="3200" b="1" dirty="0" smtClean="0">
              <a:solidFill>
                <a:schemeClr val="bg2">
                  <a:lumMod val="10000"/>
                </a:schemeClr>
              </a:solidFill>
              <a:latin typeface="Helvetica"/>
              <a:cs typeface="Helvetica"/>
            </a:endParaRPr>
          </a:p>
          <a:p>
            <a:endParaRPr lang="en-US" sz="3200" b="1" dirty="0">
              <a:solidFill>
                <a:schemeClr val="bg2">
                  <a:lumMod val="10000"/>
                </a:schemeClr>
              </a:solidFill>
              <a:latin typeface="Helvetica"/>
              <a:cs typeface="Helvetica"/>
            </a:endParaRPr>
          </a:p>
          <a:p>
            <a:endParaRPr lang="en-US" sz="3200" b="1" dirty="0" smtClean="0">
              <a:solidFill>
                <a:schemeClr val="bg2">
                  <a:lumMod val="10000"/>
                </a:schemeClr>
              </a:solidFill>
              <a:latin typeface="Georgia"/>
              <a:cs typeface="Georgia"/>
            </a:endParaRPr>
          </a:p>
          <a:p>
            <a:r>
              <a:rPr lang="en-US" sz="3200" b="1" dirty="0" smtClean="0">
                <a:solidFill>
                  <a:schemeClr val="bg2">
                    <a:lumMod val="10000"/>
                  </a:schemeClr>
                </a:solidFill>
                <a:latin typeface="Georgia"/>
                <a:cs typeface="Georgia"/>
              </a:rPr>
              <a:t>(2)</a:t>
            </a:r>
            <a:endParaRPr lang="en-US" sz="3200" b="1" dirty="0">
              <a:solidFill>
                <a:schemeClr val="bg2">
                  <a:lumMod val="10000"/>
                </a:schemeClr>
              </a:solidFill>
              <a:latin typeface="Georgia"/>
              <a:cs typeface="Georgia"/>
            </a:endParaRPr>
          </a:p>
          <a:p>
            <a:r>
              <a:rPr lang="en-US" sz="3200" b="1" dirty="0" smtClean="0">
                <a:solidFill>
                  <a:schemeClr val="bg2">
                    <a:lumMod val="10000"/>
                  </a:schemeClr>
                </a:solidFill>
                <a:latin typeface="Georgia"/>
                <a:cs typeface="Georgia"/>
              </a:rPr>
              <a:t>giving </a:t>
            </a:r>
          </a:p>
          <a:p>
            <a:r>
              <a:rPr lang="en-US" sz="3200" b="1" dirty="0" smtClean="0">
                <a:solidFill>
                  <a:schemeClr val="bg2">
                    <a:lumMod val="10000"/>
                  </a:schemeClr>
                </a:solidFill>
                <a:latin typeface="Georgia"/>
                <a:cs typeface="Georgia"/>
              </a:rPr>
              <a:t>other forms of</a:t>
            </a:r>
          </a:p>
          <a:p>
            <a:r>
              <a:rPr lang="en-US" sz="3200" b="1" dirty="0" smtClean="0">
                <a:solidFill>
                  <a:schemeClr val="bg2">
                    <a:lumMod val="10000"/>
                  </a:schemeClr>
                </a:solidFill>
                <a:latin typeface="Georgia"/>
                <a:cs typeface="Georgia"/>
              </a:rPr>
              <a:t>written &amp;</a:t>
            </a:r>
          </a:p>
          <a:p>
            <a:r>
              <a:rPr lang="en-US" sz="3200" b="1" dirty="0" smtClean="0">
                <a:solidFill>
                  <a:schemeClr val="bg2">
                    <a:lumMod val="10000"/>
                  </a:schemeClr>
                </a:solidFill>
                <a:latin typeface="Georgia"/>
                <a:cs typeface="Georgia"/>
              </a:rPr>
              <a:t>oral </a:t>
            </a:r>
          </a:p>
          <a:p>
            <a:r>
              <a:rPr lang="en-US" sz="3200" b="1" dirty="0" smtClean="0">
                <a:solidFill>
                  <a:schemeClr val="bg2">
                    <a:lumMod val="10000"/>
                  </a:schemeClr>
                </a:solidFill>
                <a:latin typeface="Georgia"/>
                <a:cs typeface="Georgia"/>
              </a:rPr>
              <a:t>feedback</a:t>
            </a:r>
          </a:p>
          <a:p>
            <a:r>
              <a:rPr lang="en-US" sz="3200" b="1" dirty="0" smtClean="0">
                <a:solidFill>
                  <a:schemeClr val="bg2">
                    <a:lumMod val="10000"/>
                  </a:schemeClr>
                </a:solidFill>
                <a:latin typeface="Georgia"/>
                <a:cs typeface="Georgia"/>
              </a:rPr>
              <a:t>to students?</a:t>
            </a:r>
          </a:p>
          <a:p>
            <a:endParaRPr lang="en-US" sz="3200" b="1" dirty="0">
              <a:solidFill>
                <a:schemeClr val="bg2">
                  <a:lumMod val="10000"/>
                </a:schemeClr>
              </a:solidFill>
              <a:latin typeface="Helvetica"/>
              <a:cs typeface="Helvetica"/>
            </a:endParaRPr>
          </a:p>
          <a:p>
            <a:endParaRPr lang="en-US" sz="2400" b="1" dirty="0">
              <a:solidFill>
                <a:schemeClr val="bg2">
                  <a:lumMod val="10000"/>
                </a:schemeClr>
              </a:solidFill>
              <a:latin typeface="Helvetica"/>
              <a:cs typeface="Helvetica"/>
            </a:endParaRPr>
          </a:p>
        </p:txBody>
      </p:sp>
    </p:spTree>
    <p:extLst>
      <p:ext uri="{BB962C8B-B14F-4D97-AF65-F5344CB8AC3E}">
        <p14:creationId xmlns:p14="http://schemas.microsoft.com/office/powerpoint/2010/main" val="3962964161"/>
      </p:ext>
    </p:extLst>
  </p:cSld>
  <p:clrMapOvr>
    <a:masterClrMapping/>
  </p:clrMapOvr>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3527664" y="261347"/>
            <a:ext cx="4680035" cy="3019549"/>
          </a:xfrm>
          <a:prstGeom prst="rect">
            <a:avLst/>
          </a:prstGeom>
        </p:spPr>
      </p:pic>
      <p:pic>
        <p:nvPicPr>
          <p:cNvPr id="3" name="Picture 2"/>
          <p:cNvPicPr>
            <a:picLocks noChangeAspect="1"/>
          </p:cNvPicPr>
          <p:nvPr/>
        </p:nvPicPr>
        <p:blipFill>
          <a:blip r:embed="rId4"/>
          <a:stretch>
            <a:fillRect/>
          </a:stretch>
        </p:blipFill>
        <p:spPr>
          <a:xfrm>
            <a:off x="3527664" y="3363204"/>
            <a:ext cx="5197426" cy="3101322"/>
          </a:xfrm>
          <a:prstGeom prst="rect">
            <a:avLst/>
          </a:prstGeom>
        </p:spPr>
      </p:pic>
      <p:pic>
        <p:nvPicPr>
          <p:cNvPr id="6" name="Picture 5"/>
          <p:cNvPicPr>
            <a:picLocks noChangeAspect="1"/>
          </p:cNvPicPr>
          <p:nvPr/>
        </p:nvPicPr>
        <p:blipFill>
          <a:blip r:embed="rId5"/>
          <a:stretch>
            <a:fillRect/>
          </a:stretch>
        </p:blipFill>
        <p:spPr>
          <a:xfrm>
            <a:off x="7503947" y="6311178"/>
            <a:ext cx="1586829" cy="499851"/>
          </a:xfrm>
          <a:prstGeom prst="rect">
            <a:avLst/>
          </a:prstGeom>
        </p:spPr>
      </p:pic>
      <p:sp>
        <p:nvSpPr>
          <p:cNvPr id="7" name="TextBox 6"/>
          <p:cNvSpPr txBox="1"/>
          <p:nvPr/>
        </p:nvSpPr>
        <p:spPr>
          <a:xfrm>
            <a:off x="799603" y="-8706"/>
            <a:ext cx="2398812" cy="6894194"/>
          </a:xfrm>
          <a:prstGeom prst="rect">
            <a:avLst/>
          </a:prstGeom>
          <a:solidFill>
            <a:schemeClr val="bg2">
              <a:lumMod val="90000"/>
              <a:alpha val="87000"/>
            </a:schemeClr>
          </a:solidFill>
        </p:spPr>
        <p:txBody>
          <a:bodyPr wrap="square" rtlCol="0">
            <a:spAutoFit/>
          </a:bodyPr>
          <a:lstStyle/>
          <a:p>
            <a:endParaRPr lang="en-US" sz="3200" b="1" dirty="0" smtClean="0">
              <a:solidFill>
                <a:schemeClr val="bg2">
                  <a:lumMod val="10000"/>
                </a:schemeClr>
              </a:solidFill>
              <a:latin typeface="Helvetica"/>
              <a:cs typeface="Helvetica"/>
            </a:endParaRPr>
          </a:p>
          <a:p>
            <a:endParaRPr lang="en-US" sz="3200" b="1" dirty="0" smtClean="0">
              <a:solidFill>
                <a:schemeClr val="bg2">
                  <a:lumMod val="10000"/>
                </a:schemeClr>
              </a:solidFill>
              <a:latin typeface="Helvetica"/>
              <a:cs typeface="Helvetica"/>
            </a:endParaRPr>
          </a:p>
          <a:p>
            <a:r>
              <a:rPr lang="en-US" sz="3400" b="1" dirty="0" smtClean="0">
                <a:solidFill>
                  <a:schemeClr val="bg2">
                    <a:lumMod val="10000"/>
                  </a:schemeClr>
                </a:solidFill>
                <a:latin typeface="Candara"/>
                <a:cs typeface="Candara"/>
              </a:rPr>
              <a:t>As </a:t>
            </a:r>
          </a:p>
          <a:p>
            <a:r>
              <a:rPr lang="en-US" sz="3400" b="1" dirty="0" smtClean="0">
                <a:solidFill>
                  <a:schemeClr val="bg2">
                    <a:lumMod val="10000"/>
                  </a:schemeClr>
                </a:solidFill>
                <a:latin typeface="Candara"/>
                <a:cs typeface="Candara"/>
              </a:rPr>
              <a:t>reported </a:t>
            </a:r>
          </a:p>
          <a:p>
            <a:r>
              <a:rPr lang="en-US" sz="3400" b="1" dirty="0" smtClean="0">
                <a:solidFill>
                  <a:schemeClr val="bg2">
                    <a:lumMod val="10000"/>
                  </a:schemeClr>
                </a:solidFill>
                <a:latin typeface="Candara"/>
                <a:cs typeface="Candara"/>
              </a:rPr>
              <a:t>by </a:t>
            </a:r>
          </a:p>
          <a:p>
            <a:r>
              <a:rPr lang="en-US" sz="3400" b="1" dirty="0" smtClean="0">
                <a:solidFill>
                  <a:schemeClr val="bg2">
                    <a:lumMod val="10000"/>
                  </a:schemeClr>
                </a:solidFill>
                <a:latin typeface="Candara"/>
                <a:cs typeface="Candara"/>
              </a:rPr>
              <a:t>UNBF faculty</a:t>
            </a:r>
          </a:p>
          <a:p>
            <a:r>
              <a:rPr lang="en-US" sz="3400" b="1" dirty="0" smtClean="0">
                <a:solidFill>
                  <a:schemeClr val="bg2">
                    <a:lumMod val="10000"/>
                  </a:schemeClr>
                </a:solidFill>
                <a:latin typeface="Candara"/>
                <a:cs typeface="Candara"/>
              </a:rPr>
              <a:t>teaching</a:t>
            </a:r>
          </a:p>
          <a:p>
            <a:r>
              <a:rPr lang="en-US" sz="3400" b="1" dirty="0" smtClean="0">
                <a:solidFill>
                  <a:schemeClr val="bg2">
                    <a:lumMod val="10000"/>
                  </a:schemeClr>
                </a:solidFill>
                <a:latin typeface="Candara"/>
                <a:cs typeface="Candara"/>
              </a:rPr>
              <a:t>at least one</a:t>
            </a:r>
          </a:p>
          <a:p>
            <a:r>
              <a:rPr lang="en-US" sz="3400" b="1" dirty="0" smtClean="0">
                <a:solidFill>
                  <a:schemeClr val="bg2">
                    <a:lumMod val="10000"/>
                  </a:schemeClr>
                </a:solidFill>
                <a:latin typeface="Candara"/>
                <a:cs typeface="Candara"/>
              </a:rPr>
              <a:t>undergrad course</a:t>
            </a:r>
          </a:p>
          <a:p>
            <a:endParaRPr lang="en-US" sz="800" b="1" dirty="0" smtClean="0">
              <a:solidFill>
                <a:schemeClr val="bg2">
                  <a:lumMod val="10000"/>
                </a:schemeClr>
              </a:solidFill>
              <a:latin typeface="Candara"/>
              <a:cs typeface="Candara"/>
            </a:endParaRPr>
          </a:p>
          <a:p>
            <a:endParaRPr lang="en-US" sz="4000" b="1" dirty="0">
              <a:solidFill>
                <a:schemeClr val="bg2">
                  <a:lumMod val="10000"/>
                </a:schemeClr>
              </a:solidFill>
              <a:latin typeface="Helvetica"/>
              <a:cs typeface="Helvetica"/>
            </a:endParaRPr>
          </a:p>
          <a:p>
            <a:endParaRPr lang="en-US" sz="2400" b="1" dirty="0">
              <a:solidFill>
                <a:schemeClr val="bg2">
                  <a:lumMod val="10000"/>
                </a:schemeClr>
              </a:solidFill>
              <a:latin typeface="Helvetica"/>
              <a:cs typeface="Helvetica"/>
            </a:endParaRPr>
          </a:p>
        </p:txBody>
      </p:sp>
    </p:spTree>
    <p:extLst>
      <p:ext uri="{BB962C8B-B14F-4D97-AF65-F5344CB8AC3E}">
        <p14:creationId xmlns:p14="http://schemas.microsoft.com/office/powerpoint/2010/main" val="412625325"/>
      </p:ext>
    </p:extLst>
  </p:cSld>
  <p:clrMapOvr>
    <a:masterClrMapping/>
  </p:clrMapOvr>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ext uri="{D42A27DB-BD31-4B8C-83A1-F6EECF244321}">
                <p14:modId xmlns:p14="http://schemas.microsoft.com/office/powerpoint/2010/main" val="2967452283"/>
              </p:ext>
            </p:extLst>
          </p:nvPr>
        </p:nvGraphicFramePr>
        <p:xfrm>
          <a:off x="195495" y="94066"/>
          <a:ext cx="8666292" cy="6649776"/>
        </p:xfrm>
        <a:graphic>
          <a:graphicData uri="http://schemas.openxmlformats.org/drawingml/2006/table">
            <a:tbl>
              <a:tblPr firstRow="1" bandRow="1">
                <a:tableStyleId>{2D5ABB26-0587-4C30-8999-92F81FD0307C}</a:tableStyleId>
              </a:tblPr>
              <a:tblGrid>
                <a:gridCol w="3665095"/>
                <a:gridCol w="964228"/>
                <a:gridCol w="2057804"/>
                <a:gridCol w="1979165"/>
              </a:tblGrid>
              <a:tr h="850814">
                <a:tc rowSpan="2" gridSpan="2">
                  <a:txBody>
                    <a:bodyPr/>
                    <a:lstStyle/>
                    <a:p>
                      <a:pPr algn="ctr"/>
                      <a:r>
                        <a:rPr lang="en-US" sz="2800" dirty="0" smtClean="0">
                          <a:solidFill>
                            <a:srgbClr val="FFFFFF"/>
                          </a:solidFill>
                          <a:latin typeface="Candara"/>
                          <a:cs typeface="Candara"/>
                        </a:rPr>
                        <a:t>In </a:t>
                      </a:r>
                      <a:r>
                        <a:rPr lang="en-US" sz="2800" baseline="0" dirty="0" smtClean="0">
                          <a:solidFill>
                            <a:srgbClr val="FFFFFF"/>
                          </a:solidFill>
                          <a:latin typeface="Candara"/>
                          <a:cs typeface="Candara"/>
                        </a:rPr>
                        <a:t>about how many courses </a:t>
                      </a:r>
                    </a:p>
                    <a:p>
                      <a:pPr algn="ctr"/>
                      <a:r>
                        <a:rPr lang="en-US" sz="2800" baseline="0" dirty="0" smtClean="0">
                          <a:solidFill>
                            <a:srgbClr val="FFFFFF"/>
                          </a:solidFill>
                          <a:latin typeface="Candara"/>
                          <a:cs typeface="Candara"/>
                        </a:rPr>
                        <a:t>have your instructors provided ….?</a:t>
                      </a:r>
                      <a:endParaRPr lang="en-US" sz="2800" dirty="0">
                        <a:solidFill>
                          <a:srgbClr val="FFFFFF"/>
                        </a:solidFill>
                        <a:latin typeface="Candara"/>
                        <a:cs typeface="Candara"/>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bg2">
                        <a:lumMod val="50000"/>
                      </a:schemeClr>
                    </a:solidFill>
                  </a:tcPr>
                </a:tc>
                <a:tc rowSpan="2" hMerge="1">
                  <a:txBody>
                    <a:bodyPr/>
                    <a:lstStyle/>
                    <a:p>
                      <a:endParaRPr lang="en-US" dirty="0"/>
                    </a:p>
                  </a:txBody>
                  <a:tcPr/>
                </a:tc>
                <a:tc gridSpan="2">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2600" dirty="0" smtClean="0">
                          <a:latin typeface="Candara"/>
                          <a:cs typeface="Candara"/>
                        </a:rPr>
                        <a:t>2012</a:t>
                      </a:r>
                      <a:r>
                        <a:rPr lang="en-US" sz="2600" baseline="0" dirty="0" smtClean="0">
                          <a:latin typeface="Candara"/>
                          <a:cs typeface="Candara"/>
                        </a:rPr>
                        <a:t> NSSE s</a:t>
                      </a:r>
                      <a:r>
                        <a:rPr lang="en-US" sz="2600" dirty="0" smtClean="0">
                          <a:latin typeface="Candara"/>
                          <a:cs typeface="Candara"/>
                        </a:rPr>
                        <a:t>urvey of </a:t>
                      </a:r>
                    </a:p>
                    <a:p>
                      <a:pPr marL="0" marR="0" indent="0" algn="ctr" defTabSz="457200" rtl="0" eaLnBrk="1" fontAlgn="auto" latinLnBrk="0" hangingPunct="1">
                        <a:lnSpc>
                          <a:spcPct val="100000"/>
                        </a:lnSpc>
                        <a:spcBef>
                          <a:spcPts val="0"/>
                        </a:spcBef>
                        <a:spcAft>
                          <a:spcPts val="0"/>
                        </a:spcAft>
                        <a:buClrTx/>
                        <a:buSzTx/>
                        <a:buFontTx/>
                        <a:buNone/>
                        <a:tabLst/>
                        <a:defRPr/>
                      </a:pPr>
                      <a:r>
                        <a:rPr lang="en-US" sz="2600" dirty="0" smtClean="0">
                          <a:latin typeface="Candara"/>
                          <a:cs typeface="Candara"/>
                        </a:rPr>
                        <a:t>UNBF students</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bg2">
                        <a:lumMod val="75000"/>
                      </a:schemeClr>
                    </a:solidFill>
                  </a:tcPr>
                </a:tc>
                <a:tc hMerge="1">
                  <a:txBody>
                    <a:bodyPr/>
                    <a:lstStyle/>
                    <a:p>
                      <a:endParaRPr lang="en-US" dirty="0"/>
                    </a:p>
                  </a:txBody>
                  <a:tcPr/>
                </a:tc>
              </a:tr>
              <a:tr h="553776">
                <a:tc gridSpan="2" vMerge="1">
                  <a:txBody>
                    <a:bodyPr/>
                    <a:lstStyle/>
                    <a:p>
                      <a:pPr algn="ctr"/>
                      <a:endParaRPr lang="en-US" sz="2000" dirty="0">
                        <a:latin typeface="Candara"/>
                        <a:cs typeface="Candara"/>
                      </a:endParaRPr>
                    </a:p>
                  </a:txBody>
                  <a:tcPr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bg2">
                        <a:lumMod val="90000"/>
                      </a:schemeClr>
                    </a:solidFill>
                  </a:tcPr>
                </a:tc>
                <a:tc hMerge="1" vMerge="1">
                  <a:txBody>
                    <a:bodyPr/>
                    <a:lstStyle/>
                    <a:p>
                      <a:endParaRPr lang="en-US" dirty="0"/>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ctr"/>
                      <a:r>
                        <a:rPr lang="en-US" sz="2000" dirty="0" smtClean="0">
                          <a:latin typeface="Candara"/>
                          <a:cs typeface="Candara"/>
                        </a:rPr>
                        <a:t>1</a:t>
                      </a:r>
                      <a:r>
                        <a:rPr lang="en-US" sz="2000" baseline="30000" dirty="0" smtClean="0">
                          <a:latin typeface="Candara"/>
                          <a:cs typeface="Candara"/>
                        </a:rPr>
                        <a:t>st</a:t>
                      </a:r>
                      <a:r>
                        <a:rPr lang="en-US" sz="2000" dirty="0" smtClean="0">
                          <a:latin typeface="Candara"/>
                          <a:cs typeface="Candara"/>
                        </a:rPr>
                        <a:t> yr.</a:t>
                      </a:r>
                    </a:p>
                  </a:txBody>
                  <a:tcPr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DDD9C3"/>
                    </a:solidFill>
                  </a:tcPr>
                </a:tc>
                <a:tc>
                  <a:txBody>
                    <a:bodyPr/>
                    <a:lstStyle/>
                    <a:p>
                      <a:pPr algn="ctr"/>
                      <a:r>
                        <a:rPr lang="en-US" sz="2000" dirty="0" smtClean="0">
                          <a:latin typeface="Candara"/>
                          <a:cs typeface="Candara"/>
                        </a:rPr>
                        <a:t>4</a:t>
                      </a:r>
                      <a:r>
                        <a:rPr lang="en-US" sz="2000" baseline="30000" dirty="0" smtClean="0">
                          <a:latin typeface="Candara"/>
                          <a:cs typeface="Candara"/>
                        </a:rPr>
                        <a:t>th</a:t>
                      </a:r>
                      <a:r>
                        <a:rPr lang="en-US" sz="2000" dirty="0" smtClean="0">
                          <a:latin typeface="Candara"/>
                          <a:cs typeface="Candara"/>
                        </a:rPr>
                        <a:t> yr. </a:t>
                      </a:r>
                    </a:p>
                  </a:txBody>
                  <a:tcPr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DDD9C3"/>
                    </a:solidFill>
                  </a:tcPr>
                </a:tc>
              </a:tr>
              <a:tr h="345889">
                <a:tc rowSpan="3">
                  <a:txBody>
                    <a:bodyPr/>
                    <a:lstStyle/>
                    <a:p>
                      <a:pPr marL="285750" indent="-285750">
                        <a:buFont typeface="Arial"/>
                        <a:buChar char="•"/>
                      </a:pPr>
                      <a:r>
                        <a:rPr lang="en-US" sz="2400" i="0" dirty="0" smtClean="0">
                          <a:solidFill>
                            <a:schemeClr val="bg1"/>
                          </a:solidFill>
                          <a:latin typeface="Candara"/>
                          <a:cs typeface="Candara"/>
                        </a:rPr>
                        <a:t> feedback on</a:t>
                      </a:r>
                      <a:r>
                        <a:rPr lang="en-US" sz="2400" i="0" baseline="0" dirty="0" smtClean="0">
                          <a:solidFill>
                            <a:schemeClr val="bg1"/>
                          </a:solidFill>
                          <a:latin typeface="Candara"/>
                          <a:cs typeface="Candara"/>
                        </a:rPr>
                        <a:t> </a:t>
                      </a:r>
                      <a:r>
                        <a:rPr lang="en-US" sz="2400" i="0" dirty="0" smtClean="0">
                          <a:solidFill>
                            <a:schemeClr val="bg1"/>
                          </a:solidFill>
                          <a:latin typeface="Candara"/>
                          <a:cs typeface="Candara"/>
                        </a:rPr>
                        <a:t>a draft of   </a:t>
                      </a:r>
                      <a:r>
                        <a:rPr lang="en-US" sz="2400" b="0" i="0" dirty="0" smtClean="0">
                          <a:solidFill>
                            <a:schemeClr val="bg1"/>
                          </a:solidFill>
                          <a:latin typeface="Candara"/>
                          <a:cs typeface="Candara"/>
                        </a:rPr>
                        <a:t>work</a:t>
                      </a:r>
                      <a:r>
                        <a:rPr lang="en-US" sz="2400" b="0" i="0" baseline="0" dirty="0" smtClean="0">
                          <a:solidFill>
                            <a:schemeClr val="bg1"/>
                          </a:solidFill>
                          <a:latin typeface="Candara"/>
                          <a:cs typeface="Candara"/>
                        </a:rPr>
                        <a:t> in progress</a:t>
                      </a:r>
                    </a:p>
                    <a:p>
                      <a:pPr marL="0" indent="0">
                        <a:buFont typeface="Arial"/>
                        <a:buNone/>
                      </a:pPr>
                      <a:endParaRPr lang="en-US" sz="800" b="1" baseline="0" dirty="0" smtClean="0">
                        <a:solidFill>
                          <a:schemeClr val="bg1"/>
                        </a:solidFill>
                        <a:latin typeface="Candara"/>
                        <a:cs typeface="Candara"/>
                      </a:endParaRPr>
                    </a:p>
                    <a:p>
                      <a:pPr algn="l"/>
                      <a:r>
                        <a:rPr lang="en-US" sz="2400" baseline="0" dirty="0" smtClean="0">
                          <a:solidFill>
                            <a:schemeClr val="bg1"/>
                          </a:solidFill>
                          <a:latin typeface="Candara"/>
                          <a:cs typeface="Candara"/>
                        </a:rPr>
                        <a:t>     [aka: </a:t>
                      </a:r>
                      <a:r>
                        <a:rPr lang="en-US" sz="2400" b="1" i="1" baseline="0" dirty="0" smtClean="0">
                          <a:solidFill>
                            <a:srgbClr val="FFFF66"/>
                          </a:solidFill>
                          <a:latin typeface="Candara"/>
                          <a:cs typeface="Candara"/>
                        </a:rPr>
                        <a:t>formative</a:t>
                      </a:r>
                      <a:r>
                        <a:rPr lang="en-US" sz="2400" baseline="0" dirty="0" smtClean="0">
                          <a:solidFill>
                            <a:schemeClr val="bg1"/>
                          </a:solidFill>
                          <a:latin typeface="Candara"/>
                          <a:cs typeface="Candara"/>
                        </a:rPr>
                        <a:t>]</a:t>
                      </a:r>
                      <a:endParaRPr lang="en-US" sz="2400" dirty="0">
                        <a:solidFill>
                          <a:schemeClr val="bg1"/>
                        </a:solidFill>
                        <a:latin typeface="Candara"/>
                        <a:cs typeface="Candara"/>
                      </a:endParaRPr>
                    </a:p>
                  </a:txBody>
                  <a:tcPr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bg2">
                        <a:lumMod val="50000"/>
                      </a:schemeClr>
                    </a:solidFill>
                  </a:tcPr>
                </a:tc>
                <a:tc>
                  <a:txBody>
                    <a:bodyPr/>
                    <a:lstStyle/>
                    <a:p>
                      <a:pPr algn="l">
                        <a:lnSpc>
                          <a:spcPct val="150000"/>
                        </a:lnSpc>
                      </a:pPr>
                      <a:r>
                        <a:rPr lang="en-US" sz="1800" dirty="0" smtClean="0">
                          <a:latin typeface="Candara"/>
                          <a:cs typeface="Candara"/>
                        </a:rPr>
                        <a:t>none</a:t>
                      </a:r>
                    </a:p>
                  </a:txBody>
                  <a:tcPr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accent3">
                        <a:lumMod val="20000"/>
                        <a:lumOff val="80000"/>
                      </a:schemeClr>
                    </a:solidFill>
                  </a:tcPr>
                </a:tc>
                <a:tc>
                  <a:txBody>
                    <a:bodyPr/>
                    <a:lstStyle/>
                    <a:p>
                      <a:pPr algn="ctr">
                        <a:lnSpc>
                          <a:spcPct val="150000"/>
                        </a:lnSpc>
                      </a:pPr>
                      <a:r>
                        <a:rPr lang="en-US" sz="2000" dirty="0" smtClean="0">
                          <a:latin typeface="Candara"/>
                          <a:cs typeface="Candara"/>
                        </a:rPr>
                        <a:t>19%</a:t>
                      </a:r>
                      <a:endParaRPr lang="en-US" sz="2000" dirty="0">
                        <a:latin typeface="Candara"/>
                        <a:cs typeface="Candara"/>
                      </a:endParaRPr>
                    </a:p>
                  </a:txBody>
                  <a:tcPr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accent3">
                        <a:lumMod val="20000"/>
                        <a:lumOff val="80000"/>
                      </a:schemeClr>
                    </a:solidFill>
                  </a:tcPr>
                </a:tc>
                <a:tc>
                  <a:txBody>
                    <a:bodyPr/>
                    <a:lstStyle/>
                    <a:p>
                      <a:pPr algn="ctr">
                        <a:lnSpc>
                          <a:spcPct val="150000"/>
                        </a:lnSpc>
                      </a:pPr>
                      <a:r>
                        <a:rPr lang="en-US" sz="2000" dirty="0" smtClean="0">
                          <a:latin typeface="Candara"/>
                          <a:cs typeface="Candara"/>
                        </a:rPr>
                        <a:t>10%</a:t>
                      </a:r>
                      <a:endParaRPr lang="en-US" sz="2000" dirty="0">
                        <a:latin typeface="Candara"/>
                        <a:cs typeface="Candara"/>
                      </a:endParaRPr>
                    </a:p>
                  </a:txBody>
                  <a:tcPr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accent3">
                        <a:lumMod val="20000"/>
                        <a:lumOff val="80000"/>
                      </a:schemeClr>
                    </a:solidFill>
                  </a:tcPr>
                </a:tc>
              </a:tr>
              <a:tr h="345888">
                <a:tc vMerge="1">
                  <a:txBody>
                    <a:bodyPr/>
                    <a:lstStyle/>
                    <a:p>
                      <a:endParaRPr lang="en-US"/>
                    </a:p>
                  </a:txBody>
                  <a:tcPr/>
                </a:tc>
                <a:tc>
                  <a:txBody>
                    <a:bodyPr/>
                    <a:lstStyle/>
                    <a:p>
                      <a:pPr algn="l">
                        <a:lnSpc>
                          <a:spcPct val="150000"/>
                        </a:lnSpc>
                      </a:pPr>
                      <a:r>
                        <a:rPr lang="en-US" sz="1800" dirty="0" smtClean="0">
                          <a:latin typeface="Candara"/>
                          <a:cs typeface="Candara"/>
                        </a:rPr>
                        <a:t>some</a:t>
                      </a:r>
                    </a:p>
                  </a:txBody>
                  <a:tcPr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accent3">
                        <a:lumMod val="40000"/>
                        <a:lumOff val="60000"/>
                      </a:schemeClr>
                    </a:solidFill>
                  </a:tcPr>
                </a:tc>
                <a:tc>
                  <a:txBody>
                    <a:bodyPr/>
                    <a:lstStyle/>
                    <a:p>
                      <a:pPr algn="ctr">
                        <a:lnSpc>
                          <a:spcPct val="150000"/>
                        </a:lnSpc>
                      </a:pPr>
                      <a:r>
                        <a:rPr lang="en-US" sz="2000" dirty="0" smtClean="0">
                          <a:latin typeface="Candara"/>
                          <a:cs typeface="Candara"/>
                        </a:rPr>
                        <a:t>47%</a:t>
                      </a:r>
                      <a:endParaRPr lang="en-US" sz="2000" dirty="0">
                        <a:latin typeface="Candara"/>
                        <a:cs typeface="Candara"/>
                      </a:endParaRPr>
                    </a:p>
                  </a:txBody>
                  <a:tcPr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accent3">
                        <a:lumMod val="40000"/>
                        <a:lumOff val="60000"/>
                      </a:schemeClr>
                    </a:solidFill>
                  </a:tcPr>
                </a:tc>
                <a:tc>
                  <a:txBody>
                    <a:bodyPr/>
                    <a:lstStyle/>
                    <a:p>
                      <a:pPr algn="ctr">
                        <a:lnSpc>
                          <a:spcPct val="150000"/>
                        </a:lnSpc>
                      </a:pPr>
                      <a:r>
                        <a:rPr lang="en-US" sz="2000" dirty="0" smtClean="0">
                          <a:latin typeface="Candara"/>
                          <a:cs typeface="Candara"/>
                        </a:rPr>
                        <a:t>46%</a:t>
                      </a:r>
                      <a:endParaRPr lang="en-US" sz="2000" dirty="0">
                        <a:latin typeface="Candara"/>
                        <a:cs typeface="Candara"/>
                      </a:endParaRPr>
                    </a:p>
                  </a:txBody>
                  <a:tcPr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accent3">
                        <a:lumMod val="40000"/>
                        <a:lumOff val="60000"/>
                      </a:schemeClr>
                    </a:solidFill>
                  </a:tcPr>
                </a:tc>
              </a:tr>
              <a:tr h="345889">
                <a:tc vMerge="1">
                  <a:txBody>
                    <a:bodyPr/>
                    <a:lstStyle/>
                    <a:p>
                      <a:endParaRPr lang="en-US"/>
                    </a:p>
                  </a:txBody>
                  <a:tcPr/>
                </a:tc>
                <a:tc>
                  <a:txBody>
                    <a:bodyPr/>
                    <a:lstStyle/>
                    <a:p>
                      <a:pPr algn="l"/>
                      <a:r>
                        <a:rPr lang="en-US" sz="1800" dirty="0" smtClean="0">
                          <a:latin typeface="Candara"/>
                          <a:cs typeface="Candara"/>
                        </a:rPr>
                        <a:t>most</a:t>
                      </a:r>
                    </a:p>
                    <a:p>
                      <a:pPr algn="l"/>
                      <a:r>
                        <a:rPr lang="en-US" sz="1800" dirty="0" smtClean="0">
                          <a:latin typeface="Candara"/>
                          <a:cs typeface="Candara"/>
                        </a:rPr>
                        <a:t> or</a:t>
                      </a:r>
                      <a:r>
                        <a:rPr lang="en-US" sz="1800" baseline="0" dirty="0" smtClean="0">
                          <a:latin typeface="Candara"/>
                          <a:cs typeface="Candara"/>
                        </a:rPr>
                        <a:t> </a:t>
                      </a:r>
                      <a:r>
                        <a:rPr lang="en-US" sz="1800" dirty="0" smtClean="0">
                          <a:latin typeface="Candara"/>
                          <a:cs typeface="Candara"/>
                        </a:rPr>
                        <a:t>all</a:t>
                      </a:r>
                      <a:endParaRPr lang="en-US" sz="1800" dirty="0">
                        <a:latin typeface="Candara"/>
                        <a:cs typeface="Candara"/>
                      </a:endParaRPr>
                    </a:p>
                  </a:txBody>
                  <a:tcPr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accent3">
                        <a:lumMod val="60000"/>
                        <a:lumOff val="40000"/>
                      </a:schemeClr>
                    </a:solidFill>
                  </a:tcPr>
                </a:tc>
                <a:tc>
                  <a:txBody>
                    <a:bodyPr/>
                    <a:lstStyle/>
                    <a:p>
                      <a:pPr algn="ctr"/>
                      <a:r>
                        <a:rPr lang="en-US" sz="2000" dirty="0" smtClean="0">
                          <a:latin typeface="Candara"/>
                          <a:cs typeface="Candara"/>
                        </a:rPr>
                        <a:t>33%</a:t>
                      </a:r>
                      <a:endParaRPr lang="en-US" sz="2000" dirty="0">
                        <a:latin typeface="Candara"/>
                        <a:cs typeface="Candara"/>
                      </a:endParaRPr>
                    </a:p>
                  </a:txBody>
                  <a:tcPr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accent3">
                        <a:lumMod val="60000"/>
                        <a:lumOff val="40000"/>
                      </a:schemeClr>
                    </a:solidFill>
                  </a:tcPr>
                </a:tc>
                <a:tc>
                  <a:txBody>
                    <a:bodyPr/>
                    <a:lstStyle/>
                    <a:p>
                      <a:pPr algn="ctr"/>
                      <a:r>
                        <a:rPr lang="en-US" sz="2000" dirty="0" smtClean="0">
                          <a:latin typeface="Candara"/>
                          <a:cs typeface="Candara"/>
                        </a:rPr>
                        <a:t>43%</a:t>
                      </a:r>
                      <a:endParaRPr lang="en-US" sz="2000" dirty="0">
                        <a:latin typeface="Candara"/>
                        <a:cs typeface="Candara"/>
                      </a:endParaRPr>
                    </a:p>
                  </a:txBody>
                  <a:tcPr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accent3">
                        <a:lumMod val="60000"/>
                        <a:lumOff val="40000"/>
                      </a:schemeClr>
                    </a:solidFill>
                  </a:tcPr>
                </a:tc>
              </a:tr>
              <a:tr h="345889">
                <a:tc rowSpan="3">
                  <a:txBody>
                    <a:bodyPr/>
                    <a:lstStyle/>
                    <a:p>
                      <a:pPr marL="285750" indent="-285750" algn="l">
                        <a:buFont typeface="Arial"/>
                        <a:buChar char="•"/>
                      </a:pPr>
                      <a:r>
                        <a:rPr lang="en-US" sz="2400" b="1" i="1" dirty="0" smtClean="0">
                          <a:solidFill>
                            <a:srgbClr val="FFFFFF"/>
                          </a:solidFill>
                          <a:latin typeface="Candara"/>
                          <a:cs typeface="Candara"/>
                        </a:rPr>
                        <a:t> </a:t>
                      </a:r>
                      <a:r>
                        <a:rPr lang="en-US" sz="2400" b="1" i="1" dirty="0" smtClean="0">
                          <a:solidFill>
                            <a:srgbClr val="FFFF66"/>
                          </a:solidFill>
                          <a:latin typeface="Candara"/>
                          <a:cs typeface="Candara"/>
                        </a:rPr>
                        <a:t>prompt</a:t>
                      </a:r>
                      <a:r>
                        <a:rPr lang="en-US" sz="2400" dirty="0" smtClean="0">
                          <a:solidFill>
                            <a:srgbClr val="FFFFFF"/>
                          </a:solidFill>
                          <a:latin typeface="Candara"/>
                          <a:cs typeface="Candara"/>
                        </a:rPr>
                        <a:t> feedback on tests or assignments</a:t>
                      </a:r>
                      <a:endParaRPr lang="en-US" sz="2400" dirty="0">
                        <a:solidFill>
                          <a:srgbClr val="FFFFFF"/>
                        </a:solidFill>
                        <a:latin typeface="Candara"/>
                        <a:cs typeface="Candara"/>
                      </a:endParaRPr>
                    </a:p>
                  </a:txBody>
                  <a:tcPr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948A54"/>
                    </a:solidFill>
                  </a:tcPr>
                </a:tc>
                <a:tc>
                  <a:txBody>
                    <a:bodyPr/>
                    <a:lstStyle/>
                    <a:p>
                      <a:pPr>
                        <a:lnSpc>
                          <a:spcPct val="150000"/>
                        </a:lnSpc>
                      </a:pPr>
                      <a:r>
                        <a:rPr lang="en-US" sz="1800" dirty="0" smtClean="0">
                          <a:latin typeface="Candara"/>
                          <a:cs typeface="Candara"/>
                        </a:rPr>
                        <a:t>none</a:t>
                      </a:r>
                      <a:endParaRPr lang="en-US" sz="1800" dirty="0">
                        <a:latin typeface="Candara"/>
                        <a:cs typeface="Candara"/>
                      </a:endParaRPr>
                    </a:p>
                  </a:txBody>
                  <a:tcPr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EBF1DE"/>
                    </a:solidFill>
                  </a:tcPr>
                </a:tc>
                <a:tc>
                  <a:txBody>
                    <a:bodyPr/>
                    <a:lstStyle/>
                    <a:p>
                      <a:pPr algn="ctr">
                        <a:lnSpc>
                          <a:spcPct val="150000"/>
                        </a:lnSpc>
                      </a:pPr>
                      <a:r>
                        <a:rPr lang="en-US" sz="2000" dirty="0" smtClean="0">
                          <a:latin typeface="Candara"/>
                          <a:cs typeface="Candara"/>
                        </a:rPr>
                        <a:t>4%</a:t>
                      </a:r>
                      <a:endParaRPr lang="en-US" sz="2000" dirty="0">
                        <a:latin typeface="Candara"/>
                        <a:cs typeface="Candara"/>
                      </a:endParaRPr>
                    </a:p>
                  </a:txBody>
                  <a:tcPr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EBF1DE"/>
                    </a:solidFill>
                  </a:tcPr>
                </a:tc>
                <a:tc>
                  <a:txBody>
                    <a:bodyPr/>
                    <a:lstStyle/>
                    <a:p>
                      <a:pPr algn="ctr">
                        <a:lnSpc>
                          <a:spcPct val="150000"/>
                        </a:lnSpc>
                      </a:pPr>
                      <a:r>
                        <a:rPr lang="en-US" sz="2000" dirty="0" smtClean="0">
                          <a:latin typeface="Candara"/>
                          <a:cs typeface="Candara"/>
                        </a:rPr>
                        <a:t>2%</a:t>
                      </a:r>
                      <a:endParaRPr lang="en-US" sz="2000" dirty="0">
                        <a:latin typeface="Candara"/>
                        <a:cs typeface="Candara"/>
                      </a:endParaRPr>
                    </a:p>
                  </a:txBody>
                  <a:tcPr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EBF1DE"/>
                    </a:solidFill>
                  </a:tcPr>
                </a:tc>
              </a:tr>
              <a:tr h="345888">
                <a:tc vMerge="1">
                  <a:txBody>
                    <a:bodyPr/>
                    <a:lstStyle/>
                    <a:p>
                      <a:endParaRPr lang="en-US"/>
                    </a:p>
                  </a:txBody>
                  <a:tcPr/>
                </a:tc>
                <a:tc>
                  <a:txBody>
                    <a:bodyPr/>
                    <a:lstStyle/>
                    <a:p>
                      <a:pPr>
                        <a:lnSpc>
                          <a:spcPct val="150000"/>
                        </a:lnSpc>
                      </a:pPr>
                      <a:r>
                        <a:rPr lang="en-US" sz="1800" dirty="0" smtClean="0">
                          <a:latin typeface="Candara"/>
                          <a:cs typeface="Candara"/>
                        </a:rPr>
                        <a:t>some</a:t>
                      </a:r>
                      <a:endParaRPr lang="en-US" sz="1800" dirty="0">
                        <a:latin typeface="Candara"/>
                        <a:cs typeface="Candara"/>
                      </a:endParaRPr>
                    </a:p>
                  </a:txBody>
                  <a:tcPr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D7E4BD"/>
                    </a:solidFill>
                  </a:tcPr>
                </a:tc>
                <a:tc>
                  <a:txBody>
                    <a:bodyPr/>
                    <a:lstStyle/>
                    <a:p>
                      <a:pPr algn="ctr">
                        <a:lnSpc>
                          <a:spcPct val="150000"/>
                        </a:lnSpc>
                      </a:pPr>
                      <a:r>
                        <a:rPr lang="en-US" sz="2000" dirty="0" smtClean="0">
                          <a:latin typeface="Candara"/>
                          <a:cs typeface="Candara"/>
                        </a:rPr>
                        <a:t>41%</a:t>
                      </a:r>
                      <a:endParaRPr lang="en-US" sz="2000" dirty="0">
                        <a:latin typeface="Candara"/>
                        <a:cs typeface="Candara"/>
                      </a:endParaRPr>
                    </a:p>
                  </a:txBody>
                  <a:tcPr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D7E4BD"/>
                    </a:solidFill>
                  </a:tcPr>
                </a:tc>
                <a:tc>
                  <a:txBody>
                    <a:bodyPr/>
                    <a:lstStyle/>
                    <a:p>
                      <a:pPr algn="ctr">
                        <a:lnSpc>
                          <a:spcPct val="150000"/>
                        </a:lnSpc>
                      </a:pPr>
                      <a:r>
                        <a:rPr lang="en-US" sz="2000" dirty="0" smtClean="0">
                          <a:latin typeface="Candara"/>
                          <a:cs typeface="Candara"/>
                        </a:rPr>
                        <a:t>33%</a:t>
                      </a:r>
                      <a:endParaRPr lang="en-US" sz="2000" dirty="0">
                        <a:latin typeface="Candara"/>
                        <a:cs typeface="Candara"/>
                      </a:endParaRPr>
                    </a:p>
                  </a:txBody>
                  <a:tcPr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D7E4BD"/>
                    </a:solidFill>
                  </a:tcPr>
                </a:tc>
              </a:tr>
              <a:tr h="345889">
                <a:tc vMerge="1">
                  <a:txBody>
                    <a:bodyPr/>
                    <a:lstStyle/>
                    <a:p>
                      <a:endParaRPr lang="en-US"/>
                    </a:p>
                  </a:txBody>
                  <a:tcPr/>
                </a:tc>
                <a:tc>
                  <a:txBody>
                    <a:bodyPr/>
                    <a:lstStyle/>
                    <a:p>
                      <a:r>
                        <a:rPr lang="en-US" sz="1800" dirty="0" smtClean="0">
                          <a:latin typeface="Candara"/>
                          <a:cs typeface="Candara"/>
                        </a:rPr>
                        <a:t>most</a:t>
                      </a:r>
                    </a:p>
                    <a:p>
                      <a:r>
                        <a:rPr lang="en-US" sz="1800" dirty="0" smtClean="0">
                          <a:latin typeface="Candara"/>
                          <a:cs typeface="Candara"/>
                        </a:rPr>
                        <a:t> or all</a:t>
                      </a:r>
                      <a:endParaRPr lang="en-US" sz="1800" dirty="0">
                        <a:latin typeface="Candara"/>
                        <a:cs typeface="Candara"/>
                      </a:endParaRPr>
                    </a:p>
                  </a:txBody>
                  <a:tcPr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C3D69B"/>
                    </a:solidFill>
                  </a:tcPr>
                </a:tc>
                <a:tc>
                  <a:txBody>
                    <a:bodyPr/>
                    <a:lstStyle/>
                    <a:p>
                      <a:pPr algn="ctr"/>
                      <a:r>
                        <a:rPr lang="en-US" sz="2000" dirty="0" smtClean="0">
                          <a:latin typeface="Candara"/>
                          <a:cs typeface="Candara"/>
                        </a:rPr>
                        <a:t>54%</a:t>
                      </a:r>
                      <a:endParaRPr lang="en-US" sz="2000" dirty="0">
                        <a:latin typeface="Candara"/>
                        <a:cs typeface="Candara"/>
                      </a:endParaRPr>
                    </a:p>
                  </a:txBody>
                  <a:tcPr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C3D69B"/>
                    </a:solidFill>
                  </a:tcPr>
                </a:tc>
                <a:tc>
                  <a:txBody>
                    <a:bodyPr/>
                    <a:lstStyle/>
                    <a:p>
                      <a:pPr algn="ctr"/>
                      <a:r>
                        <a:rPr lang="en-US" sz="2000" dirty="0" smtClean="0">
                          <a:latin typeface="Candara"/>
                          <a:cs typeface="Candara"/>
                        </a:rPr>
                        <a:t>59%</a:t>
                      </a:r>
                      <a:endParaRPr lang="en-US" sz="2000" dirty="0">
                        <a:latin typeface="Candara"/>
                        <a:cs typeface="Candara"/>
                      </a:endParaRPr>
                    </a:p>
                  </a:txBody>
                  <a:tcPr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C3D69B"/>
                    </a:solidFill>
                  </a:tcPr>
                </a:tc>
              </a:tr>
              <a:tr h="345889">
                <a:tc rowSpan="3">
                  <a:txBody>
                    <a:bodyPr/>
                    <a:lstStyle/>
                    <a:p>
                      <a:pPr marL="285750" indent="-285750">
                        <a:buFont typeface="Arial"/>
                        <a:buChar char="•"/>
                      </a:pPr>
                      <a:r>
                        <a:rPr lang="en-US" sz="2400" b="1" i="1" dirty="0" smtClean="0">
                          <a:solidFill>
                            <a:schemeClr val="bg1"/>
                          </a:solidFill>
                          <a:latin typeface="Candara"/>
                          <a:cs typeface="Candara"/>
                        </a:rPr>
                        <a:t> </a:t>
                      </a:r>
                      <a:r>
                        <a:rPr lang="en-US" sz="2400" b="1" i="1" dirty="0" smtClean="0">
                          <a:solidFill>
                            <a:srgbClr val="FFFF66"/>
                          </a:solidFill>
                          <a:latin typeface="Candara"/>
                          <a:cs typeface="Candara"/>
                        </a:rPr>
                        <a:t>detailed</a:t>
                      </a:r>
                      <a:r>
                        <a:rPr lang="en-US" sz="2400" dirty="0" smtClean="0">
                          <a:solidFill>
                            <a:srgbClr val="FFFFFF"/>
                          </a:solidFill>
                          <a:latin typeface="Candara"/>
                          <a:cs typeface="Candara"/>
                        </a:rPr>
                        <a:t> feedback on</a:t>
                      </a:r>
                      <a:r>
                        <a:rPr lang="en-US" sz="2400" baseline="0" dirty="0" smtClean="0">
                          <a:solidFill>
                            <a:srgbClr val="FFFFFF"/>
                          </a:solidFill>
                          <a:latin typeface="Candara"/>
                          <a:cs typeface="Candara"/>
                        </a:rPr>
                        <a:t> </a:t>
                      </a:r>
                      <a:r>
                        <a:rPr lang="en-US" sz="2400" dirty="0" smtClean="0">
                          <a:solidFill>
                            <a:srgbClr val="FFFFFF"/>
                          </a:solidFill>
                          <a:latin typeface="Candara"/>
                          <a:cs typeface="Candara"/>
                        </a:rPr>
                        <a:t>tests or assignments</a:t>
                      </a:r>
                      <a:endParaRPr lang="en-US" sz="2400" dirty="0">
                        <a:solidFill>
                          <a:srgbClr val="FFFFFF"/>
                        </a:solidFill>
                        <a:latin typeface="Candara"/>
                        <a:cs typeface="Candara"/>
                      </a:endParaRPr>
                    </a:p>
                  </a:txBody>
                  <a:tcPr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948A54"/>
                    </a:solidFill>
                  </a:tcPr>
                </a:tc>
                <a:tc>
                  <a:txBody>
                    <a:bodyPr/>
                    <a:lstStyle/>
                    <a:p>
                      <a:pPr>
                        <a:lnSpc>
                          <a:spcPct val="150000"/>
                        </a:lnSpc>
                      </a:pPr>
                      <a:r>
                        <a:rPr lang="en-US" sz="1800" dirty="0" smtClean="0">
                          <a:latin typeface="Candara"/>
                          <a:cs typeface="Candara"/>
                        </a:rPr>
                        <a:t>none</a:t>
                      </a:r>
                      <a:endParaRPr lang="en-US" sz="1800" dirty="0">
                        <a:latin typeface="Candara"/>
                        <a:cs typeface="Candara"/>
                      </a:endParaRPr>
                    </a:p>
                  </a:txBody>
                  <a:tcPr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EBF1DE"/>
                    </a:solidFill>
                  </a:tcPr>
                </a:tc>
                <a:tc>
                  <a:txBody>
                    <a:bodyPr/>
                    <a:lstStyle/>
                    <a:p>
                      <a:pPr algn="ctr">
                        <a:lnSpc>
                          <a:spcPct val="150000"/>
                        </a:lnSpc>
                      </a:pPr>
                      <a:r>
                        <a:rPr lang="en-US" sz="2000" dirty="0" smtClean="0">
                          <a:latin typeface="Candara"/>
                          <a:cs typeface="Candara"/>
                        </a:rPr>
                        <a:t>11%</a:t>
                      </a:r>
                      <a:endParaRPr lang="en-US" sz="2000" dirty="0">
                        <a:latin typeface="Candara"/>
                        <a:cs typeface="Candara"/>
                      </a:endParaRPr>
                    </a:p>
                  </a:txBody>
                  <a:tcPr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EBF1DE"/>
                    </a:solidFill>
                  </a:tcPr>
                </a:tc>
                <a:tc>
                  <a:txBody>
                    <a:bodyPr/>
                    <a:lstStyle/>
                    <a:p>
                      <a:pPr algn="ctr">
                        <a:lnSpc>
                          <a:spcPct val="150000"/>
                        </a:lnSpc>
                      </a:pPr>
                      <a:r>
                        <a:rPr lang="en-US" sz="2000" dirty="0" smtClean="0">
                          <a:latin typeface="Candara"/>
                          <a:cs typeface="Candara"/>
                        </a:rPr>
                        <a:t>5%</a:t>
                      </a:r>
                      <a:endParaRPr lang="en-US" sz="2000" dirty="0">
                        <a:latin typeface="Candara"/>
                        <a:cs typeface="Candara"/>
                      </a:endParaRPr>
                    </a:p>
                  </a:txBody>
                  <a:tcPr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EBF1DE"/>
                    </a:solidFill>
                  </a:tcPr>
                </a:tc>
              </a:tr>
              <a:tr h="345888">
                <a:tc vMerge="1">
                  <a:txBody>
                    <a:bodyPr/>
                    <a:lstStyle/>
                    <a:p>
                      <a:endParaRPr lang="en-US"/>
                    </a:p>
                  </a:txBody>
                  <a:tcPr/>
                </a:tc>
                <a:tc>
                  <a:txBody>
                    <a:bodyPr/>
                    <a:lstStyle/>
                    <a:p>
                      <a:pPr>
                        <a:lnSpc>
                          <a:spcPct val="150000"/>
                        </a:lnSpc>
                      </a:pPr>
                      <a:r>
                        <a:rPr lang="en-US" sz="1800" dirty="0" smtClean="0">
                          <a:latin typeface="Candara"/>
                          <a:cs typeface="Candara"/>
                        </a:rPr>
                        <a:t>some</a:t>
                      </a:r>
                      <a:endParaRPr lang="en-US" sz="1800" dirty="0">
                        <a:latin typeface="Candara"/>
                        <a:cs typeface="Candara"/>
                      </a:endParaRPr>
                    </a:p>
                  </a:txBody>
                  <a:tcPr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D7E4BD"/>
                    </a:solidFill>
                  </a:tcPr>
                </a:tc>
                <a:tc>
                  <a:txBody>
                    <a:bodyPr/>
                    <a:lstStyle/>
                    <a:p>
                      <a:pPr algn="ctr">
                        <a:lnSpc>
                          <a:spcPct val="150000"/>
                        </a:lnSpc>
                      </a:pPr>
                      <a:r>
                        <a:rPr lang="en-US" sz="2000" dirty="0" smtClean="0">
                          <a:latin typeface="Candara"/>
                          <a:cs typeface="Candara"/>
                        </a:rPr>
                        <a:t>54%</a:t>
                      </a:r>
                      <a:endParaRPr lang="en-US" sz="2000" dirty="0">
                        <a:latin typeface="Candara"/>
                        <a:cs typeface="Candara"/>
                      </a:endParaRPr>
                    </a:p>
                  </a:txBody>
                  <a:tcPr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D7E4BD"/>
                    </a:solidFill>
                  </a:tcPr>
                </a:tc>
                <a:tc>
                  <a:txBody>
                    <a:bodyPr/>
                    <a:lstStyle/>
                    <a:p>
                      <a:pPr algn="ctr">
                        <a:lnSpc>
                          <a:spcPct val="150000"/>
                        </a:lnSpc>
                      </a:pPr>
                      <a:r>
                        <a:rPr lang="en-US" sz="2000" dirty="0" smtClean="0">
                          <a:latin typeface="Candara"/>
                          <a:cs typeface="Candara"/>
                        </a:rPr>
                        <a:t>51%</a:t>
                      </a:r>
                      <a:endParaRPr lang="en-US" sz="2000" dirty="0">
                        <a:latin typeface="Candara"/>
                        <a:cs typeface="Candara"/>
                      </a:endParaRPr>
                    </a:p>
                  </a:txBody>
                  <a:tcPr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D7E4BD"/>
                    </a:solidFill>
                  </a:tcPr>
                </a:tc>
              </a:tr>
              <a:tr h="345889">
                <a:tc vMerge="1">
                  <a:txBody>
                    <a:bodyPr/>
                    <a:lstStyle/>
                    <a:p>
                      <a:endParaRPr lang="en-US"/>
                    </a:p>
                  </a:txBody>
                  <a:tcPr/>
                </a:tc>
                <a:tc>
                  <a:txBody>
                    <a:bodyPr/>
                    <a:lstStyle/>
                    <a:p>
                      <a:r>
                        <a:rPr lang="en-US" sz="1800" dirty="0" smtClean="0">
                          <a:latin typeface="Candara"/>
                          <a:cs typeface="Candara"/>
                        </a:rPr>
                        <a:t>most</a:t>
                      </a:r>
                    </a:p>
                    <a:p>
                      <a:r>
                        <a:rPr lang="en-US" sz="1800" dirty="0" smtClean="0">
                          <a:latin typeface="Candara"/>
                          <a:cs typeface="Candara"/>
                        </a:rPr>
                        <a:t> or all</a:t>
                      </a:r>
                      <a:endParaRPr lang="en-US" sz="1800" dirty="0">
                        <a:latin typeface="Candara"/>
                        <a:cs typeface="Candara"/>
                      </a:endParaRPr>
                    </a:p>
                  </a:txBody>
                  <a:tcPr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C3D69B"/>
                    </a:solidFill>
                  </a:tcPr>
                </a:tc>
                <a:tc>
                  <a:txBody>
                    <a:bodyPr/>
                    <a:lstStyle/>
                    <a:p>
                      <a:pPr algn="ctr"/>
                      <a:r>
                        <a:rPr lang="en-US" sz="2000" dirty="0" smtClean="0">
                          <a:latin typeface="Candara"/>
                          <a:cs typeface="Candara"/>
                        </a:rPr>
                        <a:t>35%</a:t>
                      </a:r>
                      <a:endParaRPr lang="en-US" sz="2000" dirty="0">
                        <a:latin typeface="Candara"/>
                        <a:cs typeface="Candara"/>
                      </a:endParaRPr>
                    </a:p>
                  </a:txBody>
                  <a:tcPr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C3D69B"/>
                    </a:solidFill>
                  </a:tcPr>
                </a:tc>
                <a:tc>
                  <a:txBody>
                    <a:bodyPr/>
                    <a:lstStyle/>
                    <a:p>
                      <a:pPr algn="ctr"/>
                      <a:r>
                        <a:rPr lang="en-US" sz="2000" dirty="0" smtClean="0">
                          <a:latin typeface="Candara"/>
                          <a:cs typeface="Candara"/>
                        </a:rPr>
                        <a:t>44%</a:t>
                      </a:r>
                      <a:endParaRPr lang="en-US" sz="2000" dirty="0">
                        <a:latin typeface="Candara"/>
                        <a:cs typeface="Candara"/>
                      </a:endParaRPr>
                    </a:p>
                  </a:txBody>
                  <a:tcPr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C3D69B"/>
                    </a:solidFill>
                  </a:tcPr>
                </a:tc>
              </a:tr>
            </a:tbl>
          </a:graphicData>
        </a:graphic>
      </p:graphicFrame>
      <p:cxnSp>
        <p:nvCxnSpPr>
          <p:cNvPr id="4" name="Straight Connector 3"/>
          <p:cNvCxnSpPr/>
          <p:nvPr/>
        </p:nvCxnSpPr>
        <p:spPr>
          <a:xfrm>
            <a:off x="195495" y="3253584"/>
            <a:ext cx="8666292" cy="11759"/>
          </a:xfrm>
          <a:prstGeom prst="line">
            <a:avLst/>
          </a:prstGeom>
          <a:ln>
            <a:solidFill>
              <a:srgbClr val="000000"/>
            </a:solidFill>
          </a:ln>
        </p:spPr>
        <p:style>
          <a:lnRef idx="2">
            <a:schemeClr val="accent1"/>
          </a:lnRef>
          <a:fillRef idx="0">
            <a:schemeClr val="accent1"/>
          </a:fillRef>
          <a:effectRef idx="1">
            <a:schemeClr val="accent1"/>
          </a:effectRef>
          <a:fontRef idx="minor">
            <a:schemeClr val="tx1"/>
          </a:fontRef>
        </p:style>
      </p:cxnSp>
      <p:cxnSp>
        <p:nvCxnSpPr>
          <p:cNvPr id="5" name="Straight Connector 4"/>
          <p:cNvCxnSpPr/>
          <p:nvPr/>
        </p:nvCxnSpPr>
        <p:spPr>
          <a:xfrm>
            <a:off x="195495" y="4997497"/>
            <a:ext cx="8666292" cy="11759"/>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cxnSp>
        <p:nvCxnSpPr>
          <p:cNvPr id="6" name="Straight Connector 5"/>
          <p:cNvCxnSpPr/>
          <p:nvPr/>
        </p:nvCxnSpPr>
        <p:spPr>
          <a:xfrm>
            <a:off x="195495" y="1512906"/>
            <a:ext cx="8666292" cy="11759"/>
          </a:xfrm>
          <a:prstGeom prst="line">
            <a:avLst/>
          </a:prstGeom>
          <a:ln>
            <a:solidFill>
              <a:srgbClr val="000000"/>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760980773"/>
      </p:ext>
    </p:extLst>
  </p:cSld>
  <p:clrMapOvr>
    <a:masterClrMapping/>
  </p:clrMapOvr>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3756324" y="388021"/>
            <a:ext cx="4876800" cy="6043741"/>
          </a:xfrm>
          <a:prstGeom prst="rect">
            <a:avLst/>
          </a:prstGeom>
        </p:spPr>
      </p:pic>
      <p:sp>
        <p:nvSpPr>
          <p:cNvPr id="5" name="TextBox 4"/>
          <p:cNvSpPr txBox="1"/>
          <p:nvPr/>
        </p:nvSpPr>
        <p:spPr>
          <a:xfrm>
            <a:off x="799603" y="0"/>
            <a:ext cx="2398812" cy="6863416"/>
          </a:xfrm>
          <a:prstGeom prst="rect">
            <a:avLst/>
          </a:prstGeom>
          <a:solidFill>
            <a:srgbClr val="DDD9C3">
              <a:alpha val="87000"/>
            </a:srgbClr>
          </a:solidFill>
        </p:spPr>
        <p:txBody>
          <a:bodyPr wrap="square" rtlCol="0">
            <a:spAutoFit/>
          </a:bodyPr>
          <a:lstStyle/>
          <a:p>
            <a:endParaRPr lang="en-US" sz="3200" b="1" dirty="0">
              <a:solidFill>
                <a:schemeClr val="bg2">
                  <a:lumMod val="10000"/>
                </a:schemeClr>
              </a:solidFill>
              <a:latin typeface="Helvetica"/>
              <a:cs typeface="Helvetica"/>
            </a:endParaRPr>
          </a:p>
          <a:p>
            <a:endParaRPr lang="en-US" sz="3200" b="1" dirty="0" smtClean="0">
              <a:solidFill>
                <a:schemeClr val="bg2">
                  <a:lumMod val="10000"/>
                </a:schemeClr>
              </a:solidFill>
              <a:latin typeface="Helvetica"/>
              <a:cs typeface="Helvetica"/>
            </a:endParaRPr>
          </a:p>
          <a:p>
            <a:r>
              <a:rPr lang="en-US" sz="3400" b="1" dirty="0" smtClean="0">
                <a:solidFill>
                  <a:schemeClr val="bg2">
                    <a:lumMod val="10000"/>
                  </a:schemeClr>
                </a:solidFill>
                <a:latin typeface="Candara"/>
                <a:cs typeface="Candara"/>
              </a:rPr>
              <a:t>But …</a:t>
            </a:r>
          </a:p>
          <a:p>
            <a:endParaRPr lang="en-US" sz="3400" b="1" dirty="0" smtClean="0">
              <a:solidFill>
                <a:schemeClr val="bg2">
                  <a:lumMod val="10000"/>
                </a:schemeClr>
              </a:solidFill>
              <a:latin typeface="Candara"/>
              <a:cs typeface="Candara"/>
            </a:endParaRPr>
          </a:p>
          <a:p>
            <a:r>
              <a:rPr lang="en-US" sz="3400" b="1" dirty="0" smtClean="0">
                <a:solidFill>
                  <a:schemeClr val="bg2">
                    <a:lumMod val="10000"/>
                  </a:schemeClr>
                </a:solidFill>
                <a:latin typeface="Candara"/>
                <a:cs typeface="Candara"/>
              </a:rPr>
              <a:t>how</a:t>
            </a:r>
            <a:endParaRPr lang="en-US" sz="3400" b="1" dirty="0">
              <a:solidFill>
                <a:schemeClr val="bg2">
                  <a:lumMod val="10000"/>
                </a:schemeClr>
              </a:solidFill>
              <a:latin typeface="Candara"/>
              <a:cs typeface="Candara"/>
            </a:endParaRPr>
          </a:p>
          <a:p>
            <a:r>
              <a:rPr lang="en-US" sz="3400" b="1" dirty="0" smtClean="0">
                <a:solidFill>
                  <a:schemeClr val="bg2">
                    <a:lumMod val="10000"/>
                  </a:schemeClr>
                </a:solidFill>
                <a:latin typeface="Candara"/>
                <a:cs typeface="Candara"/>
              </a:rPr>
              <a:t>satisfied  are </a:t>
            </a:r>
          </a:p>
          <a:p>
            <a:r>
              <a:rPr lang="en-US" sz="3400" b="1" dirty="0" smtClean="0">
                <a:solidFill>
                  <a:schemeClr val="bg2">
                    <a:lumMod val="10000"/>
                  </a:schemeClr>
                </a:solidFill>
                <a:latin typeface="Candara"/>
                <a:cs typeface="Candara"/>
              </a:rPr>
              <a:t>you </a:t>
            </a:r>
          </a:p>
          <a:p>
            <a:r>
              <a:rPr lang="en-US" sz="3400" b="1" dirty="0" smtClean="0">
                <a:solidFill>
                  <a:schemeClr val="bg2">
                    <a:lumMod val="10000"/>
                  </a:schemeClr>
                </a:solidFill>
                <a:latin typeface="Candara"/>
                <a:cs typeface="Candara"/>
              </a:rPr>
              <a:t>with</a:t>
            </a:r>
          </a:p>
          <a:p>
            <a:r>
              <a:rPr lang="en-US" sz="3400" b="1" dirty="0" smtClean="0">
                <a:solidFill>
                  <a:schemeClr val="bg2">
                    <a:lumMod val="10000"/>
                  </a:schemeClr>
                </a:solidFill>
                <a:latin typeface="Candara"/>
                <a:cs typeface="Candara"/>
              </a:rPr>
              <a:t>the</a:t>
            </a:r>
          </a:p>
          <a:p>
            <a:r>
              <a:rPr lang="en-US" sz="3400" b="1" dirty="0" smtClean="0">
                <a:solidFill>
                  <a:schemeClr val="bg2">
                    <a:lumMod val="10000"/>
                  </a:schemeClr>
                </a:solidFill>
                <a:latin typeface="Candara"/>
                <a:cs typeface="Candara"/>
              </a:rPr>
              <a:t>results?</a:t>
            </a:r>
          </a:p>
          <a:p>
            <a:endParaRPr lang="en-US" sz="3200" b="1" dirty="0" smtClean="0">
              <a:solidFill>
                <a:schemeClr val="bg2">
                  <a:lumMod val="10000"/>
                </a:schemeClr>
              </a:solidFill>
              <a:latin typeface="Helvetica"/>
              <a:cs typeface="Helvetica"/>
            </a:endParaRPr>
          </a:p>
          <a:p>
            <a:endParaRPr lang="en-US" sz="1400" b="1" dirty="0">
              <a:solidFill>
                <a:schemeClr val="bg2">
                  <a:lumMod val="10000"/>
                </a:schemeClr>
              </a:solidFill>
              <a:latin typeface="Helvetica"/>
              <a:cs typeface="Helvetica"/>
            </a:endParaRPr>
          </a:p>
          <a:p>
            <a:endParaRPr lang="en-US" sz="2400" b="1" dirty="0">
              <a:solidFill>
                <a:schemeClr val="bg2">
                  <a:lumMod val="10000"/>
                </a:schemeClr>
              </a:solidFill>
              <a:latin typeface="Helvetica"/>
              <a:cs typeface="Helvetica"/>
            </a:endParaRPr>
          </a:p>
        </p:txBody>
      </p:sp>
      <p:sp>
        <p:nvSpPr>
          <p:cNvPr id="6" name="TextBox 5"/>
          <p:cNvSpPr txBox="1"/>
          <p:nvPr/>
        </p:nvSpPr>
        <p:spPr>
          <a:xfrm>
            <a:off x="7399276" y="6599052"/>
            <a:ext cx="1744724" cy="276999"/>
          </a:xfrm>
          <a:prstGeom prst="rect">
            <a:avLst/>
          </a:prstGeom>
          <a:noFill/>
        </p:spPr>
        <p:txBody>
          <a:bodyPr wrap="square" rtlCol="0">
            <a:spAutoFit/>
          </a:bodyPr>
          <a:lstStyle/>
          <a:p>
            <a:r>
              <a:rPr lang="fi-FI" sz="1200" b="1" dirty="0">
                <a:solidFill>
                  <a:schemeClr val="bg1">
                    <a:lumMod val="65000"/>
                  </a:schemeClr>
                </a:solidFill>
              </a:rPr>
              <a:t>eovemar/6129132639</a:t>
            </a:r>
            <a:endParaRPr lang="en-US" sz="1200" b="1" dirty="0">
              <a:solidFill>
                <a:schemeClr val="bg1">
                  <a:lumMod val="65000"/>
                </a:schemeClr>
              </a:solidFill>
            </a:endParaRPr>
          </a:p>
        </p:txBody>
      </p:sp>
    </p:spTree>
    <p:extLst>
      <p:ext uri="{BB962C8B-B14F-4D97-AF65-F5344CB8AC3E}">
        <p14:creationId xmlns:p14="http://schemas.microsoft.com/office/powerpoint/2010/main" val="3797803500"/>
      </p:ext>
    </p:extLst>
  </p:cSld>
  <p:clrMapOvr>
    <a:masterClrMapping/>
  </p:clrMapOvr>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552172" y="6550223"/>
            <a:ext cx="2057804" cy="276999"/>
          </a:xfrm>
          <a:prstGeom prst="rect">
            <a:avLst/>
          </a:prstGeom>
          <a:noFill/>
        </p:spPr>
        <p:txBody>
          <a:bodyPr wrap="square" rtlCol="0">
            <a:spAutoFit/>
          </a:bodyPr>
          <a:lstStyle/>
          <a:p>
            <a:r>
              <a:rPr lang="fi-FI" sz="1200" b="1" dirty="0" err="1" smtClean="0">
                <a:solidFill>
                  <a:schemeClr val="bg1">
                    <a:lumMod val="65000"/>
                  </a:schemeClr>
                </a:solidFill>
              </a:rPr>
              <a:t>Gibbs</a:t>
            </a:r>
            <a:r>
              <a:rPr lang="fi-FI" sz="1200" b="1" dirty="0" smtClean="0">
                <a:solidFill>
                  <a:schemeClr val="bg1">
                    <a:lumMod val="65000"/>
                  </a:schemeClr>
                </a:solidFill>
              </a:rPr>
              <a:t> &amp; Simpson, 2004-5, 11 </a:t>
            </a:r>
            <a:endParaRPr lang="en-US" sz="1200" b="1" dirty="0">
              <a:solidFill>
                <a:schemeClr val="bg1">
                  <a:lumMod val="65000"/>
                </a:schemeClr>
              </a:solidFill>
            </a:endParaRPr>
          </a:p>
        </p:txBody>
      </p:sp>
      <p:sp>
        <p:nvSpPr>
          <p:cNvPr id="5" name="TextBox 4"/>
          <p:cNvSpPr txBox="1"/>
          <p:nvPr/>
        </p:nvSpPr>
        <p:spPr>
          <a:xfrm>
            <a:off x="176382" y="1096936"/>
            <a:ext cx="4821143" cy="4524316"/>
          </a:xfrm>
          <a:prstGeom prst="rect">
            <a:avLst/>
          </a:prstGeom>
          <a:solidFill>
            <a:srgbClr val="DDD9C3">
              <a:alpha val="87000"/>
            </a:srgbClr>
          </a:solidFill>
        </p:spPr>
        <p:txBody>
          <a:bodyPr wrap="square" rtlCol="0">
            <a:spAutoFit/>
          </a:bodyPr>
          <a:lstStyle/>
          <a:p>
            <a:pPr>
              <a:lnSpc>
                <a:spcPct val="120000"/>
              </a:lnSpc>
            </a:pPr>
            <a:endParaRPr lang="en-US" sz="1000" dirty="0" smtClean="0">
              <a:latin typeface="Georgia"/>
              <a:cs typeface="Georgia"/>
            </a:endParaRPr>
          </a:p>
          <a:p>
            <a:pPr>
              <a:lnSpc>
                <a:spcPct val="120000"/>
              </a:lnSpc>
            </a:pPr>
            <a:r>
              <a:rPr lang="en-US" sz="3000" dirty="0" smtClean="0">
                <a:latin typeface="Georgia"/>
                <a:cs typeface="Georgia"/>
              </a:rPr>
              <a:t>Assessment appears to be</a:t>
            </a:r>
          </a:p>
          <a:p>
            <a:pPr marL="342900" indent="-342900">
              <a:lnSpc>
                <a:spcPct val="120000"/>
              </a:lnSpc>
              <a:buFont typeface="Arial"/>
              <a:buChar char="•"/>
            </a:pPr>
            <a:r>
              <a:rPr lang="en-US" sz="3000" dirty="0" smtClean="0">
                <a:latin typeface="Georgia"/>
                <a:cs typeface="Georgia"/>
              </a:rPr>
              <a:t>“enormously expensive” </a:t>
            </a:r>
          </a:p>
          <a:p>
            <a:pPr lvl="1"/>
            <a:r>
              <a:rPr lang="en-US" sz="2000" dirty="0" smtClean="0">
                <a:latin typeface="Georgia"/>
                <a:cs typeface="Georgia"/>
              </a:rPr>
              <a:t>(in terms of time invested</a:t>
            </a:r>
            <a:r>
              <a:rPr lang="en-US" dirty="0" smtClean="0">
                <a:latin typeface="Georgia"/>
                <a:cs typeface="Georgia"/>
              </a:rPr>
              <a:t>).</a:t>
            </a:r>
          </a:p>
          <a:p>
            <a:pPr lvl="1"/>
            <a:endParaRPr lang="en-US" sz="1600" dirty="0" smtClean="0">
              <a:latin typeface="Georgia"/>
              <a:cs typeface="Georgia"/>
            </a:endParaRPr>
          </a:p>
          <a:p>
            <a:pPr marL="742950" lvl="1" indent="-285750">
              <a:buFont typeface="Arial"/>
              <a:buChar char="•"/>
            </a:pPr>
            <a:endParaRPr lang="en-US" sz="3000" dirty="0" smtClean="0">
              <a:latin typeface="Georgia"/>
              <a:cs typeface="Georgia"/>
            </a:endParaRPr>
          </a:p>
          <a:p>
            <a:pPr marL="742950" lvl="1" indent="-285750">
              <a:buFont typeface="Arial"/>
              <a:buChar char="•"/>
            </a:pPr>
            <a:endParaRPr lang="en-US" sz="3000" dirty="0">
              <a:latin typeface="Georgia"/>
              <a:cs typeface="Georgia"/>
            </a:endParaRPr>
          </a:p>
          <a:p>
            <a:pPr lvl="1"/>
            <a:endParaRPr lang="en-US" sz="3000" dirty="0" smtClean="0">
              <a:latin typeface="Georgia"/>
              <a:cs typeface="Georgia"/>
            </a:endParaRPr>
          </a:p>
          <a:p>
            <a:pPr lvl="1"/>
            <a:endParaRPr lang="en-US" sz="3000" dirty="0">
              <a:latin typeface="Georgia"/>
              <a:cs typeface="Georgia"/>
            </a:endParaRPr>
          </a:p>
          <a:p>
            <a:pPr lvl="1"/>
            <a:endParaRPr lang="en-US" sz="1600" dirty="0" smtClean="0">
              <a:latin typeface="Georgia"/>
              <a:cs typeface="Georgia"/>
            </a:endParaRPr>
          </a:p>
          <a:p>
            <a:pPr lvl="1"/>
            <a:endParaRPr lang="en-US" sz="1600" dirty="0" smtClean="0">
              <a:latin typeface="Georgia"/>
              <a:cs typeface="Georgia"/>
            </a:endParaRPr>
          </a:p>
          <a:p>
            <a:pPr lvl="1"/>
            <a:endParaRPr lang="en-US" sz="1600" dirty="0" smtClean="0">
              <a:latin typeface="Georgia"/>
              <a:cs typeface="Georgia"/>
            </a:endParaRPr>
          </a:p>
        </p:txBody>
      </p:sp>
      <p:sp>
        <p:nvSpPr>
          <p:cNvPr id="7" name="TextBox 6"/>
          <p:cNvSpPr txBox="1"/>
          <p:nvPr/>
        </p:nvSpPr>
        <p:spPr>
          <a:xfrm>
            <a:off x="7399276" y="6593636"/>
            <a:ext cx="1744724" cy="276999"/>
          </a:xfrm>
          <a:prstGeom prst="rect">
            <a:avLst/>
          </a:prstGeom>
          <a:noFill/>
        </p:spPr>
        <p:txBody>
          <a:bodyPr wrap="square" rtlCol="0">
            <a:spAutoFit/>
          </a:bodyPr>
          <a:lstStyle/>
          <a:p>
            <a:r>
              <a:rPr lang="pl-PL" sz="1200" b="1" dirty="0">
                <a:solidFill>
                  <a:schemeClr val="bg1">
                    <a:lumMod val="65000"/>
                  </a:schemeClr>
                </a:solidFill>
              </a:rPr>
              <a:t>jp58ws/8059642825</a:t>
            </a:r>
            <a:endParaRPr lang="en-US" sz="1200" b="1" dirty="0">
              <a:solidFill>
                <a:schemeClr val="bg1">
                  <a:lumMod val="65000"/>
                </a:schemeClr>
              </a:solidFill>
            </a:endParaRPr>
          </a:p>
        </p:txBody>
      </p:sp>
      <p:pic>
        <p:nvPicPr>
          <p:cNvPr id="2" name="Picture 1"/>
          <p:cNvPicPr>
            <a:picLocks noChangeAspect="1"/>
          </p:cNvPicPr>
          <p:nvPr/>
        </p:nvPicPr>
        <p:blipFill>
          <a:blip r:embed="rId3">
            <a:extLst>
              <a:ext uri="{BEBA8EAE-BF5A-486C-A8C5-ECC9F3942E4B}">
                <a14:imgProps xmlns:a14="http://schemas.microsoft.com/office/drawing/2010/main">
                  <a14:imgLayer r:embed="rId4">
                    <a14:imgEffect>
                      <a14:backgroundRemoval t="249" b="100000" l="637" r="99682"/>
                    </a14:imgEffect>
                  </a14:imgLayer>
                </a14:imgProps>
              </a:ext>
            </a:extLst>
          </a:blip>
          <a:stretch>
            <a:fillRect/>
          </a:stretch>
        </p:blipFill>
        <p:spPr>
          <a:xfrm>
            <a:off x="5350291" y="435933"/>
            <a:ext cx="3621735" cy="6114290"/>
          </a:xfrm>
          <a:prstGeom prst="rect">
            <a:avLst/>
          </a:prstGeom>
        </p:spPr>
      </p:pic>
    </p:spTree>
    <p:extLst>
      <p:ext uri="{BB962C8B-B14F-4D97-AF65-F5344CB8AC3E}">
        <p14:creationId xmlns:p14="http://schemas.microsoft.com/office/powerpoint/2010/main" val="1218607330"/>
      </p:ext>
    </p:extLst>
  </p:cSld>
  <p:clrMapOvr>
    <a:masterClrMapping/>
  </p:clrMapOvr>
  <p:timing>
    <p:tnLst>
      <p:par>
        <p:cTn xmlns:p14="http://schemas.microsoft.com/office/powerpoint/2010/mai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Twilight.thmx</Template>
  <TotalTime>18275</TotalTime>
  <Words>4163</Words>
  <Application>Microsoft Macintosh PowerPoint</Application>
  <PresentationFormat>On-screen Show (4:3)</PresentationFormat>
  <Paragraphs>513</Paragraphs>
  <Slides>41</Slides>
  <Notes>41</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41</vt:i4>
      </vt:variant>
    </vt:vector>
  </HeadingPairs>
  <TitlesOfParts>
    <vt:vector size="43" baseType="lpstr">
      <vt:lpstr>Office Theme</vt:lpstr>
      <vt:lpstr>Document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Susan Hellman</dc:creator>
  <cp:lastModifiedBy>Susan Hellman</cp:lastModifiedBy>
  <cp:revision>435</cp:revision>
  <dcterms:created xsi:type="dcterms:W3CDTF">2013-10-21T11:42:51Z</dcterms:created>
  <dcterms:modified xsi:type="dcterms:W3CDTF">2013-11-18T19:32:05Z</dcterms:modified>
</cp:coreProperties>
</file>