
<file path=[Content_Types].xml><?xml version="1.0" encoding="utf-8"?>
<Types xmlns="http://schemas.openxmlformats.org/package/2006/content-types">
  <Default Extension="jpg" ContentType="image/jpeg"/>
  <Default Extension="emf" ContentType="image/x-emf"/>
  <Default Extension="jpeg" ContentType="image/jpeg"/>
  <Default Extension="xml" ContentType="application/xml"/>
  <Default Extension="mp4" ContentType="video/unknown"/>
  <Default Extension="vml" ContentType="application/vnd.openxmlformats-officedocument.vmlDrawing"/>
  <Default Extension="wdp" ContentType="image/vnd.ms-photo"/>
  <Default Extension="bin" ContentType="application/vnd.openxmlformats-officedocument.presentationml.printerSettings"/>
  <Default Extension="docx" ContentType="application/vnd.openxmlformats-officedocument.wordprocessingml.document"/>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1.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312" r:id="rId2"/>
    <p:sldId id="390" r:id="rId3"/>
    <p:sldId id="364" r:id="rId4"/>
    <p:sldId id="280" r:id="rId5"/>
    <p:sldId id="436" r:id="rId6"/>
    <p:sldId id="458" r:id="rId7"/>
    <p:sldId id="437" r:id="rId8"/>
    <p:sldId id="428" r:id="rId9"/>
    <p:sldId id="420" r:id="rId10"/>
    <p:sldId id="451" r:id="rId11"/>
    <p:sldId id="424" r:id="rId12"/>
    <p:sldId id="316" r:id="rId13"/>
    <p:sldId id="396" r:id="rId14"/>
    <p:sldId id="397" r:id="rId15"/>
    <p:sldId id="456" r:id="rId16"/>
    <p:sldId id="455" r:id="rId17"/>
    <p:sldId id="400" r:id="rId18"/>
    <p:sldId id="453" r:id="rId19"/>
    <p:sldId id="454" r:id="rId20"/>
    <p:sldId id="450" r:id="rId21"/>
    <p:sldId id="369" r:id="rId22"/>
    <p:sldId id="459" r:id="rId23"/>
    <p:sldId id="361" r:id="rId24"/>
    <p:sldId id="449" r:id="rId25"/>
    <p:sldId id="380" r:id="rId26"/>
    <p:sldId id="363" r:id="rId27"/>
    <p:sldId id="460" r:id="rId28"/>
    <p:sldId id="368" r:id="rId29"/>
    <p:sldId id="372" r:id="rId30"/>
    <p:sldId id="373" r:id="rId31"/>
    <p:sldId id="425" r:id="rId32"/>
    <p:sldId id="362" r:id="rId33"/>
    <p:sldId id="448" r:id="rId34"/>
    <p:sldId id="333" r:id="rId35"/>
    <p:sldId id="445" r:id="rId36"/>
    <p:sldId id="281" r:id="rId37"/>
    <p:sldId id="457" r:id="rId38"/>
    <p:sldId id="273" r:id="rId39"/>
    <p:sldId id="426" r:id="rId40"/>
    <p:sldId id="328" r:id="rId41"/>
    <p:sldId id="329" r:id="rId42"/>
    <p:sldId id="341" r:id="rId43"/>
    <p:sldId id="307"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2B891C4-B7EA-D946-80A6-8AD2C13A39F3}">
          <p14:sldIdLst>
            <p14:sldId id="312"/>
            <p14:sldId id="390"/>
            <p14:sldId id="364"/>
            <p14:sldId id="280"/>
            <p14:sldId id="436"/>
            <p14:sldId id="458"/>
            <p14:sldId id="437"/>
            <p14:sldId id="428"/>
            <p14:sldId id="420"/>
            <p14:sldId id="451"/>
            <p14:sldId id="424"/>
            <p14:sldId id="316"/>
            <p14:sldId id="396"/>
            <p14:sldId id="397"/>
            <p14:sldId id="456"/>
            <p14:sldId id="455"/>
            <p14:sldId id="400"/>
            <p14:sldId id="453"/>
            <p14:sldId id="454"/>
            <p14:sldId id="450"/>
            <p14:sldId id="369"/>
            <p14:sldId id="459"/>
            <p14:sldId id="361"/>
            <p14:sldId id="449"/>
            <p14:sldId id="380"/>
            <p14:sldId id="363"/>
            <p14:sldId id="460"/>
            <p14:sldId id="368"/>
            <p14:sldId id="372"/>
            <p14:sldId id="373"/>
            <p14:sldId id="425"/>
            <p14:sldId id="362"/>
            <p14:sldId id="448"/>
            <p14:sldId id="333"/>
            <p14:sldId id="445"/>
            <p14:sldId id="281"/>
            <p14:sldId id="457"/>
            <p14:sldId id="273"/>
            <p14:sldId id="426"/>
            <p14:sldId id="328"/>
            <p14:sldId id="329"/>
            <p14:sldId id="341"/>
            <p14:sldId id="30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CC7"/>
    <a:srgbClr val="A6FFFF"/>
    <a:srgbClr val="0080FF"/>
    <a:srgbClr val="00FF00"/>
    <a:srgbClr val="869398"/>
    <a:srgbClr val="CADDE3"/>
    <a:srgbClr val="FFFF00"/>
    <a:srgbClr val="FFC480"/>
    <a:srgbClr val="FF8B88"/>
    <a:srgbClr val="FFB6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84133" autoAdjust="0"/>
  </p:normalViewPr>
  <p:slideViewPr>
    <p:cSldViewPr snapToGrid="0" snapToObjects="1">
      <p:cViewPr>
        <p:scale>
          <a:sx n="108" d="100"/>
          <a:sy n="108" d="100"/>
        </p:scale>
        <p:origin x="-1032"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848"/>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EFF255-B407-AD44-84F0-8CA5E4BA0019}" type="datetimeFigureOut">
              <a:rPr lang="en-US" smtClean="0"/>
              <a:t>13-11-18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D87147-F38A-A042-995C-CCF9A567AD9A}" type="slidenum">
              <a:rPr lang="en-US" smtClean="0"/>
              <a:t>‹#›</a:t>
            </a:fld>
            <a:endParaRPr lang="en-US"/>
          </a:p>
        </p:txBody>
      </p:sp>
    </p:spTree>
    <p:extLst>
      <p:ext uri="{BB962C8B-B14F-4D97-AF65-F5344CB8AC3E}">
        <p14:creationId xmlns:p14="http://schemas.microsoft.com/office/powerpoint/2010/main" val="36072691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Image source</a:t>
            </a:r>
            <a:r>
              <a:rPr lang="en-US" b="1" baseline="0" dirty="0" smtClean="0"/>
              <a:t>: </a:t>
            </a:r>
            <a:r>
              <a:rPr lang="en-US" b="0" dirty="0" smtClean="0"/>
              <a:t>Creating &amp; Using Rubrics.</a:t>
            </a:r>
            <a:r>
              <a:rPr lang="en-US" b="0" baseline="0" dirty="0" smtClean="0"/>
              <a:t> (cached at </a:t>
            </a:r>
            <a:r>
              <a:rPr lang="en-US" baseline="0" dirty="0" smtClean="0"/>
              <a:t>http://</a:t>
            </a:r>
            <a:r>
              <a:rPr lang="en-US" baseline="0" dirty="0" err="1" smtClean="0"/>
              <a:t>webcache.googleusercontent.com</a:t>
            </a:r>
            <a:r>
              <a:rPr lang="en-US" baseline="0" dirty="0" smtClean="0"/>
              <a:t>/</a:t>
            </a:r>
            <a:r>
              <a:rPr lang="en-US" baseline="0" dirty="0" err="1" smtClean="0"/>
              <a:t>search?q</a:t>
            </a:r>
            <a:r>
              <a:rPr lang="en-US" baseline="0" dirty="0" smtClean="0"/>
              <a:t>=cache:fPK_U842j4YJ:www.lamarpa.edu/SACS/</a:t>
            </a:r>
            <a:r>
              <a:rPr lang="en-US" baseline="0" dirty="0" err="1" smtClean="0"/>
              <a:t>quick_link_docs</a:t>
            </a:r>
            <a:r>
              <a:rPr lang="en-US" baseline="0" dirty="0" smtClean="0"/>
              <a:t>/FACULTY%2520DEVELOPMENT/Creating%2520%26%2520Using%2520Rubrics.pptx+examples+of+rubrics+created+with+students&amp;cd=70&amp;hl=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 Regular link forces an automatic download.</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Fabulous images </a:t>
            </a:r>
            <a:r>
              <a:rPr lang="en-US" baseline="0" dirty="0" smtClean="0">
                <a:sym typeface="Wingdings"/>
              </a:rPr>
              <a:t> http://</a:t>
            </a:r>
            <a:r>
              <a:rPr lang="en-US" baseline="0" dirty="0" err="1" smtClean="0">
                <a:sym typeface="Wingdings"/>
              </a:rPr>
              <a:t>wimderoos.wordpress.com</a:t>
            </a:r>
            <a:r>
              <a:rPr lang="en-US" baseline="0" dirty="0" smtClean="0">
                <a:sym typeface="Wingdings"/>
              </a:rPr>
              <a:t>/2011/03/ write for permission?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1</a:t>
            </a:fld>
            <a:endParaRPr lang="en-US"/>
          </a:p>
        </p:txBody>
      </p:sp>
    </p:spTree>
    <p:extLst>
      <p:ext uri="{BB962C8B-B14F-4D97-AF65-F5344CB8AC3E}">
        <p14:creationId xmlns:p14="http://schemas.microsoft.com/office/powerpoint/2010/main" val="328906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a:t>
            </a:r>
            <a:r>
              <a:rPr lang="en-US" baseline="0" dirty="0" smtClean="0"/>
              <a:t> by making the feedback itself more ‘helpful’</a:t>
            </a:r>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10</a:t>
            </a:fld>
            <a:endParaRPr lang="en-US"/>
          </a:p>
        </p:txBody>
      </p:sp>
    </p:spTree>
    <p:extLst>
      <p:ext uri="{BB962C8B-B14F-4D97-AF65-F5344CB8AC3E}">
        <p14:creationId xmlns:p14="http://schemas.microsoft.com/office/powerpoint/2010/main" val="1210033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by </a:t>
            </a:r>
            <a:r>
              <a:rPr lang="en-US" baseline="0" dirty="0" smtClean="0"/>
              <a:t>ensuring students </a:t>
            </a:r>
            <a:r>
              <a:rPr lang="en-US" b="1" baseline="0" dirty="0" smtClean="0"/>
              <a:t>act </a:t>
            </a:r>
            <a:r>
              <a:rPr lang="en-US" baseline="0" dirty="0" smtClean="0"/>
              <a:t>on it in some meaningful, behaviour-changing way.</a:t>
            </a:r>
          </a:p>
          <a:p>
            <a:r>
              <a:rPr lang="en-US" b="1" baseline="0" dirty="0" smtClean="0"/>
              <a:t>Task: </a:t>
            </a:r>
            <a:r>
              <a:rPr lang="en-US" b="1" baseline="0" dirty="0" smtClean="0">
                <a:sym typeface="Wingdings"/>
              </a:rPr>
              <a:t> </a:t>
            </a:r>
            <a:r>
              <a:rPr lang="en-US" baseline="0" dirty="0" smtClean="0"/>
              <a:t>Lets take a look at a few more rubrics.</a:t>
            </a:r>
          </a:p>
          <a:p>
            <a:pPr marL="171450" indent="-171450">
              <a:buFont typeface="Arial"/>
              <a:buChar char="•"/>
            </a:pPr>
            <a:r>
              <a:rPr lang="en-US" baseline="0" dirty="0" smtClean="0"/>
              <a:t> Do you see any differences in terms of shaping learning and giving students information they can act on?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If there’s too much to look at, just focus on one row. </a:t>
            </a:r>
          </a:p>
        </p:txBody>
      </p:sp>
      <p:sp>
        <p:nvSpPr>
          <p:cNvPr id="4" name="Slide Number Placeholder 3"/>
          <p:cNvSpPr>
            <a:spLocks noGrp="1"/>
          </p:cNvSpPr>
          <p:nvPr>
            <p:ph type="sldNum" sz="quarter" idx="10"/>
          </p:nvPr>
        </p:nvSpPr>
        <p:spPr/>
        <p:txBody>
          <a:bodyPr/>
          <a:lstStyle/>
          <a:p>
            <a:fld id="{E98EC9A2-2311-1D45-B46A-F30F827E9C9A}" type="slidenum">
              <a:rPr lang="en-US" smtClean="0"/>
              <a:t>11</a:t>
            </a:fld>
            <a:endParaRPr lang="en-US"/>
          </a:p>
        </p:txBody>
      </p:sp>
    </p:spTree>
    <p:extLst>
      <p:ext uri="{BB962C8B-B14F-4D97-AF65-F5344CB8AC3E}">
        <p14:creationId xmlns:p14="http://schemas.microsoft.com/office/powerpoint/2010/main" val="1210033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Would this help the students situate themselves more accurately on your learning spectrum? See their work more as you do? </a:t>
            </a:r>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Rubric </a:t>
            </a:r>
            <a:r>
              <a:rPr lang="en-US" b="1" dirty="0" smtClean="0"/>
              <a:t>source:</a:t>
            </a:r>
            <a:endParaRPr lang="en-US" b="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Lamar State (2011), slide</a:t>
            </a:r>
            <a:r>
              <a:rPr lang="en-US" baseline="0" dirty="0" smtClean="0"/>
              <a:t> 14</a:t>
            </a:r>
            <a:r>
              <a:rPr lang="en-US" dirty="0" smtClean="0"/>
              <a:t>.</a:t>
            </a:r>
            <a:r>
              <a:rPr lang="en-US" baseline="0" dirty="0" smtClean="0"/>
              <a:t> </a:t>
            </a:r>
            <a:r>
              <a:rPr lang="en-US" dirty="0" smtClean="0"/>
              <a:t>Cached Source</a:t>
            </a:r>
            <a:r>
              <a:rPr lang="en-US" baseline="0" dirty="0" smtClean="0"/>
              <a:t> -- http://</a:t>
            </a:r>
            <a:r>
              <a:rPr lang="en-US" baseline="0" dirty="0" err="1" smtClean="0"/>
              <a:t>webcache.googleusercontent.com</a:t>
            </a:r>
            <a:r>
              <a:rPr lang="en-US" baseline="0" dirty="0" smtClean="0"/>
              <a:t>/</a:t>
            </a:r>
            <a:r>
              <a:rPr lang="en-US" baseline="0" dirty="0" err="1" smtClean="0"/>
              <a:t>search?q</a:t>
            </a:r>
            <a:r>
              <a:rPr lang="en-US" baseline="0" dirty="0" smtClean="0"/>
              <a:t>=cache:fPK_U842j4YJ:www.lamarpa.edu/SACS/</a:t>
            </a:r>
            <a:r>
              <a:rPr lang="en-US" baseline="0" dirty="0" err="1" smtClean="0"/>
              <a:t>quick_link_docs</a:t>
            </a:r>
            <a:r>
              <a:rPr lang="en-US" baseline="0" dirty="0" smtClean="0"/>
              <a:t>/FACULTY%2520DEVELOPMENT/Creating%2520%26%2520Using%2520Rubrics.pptx+examples+of+rubrics+created+with+students&amp;cd=70&amp;hl=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 (normal link downloads automatically)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12</a:t>
            </a:fld>
            <a:endParaRPr lang="en-US"/>
          </a:p>
        </p:txBody>
      </p:sp>
    </p:spTree>
    <p:extLst>
      <p:ext uri="{BB962C8B-B14F-4D97-AF65-F5344CB8AC3E}">
        <p14:creationId xmlns:p14="http://schemas.microsoft.com/office/powerpoint/2010/main" val="3542989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Rubric </a:t>
            </a:r>
            <a:r>
              <a:rPr lang="en-US" b="1" dirty="0" smtClean="0"/>
              <a:t>:</a:t>
            </a:r>
            <a:endParaRPr lang="en-US" dirty="0" smtClean="0"/>
          </a:p>
          <a:p>
            <a:r>
              <a:rPr lang="en-US" dirty="0" smtClean="0"/>
              <a:t>Shared by UNBF/s Trevor</a:t>
            </a:r>
            <a:r>
              <a:rPr lang="en-US" baseline="0" dirty="0" smtClean="0"/>
              <a:t> Hanson during a 2013 CTLT “10 tips’ session. </a:t>
            </a:r>
          </a:p>
          <a:p>
            <a:r>
              <a:rPr lang="en-US" baseline="0" dirty="0" smtClean="0"/>
              <a:t>Trevor has translated “clear, basic, marginal, little or no understanding” into signposts for his students</a:t>
            </a:r>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13</a:t>
            </a:fld>
            <a:endParaRPr lang="en-US"/>
          </a:p>
        </p:txBody>
      </p:sp>
    </p:spTree>
    <p:extLst>
      <p:ext uri="{BB962C8B-B14F-4D97-AF65-F5344CB8AC3E}">
        <p14:creationId xmlns:p14="http://schemas.microsoft.com/office/powerpoint/2010/main" val="2929643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Rubric </a:t>
            </a:r>
            <a:r>
              <a:rPr lang="en-US" b="1" dirty="0" smtClean="0"/>
              <a:t>source:</a:t>
            </a:r>
            <a:endParaRPr lang="en-US" dirty="0" smtClean="0"/>
          </a:p>
          <a:p>
            <a:r>
              <a:rPr lang="en-US" dirty="0" smtClean="0"/>
              <a:t>This</a:t>
            </a:r>
            <a:r>
              <a:rPr lang="en-US" baseline="0" dirty="0" smtClean="0"/>
              <a:t> one may have been developed with the class, is so clear that students can use it to give each other useful feedback. </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Carl </a:t>
            </a:r>
            <a:r>
              <a:rPr lang="en-US" b="1" dirty="0" err="1" smtClean="0"/>
              <a:t>Wieman</a:t>
            </a:r>
            <a:r>
              <a:rPr lang="en-US" b="1" dirty="0" smtClean="0"/>
              <a:t> Science Education Initiative, UBC</a:t>
            </a:r>
            <a:r>
              <a:rPr lang="en-US" b="1" baseline="0" dirty="0" smtClean="0"/>
              <a:t> </a:t>
            </a:r>
            <a:r>
              <a:rPr lang="en-US" b="0" baseline="0" dirty="0" smtClean="0">
                <a:sym typeface="Wingdings"/>
              </a:rPr>
              <a:t>(</a:t>
            </a:r>
            <a:r>
              <a:rPr lang="en-US" dirty="0" smtClean="0"/>
              <a:t>http://</a:t>
            </a:r>
            <a:r>
              <a:rPr lang="en-US" dirty="0" err="1" smtClean="0"/>
              <a:t>www.cwsei.ubc.ca</a:t>
            </a:r>
            <a:r>
              <a:rPr lang="en-US" dirty="0" smtClean="0"/>
              <a:t>/resources/files/</a:t>
            </a:r>
            <a:r>
              <a:rPr lang="en-US" dirty="0" err="1" smtClean="0"/>
              <a:t>RubricNewsReports.pdf</a:t>
            </a:r>
            <a:r>
              <a:rPr lang="en-US" dirty="0" smtClean="0"/>
              <a:t>)</a:t>
            </a:r>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14</a:t>
            </a:fld>
            <a:endParaRPr lang="en-US"/>
          </a:p>
        </p:txBody>
      </p:sp>
    </p:spTree>
    <p:extLst>
      <p:ext uri="{BB962C8B-B14F-4D97-AF65-F5344CB8AC3E}">
        <p14:creationId xmlns:p14="http://schemas.microsoft.com/office/powerpoint/2010/main" val="3074563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You want to see your feedback through the students’ eyes and they will come to see their work through yours.</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b="1" baseline="0" dirty="0" smtClean="0">
                <a:sym typeface="Wingdings"/>
              </a:rPr>
              <a:t>: </a:t>
            </a:r>
            <a:r>
              <a:rPr lang="en-US" baseline="0" dirty="0" smtClean="0">
                <a:sym typeface="Wingdings"/>
              </a:rPr>
              <a:t>Flickr </a:t>
            </a:r>
            <a:r>
              <a:rPr lang="en-US" b="0" baseline="0" dirty="0" smtClean="0">
                <a:sym typeface="Wingdings"/>
              </a:rPr>
              <a:t>CC </a:t>
            </a:r>
            <a:r>
              <a:rPr lang="en-US" sz="1200" b="0" kern="1200" dirty="0" smtClean="0">
                <a:solidFill>
                  <a:schemeClr val="tx1"/>
                </a:solidFill>
                <a:latin typeface="+mn-lt"/>
                <a:ea typeface="+mn-ea"/>
                <a:cs typeface="+mn-cs"/>
              </a:rPr>
              <a:t>BY-NC 2.0</a:t>
            </a:r>
            <a:endParaRPr lang="en-US" b="0"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15</a:t>
            </a:fld>
            <a:endParaRPr lang="en-US"/>
          </a:p>
        </p:txBody>
      </p:sp>
    </p:spTree>
    <p:extLst>
      <p:ext uri="{BB962C8B-B14F-4D97-AF65-F5344CB8AC3E}">
        <p14:creationId xmlns:p14="http://schemas.microsoft.com/office/powerpoint/2010/main" val="737994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John Hattie (one</a:t>
            </a:r>
            <a:r>
              <a:rPr lang="en-US" baseline="0" dirty="0" smtClean="0"/>
              <a:t> of the kings of meta-analysis) has compiled the findings of 50,000 studies involving 240 million students in his search to ascertain the teaching practices have the most impact on student achievement. (Hattie in the resources collection).</a:t>
            </a:r>
          </a:p>
          <a:p>
            <a:pPr marL="171450" indent="-171450">
              <a:buFont typeface="Arial"/>
              <a:buChar char="•"/>
            </a:pPr>
            <a:r>
              <a:rPr lang="en-US" baseline="0" dirty="0" smtClean="0"/>
              <a:t>His research has determined that ‘feedback’ is one of the highest impact practices. </a:t>
            </a:r>
          </a:p>
          <a:p>
            <a:pPr marL="171450" indent="-171450">
              <a:buFont typeface="Arial"/>
              <a:buChar char="•"/>
            </a:pPr>
            <a:r>
              <a:rPr lang="en-US" baseline="0" dirty="0" smtClean="0"/>
              <a:t>This is his formula for effective feedback. </a:t>
            </a:r>
            <a:endParaRPr lang="en-US" dirty="0" smtClean="0"/>
          </a:p>
          <a:p>
            <a:r>
              <a:rPr lang="en-US" dirty="0" smtClean="0"/>
              <a:t>===========</a:t>
            </a:r>
          </a:p>
          <a:p>
            <a:r>
              <a:rPr lang="en-US" b="1" dirty="0" smtClean="0"/>
              <a:t>Information sources: </a:t>
            </a:r>
          </a:p>
          <a:p>
            <a:pPr marL="171450" indent="-171450">
              <a:buFont typeface="Arial"/>
              <a:buChar char="•"/>
            </a:pPr>
            <a:r>
              <a:rPr lang="en-US" b="0" dirty="0" smtClean="0"/>
              <a:t>(3</a:t>
            </a:r>
            <a:r>
              <a:rPr lang="en-US" b="0" baseline="0" dirty="0" smtClean="0"/>
              <a:t> questions</a:t>
            </a:r>
            <a:r>
              <a:rPr lang="en-US" b="1" baseline="0" dirty="0" smtClean="0"/>
              <a:t>) </a:t>
            </a:r>
            <a:r>
              <a:rPr lang="en-US" b="0" baseline="0" dirty="0" smtClean="0"/>
              <a:t>adapted </a:t>
            </a:r>
            <a:r>
              <a:rPr lang="en-CA" b="0" baseline="0" dirty="0" smtClean="0"/>
              <a:t>Hattie (2009): The black box of tertiary assessment (http://</a:t>
            </a:r>
            <a:r>
              <a:rPr lang="en-CA" b="0" baseline="0" dirty="0" err="1" smtClean="0"/>
              <a:t>www.victoria.ac.nz</a:t>
            </a:r>
            <a:r>
              <a:rPr lang="en-CA" b="0" baseline="0" dirty="0" smtClean="0"/>
              <a:t>/education/</a:t>
            </a:r>
            <a:r>
              <a:rPr lang="en-CA" b="0" baseline="0" dirty="0" err="1" smtClean="0"/>
              <a:t>pdf</a:t>
            </a:r>
            <a:r>
              <a:rPr lang="en-CA" b="0" baseline="0" dirty="0" smtClean="0"/>
              <a:t>/john-</a:t>
            </a:r>
            <a:r>
              <a:rPr lang="en-CA" b="0" baseline="0" dirty="0" err="1" smtClean="0"/>
              <a:t>hattie.pdf</a:t>
            </a:r>
            <a:r>
              <a:rPr lang="en-CA" b="0" baseline="0" dirty="0" smtClean="0"/>
              <a:t>). Note: I have changed the middle question from “How am I going?” which is a Australian &amp; New Zealand expression to the North American equivalent: “How am I doing?”</a:t>
            </a:r>
            <a:endParaRPr lang="en-US" sz="1200" u="none" kern="1200" dirty="0" smtClean="0">
              <a:solidFill>
                <a:schemeClr val="tx1"/>
              </a:solidFill>
              <a:latin typeface="+mn-lt"/>
              <a:ea typeface="+mn-ea"/>
              <a:cs typeface="+mn-cs"/>
            </a:endParaRPr>
          </a:p>
          <a:p>
            <a:pPr marL="171450" indent="-171450">
              <a:buFont typeface="Arial"/>
              <a:buChar char="•"/>
            </a:pPr>
            <a:r>
              <a:rPr lang="en-US" sz="1200" u="none" kern="1200" dirty="0" smtClean="0">
                <a:solidFill>
                  <a:schemeClr val="tx1"/>
                </a:solidFill>
                <a:latin typeface="+mn-lt"/>
                <a:ea typeface="+mn-ea"/>
                <a:cs typeface="+mn-cs"/>
              </a:rPr>
              <a:t>(“Novice</a:t>
            </a:r>
            <a:r>
              <a:rPr lang="en-US" sz="1200" u="none" kern="1200" baseline="0" dirty="0" smtClean="0">
                <a:solidFill>
                  <a:schemeClr val="tx1"/>
                </a:solidFill>
                <a:latin typeface="+mn-lt"/>
                <a:ea typeface="+mn-ea"/>
                <a:cs typeface="+mn-cs"/>
              </a:rPr>
              <a:t> </a:t>
            </a:r>
            <a:r>
              <a:rPr lang="en-US" sz="1200" u="none" kern="1200" baseline="0" dirty="0" smtClean="0">
                <a:solidFill>
                  <a:schemeClr val="tx1"/>
                </a:solidFill>
                <a:latin typeface="+mn-lt"/>
                <a:ea typeface="+mn-ea"/>
                <a:cs typeface="+mn-cs"/>
                <a:sym typeface="Wingdings"/>
              </a:rPr>
              <a:t>--&gt; expert” distinction) Carl </a:t>
            </a:r>
            <a:r>
              <a:rPr lang="en-US" sz="1200" u="none" kern="1200" baseline="0" dirty="0" err="1" smtClean="0">
                <a:solidFill>
                  <a:schemeClr val="tx1"/>
                </a:solidFill>
                <a:latin typeface="+mn-lt"/>
                <a:ea typeface="+mn-ea"/>
                <a:cs typeface="+mn-cs"/>
                <a:sym typeface="Wingdings"/>
              </a:rPr>
              <a:t>Wieman</a:t>
            </a:r>
            <a:r>
              <a:rPr lang="en-US" sz="1200" u="none" kern="1200" baseline="0" dirty="0" smtClean="0">
                <a:solidFill>
                  <a:schemeClr val="tx1"/>
                </a:solidFill>
                <a:latin typeface="+mn-lt"/>
                <a:ea typeface="+mn-ea"/>
                <a:cs typeface="+mn-cs"/>
                <a:sym typeface="Wingdings"/>
              </a:rPr>
              <a:t>, Eric Mazur, Simon Bates &amp; other science educators</a:t>
            </a:r>
          </a:p>
          <a:p>
            <a:pPr marL="171450" indent="-171450">
              <a:buFont typeface="Arial"/>
              <a:buChar char="•"/>
            </a:pPr>
            <a:r>
              <a:rPr lang="en-US" sz="1200" u="none" kern="1200" baseline="0" dirty="0" smtClean="0">
                <a:solidFill>
                  <a:schemeClr val="tx1"/>
                </a:solidFill>
                <a:latin typeface="+mn-lt"/>
                <a:ea typeface="+mn-ea"/>
                <a:cs typeface="+mn-cs"/>
                <a:sym typeface="Wingdings"/>
              </a:rPr>
              <a:t>(“</a:t>
            </a:r>
            <a:r>
              <a:rPr lang="en-US" sz="1200" u="none" kern="1200" baseline="0" dirty="0" err="1" smtClean="0">
                <a:solidFill>
                  <a:schemeClr val="tx1"/>
                </a:solidFill>
                <a:latin typeface="+mn-lt"/>
                <a:ea typeface="+mn-ea"/>
                <a:cs typeface="+mn-cs"/>
                <a:sym typeface="Wingdings"/>
              </a:rPr>
              <a:t>Nacent</a:t>
            </a:r>
            <a:r>
              <a:rPr lang="en-US" sz="1200" u="none" kern="1200" baseline="0" dirty="0" smtClean="0">
                <a:solidFill>
                  <a:schemeClr val="tx1"/>
                </a:solidFill>
                <a:latin typeface="+mn-lt"/>
                <a:ea typeface="+mn-ea"/>
                <a:cs typeface="+mn-cs"/>
                <a:sym typeface="Wingdings"/>
              </a:rPr>
              <a:t> --&gt; developing --&gt; consciously applied” continuum of development) Peter Smith’s presentation at UNB’s DisruptED2013 presentation.</a:t>
            </a:r>
          </a:p>
        </p:txBody>
      </p:sp>
      <p:sp>
        <p:nvSpPr>
          <p:cNvPr id="4" name="Slide Number Placeholder 3"/>
          <p:cNvSpPr>
            <a:spLocks noGrp="1"/>
          </p:cNvSpPr>
          <p:nvPr>
            <p:ph type="sldNum" sz="quarter" idx="10"/>
          </p:nvPr>
        </p:nvSpPr>
        <p:spPr/>
        <p:txBody>
          <a:bodyPr/>
          <a:lstStyle/>
          <a:p>
            <a:fld id="{6AD87147-F38A-A042-995C-CCF9A567AD9A}" type="slidenum">
              <a:rPr lang="en-US" smtClean="0"/>
              <a:t>16</a:t>
            </a:fld>
            <a:endParaRPr lang="en-US"/>
          </a:p>
        </p:txBody>
      </p:sp>
    </p:spTree>
    <p:extLst>
      <p:ext uri="{BB962C8B-B14F-4D97-AF65-F5344CB8AC3E}">
        <p14:creationId xmlns:p14="http://schemas.microsoft.com/office/powerpoint/2010/main" val="1113713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200" u="none" kern="1200" dirty="0" smtClean="0">
                <a:solidFill>
                  <a:schemeClr val="tx1"/>
                </a:solidFill>
                <a:latin typeface="+mn-lt"/>
                <a:ea typeface="+mn-ea"/>
                <a:cs typeface="+mn-cs"/>
              </a:rPr>
              <a:t>Rubric</a:t>
            </a:r>
            <a:r>
              <a:rPr lang="en-US" sz="1200" u="none" kern="1200" baseline="0" dirty="0" smtClean="0">
                <a:solidFill>
                  <a:schemeClr val="tx1"/>
                </a:solidFill>
                <a:latin typeface="+mn-lt"/>
                <a:ea typeface="+mn-ea"/>
                <a:cs typeface="+mn-cs"/>
              </a:rPr>
              <a:t> is a roadmap of what learners need to know and be able to do</a:t>
            </a:r>
            <a:endParaRPr lang="en-US" sz="1200" u="none" kern="1200" dirty="0" smtClean="0">
              <a:solidFill>
                <a:schemeClr val="tx1"/>
              </a:solidFill>
              <a:latin typeface="+mn-lt"/>
              <a:ea typeface="+mn-ea"/>
              <a:cs typeface="+mn-cs"/>
            </a:endParaRPr>
          </a:p>
          <a:p>
            <a:pPr marL="171450" indent="-171450">
              <a:buFont typeface="Arial"/>
              <a:buChar char="•"/>
            </a:pPr>
            <a:r>
              <a:rPr lang="en-US" sz="1200" u="none" kern="1200" dirty="0" smtClean="0">
                <a:solidFill>
                  <a:schemeClr val="tx1"/>
                </a:solidFill>
                <a:latin typeface="+mn-lt"/>
                <a:ea typeface="+mn-ea"/>
                <a:cs typeface="+mn-cs"/>
              </a:rPr>
              <a:t>“Novice</a:t>
            </a:r>
            <a:r>
              <a:rPr lang="en-US" sz="1200" u="none" kern="1200" baseline="0" dirty="0" smtClean="0">
                <a:solidFill>
                  <a:schemeClr val="tx1"/>
                </a:solidFill>
                <a:latin typeface="+mn-lt"/>
                <a:ea typeface="+mn-ea"/>
                <a:cs typeface="+mn-cs"/>
              </a:rPr>
              <a:t> </a:t>
            </a:r>
            <a:r>
              <a:rPr lang="en-US" sz="1200" u="none" kern="1200" baseline="0" dirty="0" smtClean="0">
                <a:solidFill>
                  <a:schemeClr val="tx1"/>
                </a:solidFill>
                <a:latin typeface="+mn-lt"/>
                <a:ea typeface="+mn-ea"/>
                <a:cs typeface="+mn-cs"/>
                <a:sym typeface="Wingdings"/>
              </a:rPr>
              <a:t>--&gt; expert” distinction used by Carl </a:t>
            </a:r>
            <a:r>
              <a:rPr lang="en-US" sz="1200" u="none" kern="1200" baseline="0" dirty="0" err="1" smtClean="0">
                <a:solidFill>
                  <a:schemeClr val="tx1"/>
                </a:solidFill>
                <a:latin typeface="+mn-lt"/>
                <a:ea typeface="+mn-ea"/>
                <a:cs typeface="+mn-cs"/>
                <a:sym typeface="Wingdings"/>
              </a:rPr>
              <a:t>Wieman</a:t>
            </a:r>
            <a:r>
              <a:rPr lang="en-US" sz="1200" u="none" kern="1200" baseline="0" dirty="0" smtClean="0">
                <a:solidFill>
                  <a:schemeClr val="tx1"/>
                </a:solidFill>
                <a:latin typeface="+mn-lt"/>
                <a:ea typeface="+mn-ea"/>
                <a:cs typeface="+mn-cs"/>
                <a:sym typeface="Wingdings"/>
              </a:rPr>
              <a:t>, Eric Mazur, Simon Bates &amp; other science educators</a:t>
            </a:r>
          </a:p>
          <a:p>
            <a:pPr marL="171450" indent="-171450">
              <a:buFont typeface="Arial"/>
              <a:buChar char="•"/>
            </a:pPr>
            <a:r>
              <a:rPr lang="en-US" sz="1200" u="none" kern="1200" baseline="0" dirty="0" smtClean="0">
                <a:solidFill>
                  <a:schemeClr val="tx1"/>
                </a:solidFill>
                <a:latin typeface="+mn-lt"/>
                <a:ea typeface="+mn-ea"/>
                <a:cs typeface="+mn-cs"/>
                <a:sym typeface="Wingdings"/>
              </a:rPr>
              <a:t>“Surface --&gt;deep”  draws from John Biggs’ SOLO taxonomy – an alternative to Bloom that differentiates task levels by their complexity rather than by difficulty. See slides 77-78.</a:t>
            </a:r>
          </a:p>
          <a:p>
            <a:pPr marL="628650" lvl="1" indent="-171450">
              <a:buFont typeface="Arial"/>
              <a:buChar char="•"/>
            </a:pPr>
            <a:r>
              <a:rPr lang="en-US" sz="1200" u="none" kern="1200" baseline="0" dirty="0" smtClean="0">
                <a:solidFill>
                  <a:schemeClr val="tx1"/>
                </a:solidFill>
                <a:latin typeface="+mn-lt"/>
                <a:ea typeface="+mn-ea"/>
                <a:cs typeface="+mn-cs"/>
                <a:sym typeface="Wingdings"/>
              </a:rPr>
              <a:t>surface = build a fund of knowledge </a:t>
            </a:r>
            <a:r>
              <a:rPr lang="en-US" sz="1200" u="none" kern="1200" baseline="0" dirty="0" err="1" smtClean="0">
                <a:solidFill>
                  <a:schemeClr val="tx1"/>
                </a:solidFill>
                <a:latin typeface="+mn-lt"/>
                <a:ea typeface="+mn-ea"/>
                <a:cs typeface="+mn-cs"/>
                <a:sym typeface="Wingdings"/>
              </a:rPr>
              <a:t>vs</a:t>
            </a:r>
            <a:r>
              <a:rPr lang="en-US" sz="1200" u="none" kern="1200" baseline="0" dirty="0" smtClean="0">
                <a:solidFill>
                  <a:schemeClr val="tx1"/>
                </a:solidFill>
                <a:latin typeface="+mn-lt"/>
                <a:ea typeface="+mn-ea"/>
                <a:cs typeface="+mn-cs"/>
                <a:sym typeface="Wingdings"/>
              </a:rPr>
              <a:t> deep = interrelate, integrate, and then expand beyond the local context</a:t>
            </a:r>
          </a:p>
          <a:p>
            <a:pPr marL="171450" indent="-171450">
              <a:buFont typeface="Arial"/>
              <a:buChar char="•"/>
            </a:pPr>
            <a:r>
              <a:rPr lang="en-US" sz="1200" u="none" kern="1200" baseline="0" dirty="0" smtClean="0">
                <a:solidFill>
                  <a:schemeClr val="tx1"/>
                </a:solidFill>
                <a:latin typeface="+mn-lt"/>
                <a:ea typeface="+mn-ea"/>
                <a:cs typeface="+mn-cs"/>
                <a:sym typeface="Wingdings"/>
              </a:rPr>
              <a:t>“</a:t>
            </a:r>
            <a:r>
              <a:rPr lang="en-US" sz="1200" u="none" kern="1200" baseline="0" dirty="0" err="1" smtClean="0">
                <a:solidFill>
                  <a:schemeClr val="tx1"/>
                </a:solidFill>
                <a:latin typeface="+mn-lt"/>
                <a:ea typeface="+mn-ea"/>
                <a:cs typeface="+mn-cs"/>
                <a:sym typeface="Wingdings"/>
              </a:rPr>
              <a:t>Nacent</a:t>
            </a:r>
            <a:r>
              <a:rPr lang="en-US" sz="1200" u="none" kern="1200" baseline="0" dirty="0" smtClean="0">
                <a:solidFill>
                  <a:schemeClr val="tx1"/>
                </a:solidFill>
                <a:latin typeface="+mn-lt"/>
                <a:ea typeface="+mn-ea"/>
                <a:cs typeface="+mn-cs"/>
                <a:sym typeface="Wingdings"/>
              </a:rPr>
              <a:t> --&gt; developing --&gt; consciously applied” continuum of learning development Peter Smith’s presentation at UNB’s DisruptED2013 presentation.</a:t>
            </a:r>
          </a:p>
        </p:txBody>
      </p:sp>
      <p:sp>
        <p:nvSpPr>
          <p:cNvPr id="4" name="Slide Number Placeholder 3"/>
          <p:cNvSpPr>
            <a:spLocks noGrp="1"/>
          </p:cNvSpPr>
          <p:nvPr>
            <p:ph type="sldNum" sz="quarter" idx="10"/>
          </p:nvPr>
        </p:nvSpPr>
        <p:spPr/>
        <p:txBody>
          <a:bodyPr/>
          <a:lstStyle/>
          <a:p>
            <a:fld id="{6AD87147-F38A-A042-995C-CCF9A567AD9A}" type="slidenum">
              <a:rPr lang="en-US" smtClean="0"/>
              <a:t>17</a:t>
            </a:fld>
            <a:endParaRPr lang="en-US"/>
          </a:p>
        </p:txBody>
      </p:sp>
    </p:spTree>
    <p:extLst>
      <p:ext uri="{BB962C8B-B14F-4D97-AF65-F5344CB8AC3E}">
        <p14:creationId xmlns:p14="http://schemas.microsoft.com/office/powerpoint/2010/main" val="1113713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Learner</a:t>
            </a:r>
            <a:r>
              <a:rPr lang="en-US" baseline="0" dirty="0" smtClean="0"/>
              <a:t> can be sure of what he can do and see across the ZPD to where he needs to go.</a:t>
            </a: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18</a:t>
            </a:fld>
            <a:endParaRPr lang="en-US"/>
          </a:p>
        </p:txBody>
      </p:sp>
    </p:spTree>
    <p:extLst>
      <p:ext uri="{BB962C8B-B14F-4D97-AF65-F5344CB8AC3E}">
        <p14:creationId xmlns:p14="http://schemas.microsoft.com/office/powerpoint/2010/main" val="1113713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guidance that’s needed to step into and navigate across the ZPD. </a:t>
            </a: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19</a:t>
            </a:fld>
            <a:endParaRPr lang="en-US"/>
          </a:p>
        </p:txBody>
      </p:sp>
    </p:spTree>
    <p:extLst>
      <p:ext uri="{BB962C8B-B14F-4D97-AF65-F5344CB8AC3E}">
        <p14:creationId xmlns:p14="http://schemas.microsoft.com/office/powerpoint/2010/main" val="1113713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a:t>
            </a:fld>
            <a:endParaRPr lang="en-US"/>
          </a:p>
        </p:txBody>
      </p:sp>
    </p:spTree>
    <p:extLst>
      <p:ext uri="{BB962C8B-B14F-4D97-AF65-F5344CB8AC3E}">
        <p14:creationId xmlns:p14="http://schemas.microsoft.com/office/powerpoint/2010/main" val="32890650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That being said, I now have a pedagogical choice to make – to continue purveying my content or to walk my own talk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We’re going to take the left fork so you can experience ‘practice in my presence’ which I think of as a form of collaborative problem solving.</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I</a:t>
            </a:r>
            <a:r>
              <a:rPr lang="fr-FR" b="0" baseline="0" dirty="0" smtClean="0"/>
              <a:t>’</a:t>
            </a:r>
            <a:r>
              <a:rPr lang="en-US" b="0" baseline="0" dirty="0" smtClean="0"/>
              <a:t>m going to ask you to organize yourselves into groups of 3’s or 4’s and you’re going to create a rubric together</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BY-NC 2.0</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sym typeface="Wingdings"/>
              </a:rPr>
              <a:t>Quotation source: </a:t>
            </a:r>
            <a:r>
              <a:rPr lang="en-US" b="0" baseline="0" dirty="0" smtClean="0">
                <a:sym typeface="Wingdings"/>
              </a:rPr>
              <a:t>adapted from </a:t>
            </a:r>
            <a:r>
              <a:rPr lang="en-US" baseline="0" dirty="0" smtClean="0">
                <a:sym typeface="Wingdings"/>
              </a:rPr>
              <a:t>Robert Frost (1916 ). </a:t>
            </a:r>
            <a:r>
              <a:rPr lang="en-US" i="1" baseline="0" dirty="0" smtClean="0">
                <a:sym typeface="Wingdings"/>
              </a:rPr>
              <a:t>T</a:t>
            </a:r>
            <a:r>
              <a:rPr lang="en-US" i="1" dirty="0" smtClean="0"/>
              <a:t>he Road Not Taken</a:t>
            </a:r>
            <a:r>
              <a:rPr lang="en-US" dirty="0" smtClean="0"/>
              <a:t>.</a:t>
            </a: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20</a:t>
            </a:fld>
            <a:endParaRPr lang="en-US"/>
          </a:p>
        </p:txBody>
      </p:sp>
    </p:spTree>
    <p:extLst>
      <p:ext uri="{BB962C8B-B14F-4D97-AF65-F5344CB8AC3E}">
        <p14:creationId xmlns:p14="http://schemas.microsoft.com/office/powerpoint/2010/main" val="2711193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b="0" baseline="0" dirty="0" smtClean="0"/>
              <a:t>~What this might look like in a class? What do the students do?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e.g. a paragraph response on a test  -- work together to create ONE answer that might add back 50% of marks lost on that question </a:t>
            </a: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n-US" b="0" baseline="0" dirty="0" smtClean="0">
                <a:sym typeface="Wingdings"/>
              </a:rPr>
              <a:t>~You</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sym typeface="Wingdings"/>
              </a:rPr>
              <a:t>don’t edit for them. </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sym typeface="Wingdings"/>
              </a:rPr>
              <a:t>Indicate where they are right and what they need to fix </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sym typeface="Wingdings"/>
              </a:rPr>
              <a:t>do this right away before blatant guessing or incorrect patterns become the enhanced learning network.</a:t>
            </a: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21</a:t>
            </a:fld>
            <a:endParaRPr lang="en-US"/>
          </a:p>
        </p:txBody>
      </p:sp>
    </p:spTree>
    <p:extLst>
      <p:ext uri="{BB962C8B-B14F-4D97-AF65-F5344CB8AC3E}">
        <p14:creationId xmlns:p14="http://schemas.microsoft.com/office/powerpoint/2010/main" val="3242707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the same time you ask probing questions to ensure the wrong learning is pruned &amp; to get a look into their heads.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What it took me almost until I retired to get was that I could not and did not control how students put together what I taught them.</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0" baseline="0" dirty="0" smtClean="0"/>
              <a:t>Teaching and learning skills and concepts is not the same as composing and reading an email, &amp; you know how easy it is for those to be interpreted differently from what you intended.</a:t>
            </a:r>
          </a:p>
        </p:txBody>
      </p:sp>
      <p:sp>
        <p:nvSpPr>
          <p:cNvPr id="4" name="Slide Number Placeholder 3"/>
          <p:cNvSpPr>
            <a:spLocks noGrp="1"/>
          </p:cNvSpPr>
          <p:nvPr>
            <p:ph type="sldNum" sz="quarter" idx="10"/>
          </p:nvPr>
        </p:nvSpPr>
        <p:spPr/>
        <p:txBody>
          <a:bodyPr/>
          <a:lstStyle/>
          <a:p>
            <a:fld id="{6AD87147-F38A-A042-995C-CCF9A567AD9A}" type="slidenum">
              <a:rPr lang="en-US" smtClean="0"/>
              <a:t>22</a:t>
            </a:fld>
            <a:endParaRPr lang="en-US"/>
          </a:p>
        </p:txBody>
      </p:sp>
    </p:spTree>
    <p:extLst>
      <p:ext uri="{BB962C8B-B14F-4D97-AF65-F5344CB8AC3E}">
        <p14:creationId xmlns:p14="http://schemas.microsoft.com/office/powerpoint/2010/main" val="3242707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Task </a:t>
            </a:r>
            <a:r>
              <a:rPr lang="en-US" b="1" dirty="0" smtClean="0">
                <a:sym typeface="Wingdings"/>
              </a:rPr>
              <a:t> </a:t>
            </a:r>
            <a:r>
              <a:rPr lang="en-US" b="0" dirty="0" smtClean="0">
                <a:sym typeface="Wingdings"/>
              </a:rPr>
              <a:t>Think</a:t>
            </a:r>
            <a:r>
              <a:rPr lang="en-US" b="0" baseline="0" dirty="0" smtClean="0">
                <a:sym typeface="Wingdings"/>
              </a:rPr>
              <a:t> of someone burning a piece of toast as a learnable moment. I want you to work in small groups to create a rubric to guide students through the process of perfect toast-making. </a:t>
            </a:r>
          </a:p>
          <a:p>
            <a:r>
              <a:rPr lang="en-US" b="0" baseline="0" dirty="0" smtClean="0">
                <a:sym typeface="Wingdings"/>
              </a:rPr>
              <a:t>First frame the learning outcome (what will they know and be able to do)</a:t>
            </a:r>
          </a:p>
          <a:p>
            <a:r>
              <a:rPr lang="en-US" b="0" baseline="0" dirty="0" smtClean="0">
                <a:sym typeface="Wingdings"/>
              </a:rPr>
              <a:t>Probably 3 stages will work best in this short time. </a:t>
            </a:r>
          </a:p>
          <a:p>
            <a:r>
              <a:rPr lang="en-US" b="0" baseline="0" dirty="0" smtClean="0">
                <a:sym typeface="Wingdings"/>
              </a:rPr>
              <a:t>Then think of the a continuum of steps from novice to expert that will answer Hattie’s questions </a:t>
            </a:r>
            <a:endParaRPr lang="en-US" b="1"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b="1" baseline="0" dirty="0" smtClean="0">
                <a:sym typeface="Wingdings"/>
              </a:rPr>
              <a:t> </a:t>
            </a:r>
            <a:r>
              <a:rPr lang="en-US" baseline="0" dirty="0" smtClean="0">
                <a:sym typeface="Wingdings"/>
              </a:rPr>
              <a:t>Flickr CC BY 2.0</a:t>
            </a:r>
            <a:endParaRPr lang="en-US" baseline="0" dirty="0" smtClean="0"/>
          </a:p>
          <a:p>
            <a:endParaRPr lang="en-US" baseline="0" dirty="0" smtClean="0"/>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23</a:t>
            </a:fld>
            <a:endParaRPr lang="en-US"/>
          </a:p>
        </p:txBody>
      </p:sp>
    </p:spTree>
    <p:extLst>
      <p:ext uri="{BB962C8B-B14F-4D97-AF65-F5344CB8AC3E}">
        <p14:creationId xmlns:p14="http://schemas.microsoft.com/office/powerpoint/2010/main" val="1567940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sym typeface="Wingdings"/>
              </a:rPr>
              <a:t>I’ll hand out some additional examples of stronger rubrics &amp; put up a slide of dos and don’ts for reference if you want 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24</a:t>
            </a:fld>
            <a:endParaRPr lang="en-US"/>
          </a:p>
        </p:txBody>
      </p:sp>
    </p:spTree>
    <p:extLst>
      <p:ext uri="{BB962C8B-B14F-4D97-AF65-F5344CB8AC3E}">
        <p14:creationId xmlns:p14="http://schemas.microsoft.com/office/powerpoint/2010/main" val="3242707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b="1" dirty="0" smtClean="0"/>
              <a:t>Aside:</a:t>
            </a:r>
            <a:r>
              <a:rPr lang="en-GB" b="1" baseline="0" dirty="0" smtClean="0"/>
              <a:t> </a:t>
            </a:r>
            <a:r>
              <a:rPr lang="en-GB" dirty="0" smtClean="0"/>
              <a:t>There is a fear</a:t>
            </a:r>
            <a:r>
              <a:rPr lang="en-GB" baseline="0" dirty="0" smtClean="0"/>
              <a:t> </a:t>
            </a:r>
            <a:r>
              <a:rPr lang="en-GB" dirty="0" smtClean="0"/>
              <a:t>that student</a:t>
            </a:r>
            <a:r>
              <a:rPr lang="en-GB" baseline="0" dirty="0" smtClean="0"/>
              <a:t> will use rubrics in a way that is too prescriptive – like colouring inside the lines and this will curtail their creativity, initiative, and thinking outside the box. I agree that nurturing that talent is important and you can open the window for it in alternative different ways, but if assigning points is the way students are evaluated, it’s only fair that they know how these points are to be earned. </a:t>
            </a:r>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25</a:t>
            </a:fld>
            <a:endParaRPr lang="en-US"/>
          </a:p>
        </p:txBody>
      </p:sp>
    </p:spTree>
    <p:extLst>
      <p:ext uri="{BB962C8B-B14F-4D97-AF65-F5344CB8AC3E}">
        <p14:creationId xmlns:p14="http://schemas.microsoft.com/office/powerpoint/2010/main" val="39008113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Debrief</a:t>
            </a:r>
            <a:r>
              <a:rPr lang="en-US" b="1" baseline="0" dirty="0" smtClean="0"/>
              <a:t>: </a:t>
            </a:r>
            <a:r>
              <a:rPr lang="en-US" baseline="0" dirty="0" smtClean="0"/>
              <a:t>what did you learn with or from your peers? how has your concept of what a rubric is changed? Is there something in the one you’ve done that you really like?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How about practice in my presence? Can you share a use for that in your own setting? </a:t>
            </a:r>
            <a:endParaRPr lang="en-US" dirty="0" smtClean="0"/>
          </a:p>
          <a:p>
            <a:r>
              <a:rPr lang="en-US" b="1" baseline="0" dirty="0" smtClean="0"/>
              <a:t>MEDALS:</a:t>
            </a:r>
            <a:r>
              <a:rPr lang="en-US" b="1" baseline="0" dirty="0" smtClean="0">
                <a:sym typeface="Wingdings"/>
              </a:rPr>
              <a:t> </a:t>
            </a:r>
            <a:r>
              <a:rPr lang="en-US" baseline="0" dirty="0" smtClean="0"/>
              <a:t> for those who share ….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a:t>
            </a:r>
            <a:r>
              <a:rPr lang="en-US" sz="1200" b="0" kern="1200" dirty="0" smtClean="0">
                <a:solidFill>
                  <a:schemeClr val="tx1"/>
                </a:solidFill>
                <a:latin typeface="+mn-lt"/>
                <a:ea typeface="+mn-ea"/>
                <a:cs typeface="+mn-cs"/>
              </a:rPr>
              <a:t>BY-NC-SA 2.0</a:t>
            </a:r>
            <a:endParaRPr lang="en-US" b="0" dirty="0"/>
          </a:p>
        </p:txBody>
      </p:sp>
      <p:sp>
        <p:nvSpPr>
          <p:cNvPr id="4" name="Slide Number Placeholder 3"/>
          <p:cNvSpPr>
            <a:spLocks noGrp="1"/>
          </p:cNvSpPr>
          <p:nvPr>
            <p:ph type="sldNum" sz="quarter" idx="10"/>
          </p:nvPr>
        </p:nvSpPr>
        <p:spPr/>
        <p:txBody>
          <a:bodyPr/>
          <a:lstStyle/>
          <a:p>
            <a:fld id="{6AD87147-F38A-A042-995C-CCF9A567AD9A}" type="slidenum">
              <a:rPr lang="en-US" smtClean="0"/>
              <a:t>26</a:t>
            </a:fld>
            <a:endParaRPr lang="en-US"/>
          </a:p>
        </p:txBody>
      </p:sp>
    </p:spTree>
    <p:extLst>
      <p:ext uri="{BB962C8B-B14F-4D97-AF65-F5344CB8AC3E}">
        <p14:creationId xmlns:p14="http://schemas.microsoft.com/office/powerpoint/2010/main" val="2337839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Hattie </a:t>
            </a:r>
            <a:r>
              <a:rPr lang="en-US" baseline="0" dirty="0" smtClean="0"/>
              <a:t>teaching is research in action, &amp; it’s not our teaching methods but our </a:t>
            </a:r>
            <a:r>
              <a:rPr lang="en-US" b="1" baseline="0" dirty="0" smtClean="0"/>
              <a:t>teaching impact </a:t>
            </a:r>
            <a:r>
              <a:rPr lang="en-US" baseline="0" dirty="0" smtClean="0"/>
              <a:t>that that is the measure of our work.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a:t>
            </a:r>
            <a:r>
              <a:rPr lang="en-US" sz="1200" b="0" kern="1200" dirty="0" smtClean="0">
                <a:solidFill>
                  <a:schemeClr val="tx1"/>
                </a:solidFill>
                <a:latin typeface="+mn-lt"/>
                <a:ea typeface="+mn-ea"/>
                <a:cs typeface="+mn-cs"/>
              </a:rPr>
              <a:t>BY-NC-SA 2.0</a:t>
            </a:r>
            <a:endParaRPr lang="en-US" b="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27</a:t>
            </a:fld>
            <a:endParaRPr lang="en-US"/>
          </a:p>
        </p:txBody>
      </p:sp>
    </p:spTree>
    <p:extLst>
      <p:ext uri="{BB962C8B-B14F-4D97-AF65-F5344CB8AC3E}">
        <p14:creationId xmlns:p14="http://schemas.microsoft.com/office/powerpoint/2010/main" val="1578751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&amp; it’s my belief that we’re shift the focus to impact, then we need to reconsider what being educators truly means …</a:t>
            </a:r>
          </a:p>
          <a:p>
            <a:r>
              <a:rPr lang="en-US" baseline="0" dirty="0" smtClean="0"/>
              <a:t>Are we purveyors of content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endParaRPr lang="da-DK" dirty="0" smtClean="0"/>
          </a:p>
        </p:txBody>
      </p:sp>
      <p:sp>
        <p:nvSpPr>
          <p:cNvPr id="4" name="Slide Number Placeholder 3"/>
          <p:cNvSpPr>
            <a:spLocks noGrp="1"/>
          </p:cNvSpPr>
          <p:nvPr>
            <p:ph type="sldNum" sz="quarter" idx="10"/>
          </p:nvPr>
        </p:nvSpPr>
        <p:spPr/>
        <p:txBody>
          <a:bodyPr/>
          <a:lstStyle/>
          <a:p>
            <a:fld id="{4F82D845-0ED1-7548-BE67-904CEA6256BD}" type="slidenum">
              <a:rPr lang="en-US" smtClean="0"/>
              <a:t>28</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with students coming to us to have their brains filled up?</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endParaRPr lang="da-DK" dirty="0" smtClean="0"/>
          </a:p>
        </p:txBody>
      </p:sp>
      <p:sp>
        <p:nvSpPr>
          <p:cNvPr id="4" name="Slide Number Placeholder 3"/>
          <p:cNvSpPr>
            <a:spLocks noGrp="1"/>
          </p:cNvSpPr>
          <p:nvPr>
            <p:ph type="sldNum" sz="quarter" idx="10"/>
          </p:nvPr>
        </p:nvSpPr>
        <p:spPr/>
        <p:txBody>
          <a:bodyPr/>
          <a:lstStyle/>
          <a:p>
            <a:fld id="{4F82D845-0ED1-7548-BE67-904CEA6256BD}" type="slidenum">
              <a:rPr lang="en-US" smtClean="0"/>
              <a:t>29</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p>
          <a:p>
            <a:r>
              <a:rPr lang="en-US" b="1" dirty="0" smtClean="0"/>
              <a:t>Image source:</a:t>
            </a:r>
            <a:r>
              <a:rPr lang="en-US" b="1" baseline="0" dirty="0" smtClean="0"/>
              <a:t> </a:t>
            </a:r>
            <a:r>
              <a:rPr lang="en-US" b="1" dirty="0" smtClean="0"/>
              <a:t> </a:t>
            </a:r>
            <a:r>
              <a:rPr lang="en-US" dirty="0" smtClean="0"/>
              <a:t>Flickr </a:t>
            </a:r>
            <a:r>
              <a:rPr lang="en-US" b="0" dirty="0" smtClean="0"/>
              <a:t>CC </a:t>
            </a:r>
            <a:r>
              <a:rPr lang="en-US" sz="1200" b="0" kern="1200" dirty="0" smtClean="0">
                <a:solidFill>
                  <a:schemeClr val="tx1"/>
                </a:solidFill>
                <a:latin typeface="+mn-lt"/>
                <a:ea typeface="+mn-ea"/>
                <a:cs typeface="+mn-cs"/>
              </a:rPr>
              <a:t>BY-NC-SA 2.0</a:t>
            </a:r>
            <a:endParaRPr lang="en-US" b="0" dirty="0"/>
          </a:p>
        </p:txBody>
      </p:sp>
      <p:sp>
        <p:nvSpPr>
          <p:cNvPr id="4" name="Slide Number Placeholder 3"/>
          <p:cNvSpPr>
            <a:spLocks noGrp="1"/>
          </p:cNvSpPr>
          <p:nvPr>
            <p:ph type="sldNum" sz="quarter" idx="10"/>
          </p:nvPr>
        </p:nvSpPr>
        <p:spPr/>
        <p:txBody>
          <a:bodyPr/>
          <a:lstStyle/>
          <a:p>
            <a:fld id="{4F82D845-0ED1-7548-BE67-904CEA6256BD}" type="slidenum">
              <a:rPr lang="en-US" smtClean="0"/>
              <a:t>3</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Or are we guiding our students across the ZPD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endParaRPr lang="en-US" dirty="0" smtClean="0"/>
          </a:p>
        </p:txBody>
      </p:sp>
      <p:sp>
        <p:nvSpPr>
          <p:cNvPr id="4" name="Slide Number Placeholder 3"/>
          <p:cNvSpPr>
            <a:spLocks noGrp="1"/>
          </p:cNvSpPr>
          <p:nvPr>
            <p:ph type="sldNum" sz="quarter" idx="10"/>
          </p:nvPr>
        </p:nvSpPr>
        <p:spPr/>
        <p:txBody>
          <a:bodyPr/>
          <a:lstStyle/>
          <a:p>
            <a:fld id="{4F82D845-0ED1-7548-BE67-904CEA6256BD}" type="slidenum">
              <a:rPr lang="en-US" smtClean="0"/>
              <a:t>30</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&amp; using assessment to help them forge the connections that make for durable and meaningful learning?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sources:</a:t>
            </a:r>
            <a:r>
              <a:rPr lang="en-US" b="1" baseline="0" dirty="0" smtClean="0">
                <a:sym typeface="Wingdings"/>
              </a:rPr>
              <a:t> </a:t>
            </a:r>
            <a:r>
              <a:rPr lang="en-US" baseline="0" dirty="0" smtClean="0">
                <a:sym typeface="Wingdings"/>
              </a:rPr>
              <a:t>Flickr CC BY 2.0</a:t>
            </a:r>
            <a:endParaRPr lang="en-US" baseline="0" dirty="0" smtClean="0"/>
          </a:p>
        </p:txBody>
      </p:sp>
      <p:sp>
        <p:nvSpPr>
          <p:cNvPr id="4" name="Slide Number Placeholder 3"/>
          <p:cNvSpPr>
            <a:spLocks noGrp="1"/>
          </p:cNvSpPr>
          <p:nvPr>
            <p:ph type="sldNum" sz="quarter" idx="10"/>
          </p:nvPr>
        </p:nvSpPr>
        <p:spPr/>
        <p:txBody>
          <a:bodyPr/>
          <a:lstStyle/>
          <a:p>
            <a:fld id="{4F82D845-0ED1-7548-BE67-904CEA6256BD}" type="slidenum">
              <a:rPr lang="en-US" smtClean="0"/>
              <a:t>31</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Which brings me to my closing slide – this video clip will show</a:t>
            </a:r>
            <a:r>
              <a:rPr lang="en-US" b="0" baseline="0" dirty="0" smtClean="0"/>
              <a:t> you want learning looks like at the neuronal level </a:t>
            </a:r>
            <a:endParaRPr lang="en-US" b="0" dirty="0" smtClean="0"/>
          </a:p>
          <a:p>
            <a:r>
              <a:rPr lang="en-US" b="1" dirty="0" smtClean="0"/>
              <a:t>Play the video </a:t>
            </a:r>
            <a:r>
              <a:rPr lang="en-US" b="1" dirty="0" smtClean="0">
                <a:sym typeface="Wingdings"/>
              </a:rPr>
              <a:t>--&gt; to the 30 sec mark</a:t>
            </a:r>
            <a:endParaRPr lang="en-US" b="1" dirty="0" smtClean="0"/>
          </a:p>
          <a:p>
            <a:r>
              <a:rPr lang="en-US" baseline="0" dirty="0" smtClean="0">
                <a:sym typeface="Wingdings"/>
              </a:rPr>
              <a:t>In terms of impact, if you’ve </a:t>
            </a:r>
            <a:r>
              <a:rPr lang="en-US" dirty="0" smtClean="0"/>
              <a:t>experienced a little pruning </a:t>
            </a:r>
            <a:r>
              <a:rPr lang="en-US" baseline="0" dirty="0" smtClean="0"/>
              <a:t>and the growth of some new neural architecture during this workshop, then I think we can count it a success.</a:t>
            </a:r>
          </a:p>
          <a:p>
            <a:r>
              <a:rPr lang="en-US" dirty="0" smtClean="0"/>
              <a:t>==========</a:t>
            </a:r>
          </a:p>
          <a:p>
            <a:r>
              <a:rPr lang="en-US" b="1" dirty="0" smtClean="0"/>
              <a:t>YouTube video:</a:t>
            </a:r>
            <a:r>
              <a:rPr lang="en-US" b="1" dirty="0" smtClean="0">
                <a:sym typeface="Wingdings"/>
              </a:rPr>
              <a:t> </a:t>
            </a:r>
            <a:r>
              <a:rPr lang="en-US" b="1" baseline="0" dirty="0" smtClean="0">
                <a:sym typeface="Wingdings"/>
              </a:rPr>
              <a:t> </a:t>
            </a:r>
            <a:r>
              <a:rPr lang="en-US" b="0" dirty="0" smtClean="0"/>
              <a:t>http://</a:t>
            </a:r>
            <a:r>
              <a:rPr lang="en-US" b="0" dirty="0" err="1" smtClean="0"/>
              <a:t>www.youtube.com</a:t>
            </a:r>
            <a:r>
              <a:rPr lang="en-US" b="0" dirty="0" smtClean="0"/>
              <a:t>/</a:t>
            </a:r>
            <a:r>
              <a:rPr lang="en-US" b="0" dirty="0" err="1" smtClean="0"/>
              <a:t>watch?v</a:t>
            </a:r>
            <a:r>
              <a:rPr lang="en-US" b="0" dirty="0" smtClean="0"/>
              <a:t>=wI388XoCp48&amp;list=PL5C708B2BB8995D3C</a:t>
            </a:r>
          </a:p>
          <a:p>
            <a:r>
              <a:rPr lang="en-US" b="1" dirty="0" smtClean="0"/>
              <a:t>Original</a:t>
            </a:r>
            <a:r>
              <a:rPr lang="en-US" b="1" baseline="0" dirty="0" smtClean="0"/>
              <a:t> source:</a:t>
            </a:r>
            <a:r>
              <a:rPr lang="en-US" b="1" baseline="0" dirty="0" smtClean="0">
                <a:sym typeface="Wingdings"/>
              </a:rPr>
              <a:t> </a:t>
            </a:r>
            <a:r>
              <a:rPr lang="en-US" baseline="0" dirty="0" smtClean="0">
                <a:sym typeface="Wingdings"/>
              </a:rPr>
              <a:t>http://</a:t>
            </a:r>
            <a:r>
              <a:rPr lang="en-US" baseline="0" dirty="0" err="1" smtClean="0">
                <a:sym typeface="Wingdings"/>
              </a:rPr>
              <a:t>www.drjoedispenza.com</a:t>
            </a:r>
            <a:r>
              <a:rPr lang="en-US" baseline="0" dirty="0" smtClean="0">
                <a:sym typeface="Wingdings"/>
              </a:rPr>
              <a:t>/</a:t>
            </a:r>
            <a:r>
              <a:rPr lang="en-US" baseline="0" dirty="0" err="1" smtClean="0">
                <a:sym typeface="Wingdings"/>
              </a:rPr>
              <a:t>joedispenza</a:t>
            </a:r>
            <a:r>
              <a:rPr lang="en-US" baseline="0" dirty="0" smtClean="0">
                <a:sym typeface="Wingdings"/>
              </a:rPr>
              <a:t>/</a:t>
            </a:r>
            <a:r>
              <a:rPr lang="en-US" baseline="0" dirty="0" err="1" smtClean="0">
                <a:sym typeface="Wingdings"/>
              </a:rPr>
              <a:t>ctab</a:t>
            </a:r>
            <a:r>
              <a:rPr lang="en-US" baseline="0" dirty="0" smtClean="0">
                <a:sym typeface="Wingdings"/>
              </a:rPr>
              <a:t>/</a:t>
            </a:r>
            <a:r>
              <a:rPr lang="en-US" baseline="0" dirty="0" err="1" smtClean="0">
                <a:sym typeface="Wingdings"/>
              </a:rPr>
              <a:t>TyVCQSVFNyVCQg</a:t>
            </a:r>
            <a:r>
              <a:rPr lang="en-US" baseline="0" dirty="0" smtClean="0">
                <a:sym typeface="Wingdings"/>
              </a:rPr>
              <a:t>==/Live-Neurons-Connecting-%26amp%3B-Pruning</a:t>
            </a:r>
            <a:endParaRPr lang="en-US" dirty="0" smtClean="0"/>
          </a:p>
        </p:txBody>
      </p:sp>
      <p:sp>
        <p:nvSpPr>
          <p:cNvPr id="4" name="Slide Number Placeholder 3"/>
          <p:cNvSpPr>
            <a:spLocks noGrp="1"/>
          </p:cNvSpPr>
          <p:nvPr>
            <p:ph type="sldNum" sz="quarter" idx="10"/>
          </p:nvPr>
        </p:nvSpPr>
        <p:spPr/>
        <p:txBody>
          <a:bodyPr/>
          <a:lstStyle/>
          <a:p>
            <a:fld id="{4F82D845-0ED1-7548-BE67-904CEA6256BD}" type="slidenum">
              <a:rPr lang="en-US" smtClean="0"/>
              <a:t>32</a:t>
            </a:fld>
            <a:endParaRPr lang="en-US"/>
          </a:p>
        </p:txBody>
      </p:sp>
    </p:spTree>
    <p:extLst>
      <p:ext uri="{BB962C8B-B14F-4D97-AF65-F5344CB8AC3E}">
        <p14:creationId xmlns:p14="http://schemas.microsoft.com/office/powerpoint/2010/main" val="38894408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Additional ‘pearls of wisdom’ …. </a:t>
            </a:r>
          </a:p>
          <a:p>
            <a:pPr marL="0" marR="0" indent="0" algn="l" defTabSz="457200" rtl="0" eaLnBrk="1" fontAlgn="auto" latinLnBrk="0" hangingPunct="1">
              <a:lnSpc>
                <a:spcPct val="100000"/>
              </a:lnSpc>
              <a:spcBef>
                <a:spcPts val="0"/>
              </a:spcBef>
              <a:spcAft>
                <a:spcPts val="0"/>
              </a:spcAft>
              <a:buClrTx/>
              <a:buSzTx/>
              <a:buFontTx/>
              <a:buNone/>
              <a:tabLst/>
              <a:defRPr/>
            </a:pPr>
            <a:r>
              <a:rPr lang="en-US" b="0"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Image source:</a:t>
            </a:r>
            <a:r>
              <a:rPr lang="en-US" b="1" baseline="0" dirty="0" smtClean="0">
                <a:sym typeface="Wingdings"/>
              </a:rPr>
              <a:t> </a:t>
            </a:r>
            <a:r>
              <a:rPr lang="en-US" baseline="0" dirty="0" smtClean="0">
                <a:sym typeface="Wingdings"/>
              </a:rPr>
              <a:t>Flickr CC BY 2.0</a:t>
            </a:r>
            <a:endParaRPr lang="en-US" baseline="0"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33</a:t>
            </a:fld>
            <a:endParaRPr lang="en-US"/>
          </a:p>
        </p:txBody>
      </p:sp>
    </p:spTree>
    <p:extLst>
      <p:ext uri="{BB962C8B-B14F-4D97-AF65-F5344CB8AC3E}">
        <p14:creationId xmlns:p14="http://schemas.microsoft.com/office/powerpoint/2010/main" val="7797589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Problem with praise: praising for achievement lowers the bar for students. </a:t>
            </a:r>
          </a:p>
          <a:p>
            <a:pPr marL="171450" indent="-171450">
              <a:buFont typeface="Arial"/>
              <a:buChar char="•"/>
            </a:pPr>
            <a:r>
              <a:rPr lang="en-US" baseline="0" dirty="0" smtClean="0"/>
              <a:t>“</a:t>
            </a:r>
            <a:r>
              <a:rPr lang="en-US" sz="1200" kern="1200" dirty="0" smtClean="0">
                <a:solidFill>
                  <a:schemeClr val="tx1"/>
                </a:solidFill>
                <a:latin typeface="+mn-lt"/>
                <a:ea typeface="+mn-ea"/>
                <a:cs typeface="+mn-cs"/>
              </a:rPr>
              <a:t>When feedback draws attention to the self, students try to avoid the risks involved in tackling a [more] challenging assignment</a:t>
            </a:r>
            <a:r>
              <a:rPr lang="en-US" sz="1200" kern="1200" baseline="0" dirty="0" smtClean="0">
                <a:solidFill>
                  <a:schemeClr val="tx1"/>
                </a:solidFill>
                <a:latin typeface="+mn-lt"/>
                <a:ea typeface="+mn-ea"/>
                <a:cs typeface="+mn-cs"/>
              </a:rPr>
              <a:t> …. </a:t>
            </a:r>
            <a:r>
              <a:rPr lang="en-US" sz="1200" kern="1200" dirty="0" smtClean="0">
                <a:solidFill>
                  <a:schemeClr val="tx1"/>
                </a:solidFill>
                <a:latin typeface="+mn-lt"/>
                <a:ea typeface="+mn-ea"/>
                <a:cs typeface="+mn-cs"/>
              </a:rPr>
              <a:t>in order to </a:t>
            </a:r>
            <a:r>
              <a:rPr lang="en-US" sz="1200" kern="1200" dirty="0" err="1" smtClean="0">
                <a:solidFill>
                  <a:schemeClr val="tx1"/>
                </a:solidFill>
                <a:latin typeface="+mn-lt"/>
                <a:ea typeface="+mn-ea"/>
                <a:cs typeface="+mn-cs"/>
              </a:rPr>
              <a:t>minimise</a:t>
            </a:r>
            <a:r>
              <a:rPr lang="en-US" sz="1200" kern="1200" dirty="0" smtClean="0">
                <a:solidFill>
                  <a:schemeClr val="tx1"/>
                </a:solidFill>
                <a:latin typeface="+mn-lt"/>
                <a:ea typeface="+mn-ea"/>
                <a:cs typeface="+mn-cs"/>
              </a:rPr>
              <a:t> the risk to the self. “ Hattie, 15. (</a:t>
            </a:r>
            <a:r>
              <a:rPr lang="en-US" baseline="0" dirty="0" smtClean="0"/>
              <a:t>http://</a:t>
            </a:r>
            <a:r>
              <a:rPr lang="en-US" baseline="0" dirty="0" err="1" smtClean="0"/>
              <a:t>akoaotearoa.ac.nz</a:t>
            </a:r>
            <a:r>
              <a:rPr lang="en-US" baseline="0" dirty="0" smtClean="0"/>
              <a:t>/download/</a:t>
            </a:r>
            <a:r>
              <a:rPr lang="en-US" baseline="0" dirty="0" err="1" smtClean="0"/>
              <a:t>ng</a:t>
            </a:r>
            <a:r>
              <a:rPr lang="en-US" baseline="0" dirty="0" smtClean="0"/>
              <a:t>/file/group-4/n3469-the-black-box-of-tertiary-assessment---john-</a:t>
            </a:r>
            <a:r>
              <a:rPr lang="en-US" baseline="0" dirty="0" err="1" smtClean="0"/>
              <a:t>hattiepdf.pdf</a:t>
            </a:r>
            <a:r>
              <a:rPr lang="en-US" baseline="0" dirty="0" smtClean="0"/>
              <a:t>)</a:t>
            </a:r>
          </a:p>
          <a:p>
            <a:pPr marL="171450" indent="-171450">
              <a:buFont typeface="Arial"/>
              <a:buChar char="•"/>
            </a:pPr>
            <a:r>
              <a:rPr lang="en-US" baseline="0" dirty="0" smtClean="0"/>
              <a:t>For more on ”the perils of praise”, see Carol </a:t>
            </a:r>
            <a:r>
              <a:rPr lang="en-US" baseline="0" dirty="0" err="1" smtClean="0"/>
              <a:t>Dweck</a:t>
            </a:r>
            <a:r>
              <a:rPr lang="en-US" baseline="0" dirty="0" smtClean="0"/>
              <a:t>” (http://</a:t>
            </a:r>
            <a:r>
              <a:rPr lang="en-US" baseline="0" dirty="0" err="1" smtClean="0"/>
              <a:t>www.ascd.org</a:t>
            </a:r>
            <a:r>
              <a:rPr lang="en-US" baseline="0" dirty="0" smtClean="0"/>
              <a:t>/publications/educational-leadership/oct07/vol65/num02/The-Perils-and-Promises-of-</a:t>
            </a:r>
            <a:r>
              <a:rPr lang="en-US" baseline="0" dirty="0" err="1" smtClean="0"/>
              <a:t>Praise.aspx</a:t>
            </a:r>
            <a:r>
              <a:rPr lang="en-US" baseline="0" dirty="0" smtClean="0"/>
              <a:t>)</a:t>
            </a:r>
          </a:p>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Screenshot source:</a:t>
            </a:r>
            <a:r>
              <a:rPr lang="en-US" b="1" dirty="0" smtClean="0">
                <a:sym typeface="Wingdings"/>
              </a:rPr>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Added item </a:t>
            </a:r>
            <a:r>
              <a:rPr lang="en-US" b="0" dirty="0" smtClean="0"/>
              <a:t>(re:</a:t>
            </a:r>
            <a:r>
              <a:rPr lang="en-US" b="0" baseline="0" dirty="0" smtClean="0"/>
              <a:t> praise)</a:t>
            </a:r>
            <a:r>
              <a:rPr lang="en-US" b="1" baseline="0" dirty="0" smtClean="0"/>
              <a:t>: </a:t>
            </a:r>
            <a:r>
              <a:rPr lang="en-GB" dirty="0" smtClean="0"/>
              <a:t>Lloyd &amp; </a:t>
            </a:r>
            <a:r>
              <a:rPr lang="en-GB" dirty="0" err="1" smtClean="0"/>
              <a:t>Trangmar</a:t>
            </a:r>
            <a:r>
              <a:rPr lang="en-GB" dirty="0" smtClean="0"/>
              <a:t> table on slide 20</a:t>
            </a:r>
            <a:r>
              <a:rPr lang="en-GB" baseline="0" dirty="0" smtClean="0"/>
              <a:t> (</a:t>
            </a:r>
            <a:r>
              <a:rPr lang="en-US" dirty="0" smtClean="0">
                <a:solidFill>
                  <a:srgbClr val="660066"/>
                </a:solidFill>
              </a:rPr>
              <a:t>http://</a:t>
            </a:r>
            <a:r>
              <a:rPr lang="en-US" dirty="0" err="1" smtClean="0">
                <a:solidFill>
                  <a:srgbClr val="660066"/>
                </a:solidFill>
              </a:rPr>
              <a:t>www.cumbria.ac.uk</a:t>
            </a:r>
            <a:r>
              <a:rPr lang="en-US" dirty="0" smtClean="0">
                <a:solidFill>
                  <a:srgbClr val="660066"/>
                </a:solidFill>
              </a:rPr>
              <a:t>/Public/Education/Documents/Research/</a:t>
            </a:r>
            <a:r>
              <a:rPr lang="en-US" dirty="0" err="1" smtClean="0">
                <a:solidFill>
                  <a:srgbClr val="660066"/>
                </a:solidFill>
              </a:rPr>
              <a:t>EducatorsStorehouse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ClaireLloydPresentation.pptx</a:t>
            </a:r>
            <a:r>
              <a:rPr lang="en-US" dirty="0" smtClean="0">
                <a:solidFill>
                  <a:srgbClr val="660066"/>
                </a:solidFill>
              </a:rPr>
              <a:t>)</a:t>
            </a:r>
            <a:endParaRPr lang="en-US"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34</a:t>
            </a:fld>
            <a:endParaRPr lang="en-US"/>
          </a:p>
        </p:txBody>
      </p:sp>
    </p:spTree>
    <p:extLst>
      <p:ext uri="{BB962C8B-B14F-4D97-AF65-F5344CB8AC3E}">
        <p14:creationId xmlns:p14="http://schemas.microsoft.com/office/powerpoint/2010/main" val="15338979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Information sources:</a:t>
            </a:r>
            <a:r>
              <a:rPr lang="en-US" b="1" dirty="0" smtClean="0">
                <a:sym typeface="Wingdings"/>
              </a:rPr>
              <a:t> </a:t>
            </a:r>
          </a:p>
          <a:p>
            <a:pPr marL="171450" indent="-171450">
              <a:buFont typeface="Arial"/>
              <a:buChar char="•"/>
            </a:pPr>
            <a:r>
              <a:rPr lang="en-GB" dirty="0" smtClean="0"/>
              <a:t>Main content</a:t>
            </a:r>
            <a:r>
              <a:rPr lang="en-GB" baseline="0" dirty="0" smtClean="0"/>
              <a:t> </a:t>
            </a:r>
            <a:r>
              <a:rPr lang="en-GB" dirty="0" smtClean="0"/>
              <a:t>adapted from Lloyd &amp; </a:t>
            </a:r>
            <a:r>
              <a:rPr lang="en-GB" dirty="0" err="1" smtClean="0"/>
              <a:t>Trangmar</a:t>
            </a:r>
            <a:r>
              <a:rPr lang="en-GB" dirty="0" smtClean="0"/>
              <a:t> table on slide 20</a:t>
            </a:r>
            <a:r>
              <a:rPr lang="en-GB" baseline="0" dirty="0" smtClean="0"/>
              <a:t> (</a:t>
            </a:r>
            <a:r>
              <a:rPr lang="en-US" dirty="0" smtClean="0">
                <a:solidFill>
                  <a:srgbClr val="660066"/>
                </a:solidFill>
              </a:rPr>
              <a:t>http://</a:t>
            </a:r>
            <a:r>
              <a:rPr lang="en-US" dirty="0" err="1" smtClean="0">
                <a:solidFill>
                  <a:srgbClr val="660066"/>
                </a:solidFill>
              </a:rPr>
              <a:t>www.cumbria.ac.uk</a:t>
            </a:r>
            <a:r>
              <a:rPr lang="en-US" dirty="0" smtClean="0">
                <a:solidFill>
                  <a:srgbClr val="660066"/>
                </a:solidFill>
              </a:rPr>
              <a:t>/Public/Education/Documents/Research/</a:t>
            </a:r>
            <a:r>
              <a:rPr lang="en-US" dirty="0" err="1" smtClean="0">
                <a:solidFill>
                  <a:srgbClr val="660066"/>
                </a:solidFill>
              </a:rPr>
              <a:t>EducatorsStorehouse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ClaireLloydPresentation.pptx</a:t>
            </a:r>
            <a:r>
              <a:rPr lang="en-US" dirty="0" smtClean="0">
                <a:solidFill>
                  <a:srgbClr val="660066"/>
                </a:solidFill>
              </a:rPr>
              <a:t>)</a:t>
            </a:r>
            <a:endParaRPr lang="en-GB" dirty="0" smtClean="0"/>
          </a:p>
          <a:p>
            <a:pPr marL="171450" indent="-171450">
              <a:buFont typeface="Arial"/>
              <a:buChar char="•"/>
            </a:pPr>
            <a:r>
              <a:rPr lang="en-US" sz="1200" u="none" kern="1200" dirty="0" smtClean="0">
                <a:solidFill>
                  <a:schemeClr val="tx1"/>
                </a:solidFill>
                <a:latin typeface="+mn-lt"/>
                <a:ea typeface="+mn-ea"/>
                <a:cs typeface="+mn-cs"/>
              </a:rPr>
              <a:t>“learning intentions/goals/success</a:t>
            </a:r>
            <a:r>
              <a:rPr lang="en-US" sz="1200" u="none" kern="1200" baseline="0" dirty="0" smtClean="0">
                <a:solidFill>
                  <a:schemeClr val="tx1"/>
                </a:solidFill>
                <a:latin typeface="+mn-lt"/>
                <a:ea typeface="+mn-ea"/>
                <a:cs typeface="+mn-cs"/>
              </a:rPr>
              <a:t> criteria” quotation from Hattie (2009): </a:t>
            </a:r>
            <a:r>
              <a:rPr lang="en-US" sz="1200" b="1" kern="1200" dirty="0" smtClean="0">
                <a:solidFill>
                  <a:schemeClr val="tx1"/>
                </a:solidFill>
                <a:latin typeface="+mn-lt"/>
                <a:ea typeface="+mn-ea"/>
                <a:cs typeface="+mn-cs"/>
              </a:rPr>
              <a:t>The Black Box of Tertiary Assessment: An Impending Revolution </a:t>
            </a:r>
            <a:r>
              <a:rPr lang="en-US" sz="1200" b="0" kern="1200" dirty="0" smtClean="0">
                <a:solidFill>
                  <a:schemeClr val="tx1"/>
                </a:solidFill>
                <a:latin typeface="+mn-lt"/>
                <a:ea typeface="+mn-ea"/>
                <a:cs typeface="+mn-cs"/>
              </a:rPr>
              <a:t>(http://</a:t>
            </a:r>
            <a:r>
              <a:rPr lang="en-US" sz="1200" b="0" kern="1200" dirty="0" err="1" smtClean="0">
                <a:solidFill>
                  <a:schemeClr val="tx1"/>
                </a:solidFill>
                <a:latin typeface="+mn-lt"/>
                <a:ea typeface="+mn-ea"/>
                <a:cs typeface="+mn-cs"/>
              </a:rPr>
              <a:t>akoaotearoa.ac.nz</a:t>
            </a:r>
            <a:r>
              <a:rPr lang="en-US" sz="1200" b="0" kern="1200" dirty="0" smtClean="0">
                <a:solidFill>
                  <a:schemeClr val="tx1"/>
                </a:solidFill>
                <a:latin typeface="+mn-lt"/>
                <a:ea typeface="+mn-ea"/>
                <a:cs typeface="+mn-cs"/>
              </a:rPr>
              <a:t>/download/</a:t>
            </a:r>
            <a:r>
              <a:rPr lang="en-US" sz="1200" b="0" kern="1200" dirty="0" err="1" smtClean="0">
                <a:solidFill>
                  <a:schemeClr val="tx1"/>
                </a:solidFill>
                <a:latin typeface="+mn-lt"/>
                <a:ea typeface="+mn-ea"/>
                <a:cs typeface="+mn-cs"/>
              </a:rPr>
              <a:t>ng</a:t>
            </a:r>
            <a:r>
              <a:rPr lang="en-US" sz="1200" b="0" kern="1200" dirty="0" smtClean="0">
                <a:solidFill>
                  <a:schemeClr val="tx1"/>
                </a:solidFill>
                <a:latin typeface="+mn-lt"/>
                <a:ea typeface="+mn-ea"/>
                <a:cs typeface="+mn-cs"/>
              </a:rPr>
              <a:t>/file/group-4/n3469-the-black-box-of-tertiary-assessment---john-</a:t>
            </a:r>
            <a:r>
              <a:rPr lang="en-US" sz="1200" b="0" kern="1200" dirty="0" err="1" smtClean="0">
                <a:solidFill>
                  <a:schemeClr val="tx1"/>
                </a:solidFill>
                <a:latin typeface="+mn-lt"/>
                <a:ea typeface="+mn-ea"/>
                <a:cs typeface="+mn-cs"/>
              </a:rPr>
              <a:t>hattiepdf.pdf</a:t>
            </a:r>
            <a:r>
              <a:rPr lang="en-US" sz="1200" b="0" kern="1200" dirty="0" smtClean="0">
                <a:solidFill>
                  <a:schemeClr val="tx1"/>
                </a:solidFill>
                <a:latin typeface="+mn-lt"/>
                <a:ea typeface="+mn-ea"/>
                <a:cs typeface="+mn-cs"/>
              </a:rPr>
              <a:t>)</a:t>
            </a:r>
            <a:endParaRPr lang="en-US" sz="1200" b="0" u="none"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AD87147-F38A-A042-995C-CCF9A567AD9A}" type="slidenum">
              <a:rPr lang="en-US" smtClean="0"/>
              <a:t>35</a:t>
            </a:fld>
            <a:endParaRPr lang="en-US"/>
          </a:p>
        </p:txBody>
      </p:sp>
    </p:spTree>
    <p:extLst>
      <p:ext uri="{BB962C8B-B14F-4D97-AF65-F5344CB8AC3E}">
        <p14:creationId xmlns:p14="http://schemas.microsoft.com/office/powerpoint/2010/main" val="11137137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Slide source:</a:t>
            </a:r>
            <a:endParaRPr lang="en-US" b="1" dirty="0" smtClean="0">
              <a:sym typeface="Wingding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Adapted from Carl</a:t>
            </a:r>
            <a:r>
              <a:rPr lang="en-US" baseline="0" dirty="0" smtClean="0"/>
              <a:t> </a:t>
            </a:r>
            <a:r>
              <a:rPr lang="en-US" baseline="0" dirty="0" err="1" smtClean="0"/>
              <a:t>Wieman’s</a:t>
            </a:r>
            <a:r>
              <a:rPr lang="en-US" baseline="0" dirty="0" smtClean="0"/>
              <a:t> presentation to the 2011 Course, Curriculum, and Laboratory Improvement  Conference (cached at http://</a:t>
            </a:r>
            <a:r>
              <a:rPr lang="en-US" baseline="0" dirty="0" err="1" smtClean="0"/>
              <a:t>webcache.googleusercontent.com</a:t>
            </a:r>
            <a:r>
              <a:rPr lang="en-US" baseline="0" dirty="0" smtClean="0"/>
              <a:t>/</a:t>
            </a:r>
            <a:r>
              <a:rPr lang="en-US" baseline="0" dirty="0" err="1" smtClean="0"/>
              <a:t>search?q</a:t>
            </a:r>
            <a:r>
              <a:rPr lang="en-US" baseline="0" dirty="0" smtClean="0"/>
              <a:t>=cache:z8TeiBDboooJ:ccliconference.org/files/2011/01/Wieman-CCLI_TUES-meeting.ppt+Measuring+Impact+in+STEM+Ed%3B+Are+they+thinking+like+experts%3F&amp;cd=1&amp;hl=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 Normal link downloads automatically. </a:t>
            </a:r>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36</a:t>
            </a:fld>
            <a:endParaRPr lang="en-US"/>
          </a:p>
        </p:txBody>
      </p:sp>
    </p:spTree>
    <p:extLst>
      <p:ext uri="{BB962C8B-B14F-4D97-AF65-F5344CB8AC3E}">
        <p14:creationId xmlns:p14="http://schemas.microsoft.com/office/powerpoint/2010/main" val="8350396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Slides 76-80</a:t>
            </a:r>
            <a:r>
              <a:rPr lang="en-US" baseline="0" dirty="0" smtClean="0"/>
              <a:t> provide information about the SOLO taxonomy (an alternative to Bloom’s taxonomy)</a:t>
            </a:r>
          </a:p>
          <a:p>
            <a:r>
              <a:rPr lang="en-US" baseline="0" dirty="0" smtClean="0"/>
              <a:t>==========</a:t>
            </a:r>
            <a:endParaRPr lang="en-US" dirty="0" smtClean="0"/>
          </a:p>
          <a:p>
            <a:r>
              <a:rPr lang="en-US" b="1" dirty="0" smtClean="0"/>
              <a:t>Image</a:t>
            </a:r>
            <a:r>
              <a:rPr lang="en-US" b="1" baseline="0" dirty="0" smtClean="0"/>
              <a:t> source: </a:t>
            </a:r>
            <a:r>
              <a:rPr lang="en-US" dirty="0" smtClean="0"/>
              <a:t>John Biggs’ website at http://</a:t>
            </a:r>
            <a:r>
              <a:rPr lang="en-US" dirty="0" err="1" smtClean="0"/>
              <a:t>www.johnbiggs.com.au</a:t>
            </a:r>
            <a:r>
              <a:rPr lang="en-US" dirty="0" smtClean="0"/>
              <a:t>/academic/solo-taxonomy/ (permission requested)</a:t>
            </a:r>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37</a:t>
            </a:fld>
            <a:endParaRPr lang="en-US"/>
          </a:p>
        </p:txBody>
      </p:sp>
    </p:spTree>
    <p:extLst>
      <p:ext uri="{BB962C8B-B14F-4D97-AF65-F5344CB8AC3E}">
        <p14:creationId xmlns:p14="http://schemas.microsoft.com/office/powerpoint/2010/main" val="19209653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Information </a:t>
            </a:r>
            <a:r>
              <a:rPr lang="en-US" b="1" dirty="0" err="1" smtClean="0"/>
              <a:t>sourc</a:t>
            </a:r>
            <a:r>
              <a:rPr lang="en-US" b="1" dirty="0" smtClean="0"/>
              <a:t>:</a:t>
            </a:r>
            <a:r>
              <a:rPr lang="en-US" b="1" dirty="0" smtClean="0">
                <a:sym typeface="Wingdings"/>
              </a:rPr>
              <a:t> </a:t>
            </a:r>
            <a:r>
              <a:rPr lang="en-US" b="0" dirty="0" smtClean="0"/>
              <a:t>http://</a:t>
            </a:r>
            <a:r>
              <a:rPr lang="en-US" b="0" dirty="0" err="1" smtClean="0"/>
              <a:t>goo.gl</a:t>
            </a:r>
            <a:r>
              <a:rPr lang="en-US" b="0" dirty="0" smtClean="0"/>
              <a:t>/5LdcqW</a:t>
            </a:r>
          </a:p>
          <a:p>
            <a:pPr marL="171450" indent="-171450">
              <a:buFont typeface="Arial"/>
              <a:buChar char="•"/>
            </a:pPr>
            <a:r>
              <a:rPr lang="en-US" b="1" dirty="0" smtClean="0"/>
              <a:t>p. 3 “</a:t>
            </a:r>
            <a:r>
              <a:rPr lang="en-US" sz="1200" kern="1200" dirty="0" smtClean="0">
                <a:solidFill>
                  <a:schemeClr val="tx1"/>
                </a:solidFill>
                <a:latin typeface="+mn-lt"/>
                <a:ea typeface="+mn-ea"/>
                <a:cs typeface="+mn-cs"/>
              </a:rPr>
              <a:t>Teachers’ questioning may not elicit deep thinking from students because they understand questioning is how teachers lead and control classroom activity; in other words, students know that the teacher already knows the answer to the questions and so do not think about the answers at all (</a:t>
            </a:r>
            <a:r>
              <a:rPr lang="en-US" sz="1200" kern="1200" dirty="0" err="1" smtClean="0">
                <a:solidFill>
                  <a:schemeClr val="tx1"/>
                </a:solidFill>
                <a:latin typeface="+mn-lt"/>
                <a:ea typeface="+mn-ea"/>
                <a:cs typeface="+mn-cs"/>
              </a:rPr>
              <a:t>Gipps</a:t>
            </a:r>
            <a:r>
              <a:rPr lang="en-US" sz="1200" kern="1200" dirty="0" smtClean="0">
                <a:solidFill>
                  <a:schemeClr val="tx1"/>
                </a:solidFill>
                <a:latin typeface="+mn-lt"/>
                <a:ea typeface="+mn-ea"/>
                <a:cs typeface="+mn-cs"/>
              </a:rPr>
              <a:t>, 1994; Torrance &amp; Pryor, 1998; Wade &amp; </a:t>
            </a:r>
            <a:r>
              <a:rPr lang="en-US" sz="1200" kern="1200" dirty="0" err="1" smtClean="0">
                <a:solidFill>
                  <a:schemeClr val="tx1"/>
                </a:solidFill>
                <a:latin typeface="+mn-lt"/>
                <a:ea typeface="+mn-ea"/>
                <a:cs typeface="+mn-cs"/>
              </a:rPr>
              <a:t>Moje</a:t>
            </a:r>
            <a:r>
              <a:rPr lang="en-US" sz="1200" kern="1200" dirty="0" smtClean="0">
                <a:solidFill>
                  <a:schemeClr val="tx1"/>
                </a:solidFill>
                <a:latin typeface="+mn-lt"/>
                <a:ea typeface="+mn-ea"/>
                <a:cs typeface="+mn-cs"/>
              </a:rPr>
              <a:t>, 2000). So much of daily classroom life is “knowledge telling”.</a:t>
            </a:r>
            <a:endParaRPr lang="en-US" b="1" dirty="0" smtClean="0"/>
          </a:p>
          <a:p>
            <a:pPr marL="171450" indent="-171450">
              <a:buFont typeface="Arial"/>
              <a:buChar char="•"/>
            </a:pPr>
            <a:r>
              <a:rPr lang="en-US" b="1" dirty="0" smtClean="0"/>
              <a:t>pp.17-18 </a:t>
            </a:r>
            <a:r>
              <a:rPr lang="en-US" b="0" dirty="0" smtClean="0"/>
              <a:t>Under the </a:t>
            </a:r>
            <a:r>
              <a:rPr lang="en-US" sz="1200" kern="1200" dirty="0" smtClean="0">
                <a:solidFill>
                  <a:schemeClr val="tx1"/>
                </a:solidFill>
                <a:latin typeface="+mn-lt"/>
                <a:ea typeface="+mn-ea"/>
                <a:cs typeface="+mn-cs"/>
              </a:rPr>
              <a:t>SOLO model ‘difficult’ and “complex’ are not 2 ways</a:t>
            </a:r>
            <a:r>
              <a:rPr lang="en-US" sz="1200" kern="1200" baseline="0" dirty="0" smtClean="0">
                <a:solidFill>
                  <a:schemeClr val="tx1"/>
                </a:solidFill>
                <a:latin typeface="+mn-lt"/>
                <a:ea typeface="+mn-ea"/>
                <a:cs typeface="+mn-cs"/>
              </a:rPr>
              <a:t> to say </a:t>
            </a:r>
            <a:r>
              <a:rPr lang="en-US" sz="1200" kern="1200" dirty="0" smtClean="0">
                <a:solidFill>
                  <a:schemeClr val="tx1"/>
                </a:solidFill>
                <a:latin typeface="+mn-lt"/>
                <a:ea typeface="+mn-ea"/>
                <a:cs typeface="+mn-cs"/>
              </a:rPr>
              <a:t>the same thing.</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 While it may be usual for questions to increase in difficulty as they increase in complexity, this is not always the case. For example, asking students to answer mathematics questions with bigger numbers or harder numbers (e.g., irrationals) or with more steps is not necessarily increasing the cognitive depth of student thinking (from surface to deep), although it may be more difficult. Depth is not the same as difficulty -- perhaps it is this confusion that explains why so many questions posed by teachers do not require students to use higher order thinking skills but instead require a greater attention to details (McMillan, 2001).</a:t>
            </a:r>
            <a:endParaRPr lang="en-US" b="1" dirty="0" smtClean="0"/>
          </a:p>
          <a:p>
            <a:endParaRPr lang="en-US" b="1" dirty="0" smtClean="0"/>
          </a:p>
          <a:p>
            <a:endParaRPr lang="en-US" b="1" dirty="0"/>
          </a:p>
        </p:txBody>
      </p:sp>
      <p:sp>
        <p:nvSpPr>
          <p:cNvPr id="4" name="Slide Number Placeholder 3"/>
          <p:cNvSpPr>
            <a:spLocks noGrp="1"/>
          </p:cNvSpPr>
          <p:nvPr>
            <p:ph type="sldNum" sz="quarter" idx="10"/>
          </p:nvPr>
        </p:nvSpPr>
        <p:spPr/>
        <p:txBody>
          <a:bodyPr/>
          <a:lstStyle/>
          <a:p>
            <a:fld id="{6AD87147-F38A-A042-995C-CCF9A567AD9A}" type="slidenum">
              <a:rPr lang="en-US" smtClean="0"/>
              <a:t>38</a:t>
            </a:fld>
            <a:endParaRPr lang="en-US"/>
          </a:p>
        </p:txBody>
      </p:sp>
    </p:spTree>
    <p:extLst>
      <p:ext uri="{BB962C8B-B14F-4D97-AF65-F5344CB8AC3E}">
        <p14:creationId xmlns:p14="http://schemas.microsoft.com/office/powerpoint/2010/main" val="160191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a:t>
            </a:r>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Information source:</a:t>
            </a:r>
            <a:r>
              <a:rPr lang="en-US" b="1" dirty="0" smtClean="0">
                <a:sym typeface="Wingdings"/>
              </a:rPr>
              <a:t> </a:t>
            </a:r>
            <a:r>
              <a:rPr lang="en-US" b="0" dirty="0" smtClean="0"/>
              <a:t>http://www1.uwindsor.ca/</a:t>
            </a:r>
            <a:r>
              <a:rPr lang="en-US" b="0" dirty="0" err="1" smtClean="0"/>
              <a:t>ctl</a:t>
            </a:r>
            <a:r>
              <a:rPr lang="en-US" b="0" dirty="0" smtClean="0"/>
              <a:t>/system/files/PRIMER-on-Learning-</a:t>
            </a:r>
            <a:r>
              <a:rPr lang="en-US" b="0" dirty="0" err="1" smtClean="0"/>
              <a:t>Outcomes.pdf</a:t>
            </a:r>
            <a:r>
              <a:rPr lang="en-US" b="0" dirty="0" smtClean="0"/>
              <a:t>  p.11 -14</a:t>
            </a:r>
          </a:p>
          <a:p>
            <a:pPr marL="171450" indent="-171450">
              <a:buFont typeface="Arial"/>
              <a:buChar char="•"/>
            </a:pPr>
            <a:r>
              <a:rPr lang="en-US" b="1" dirty="0" smtClean="0"/>
              <a:t>pp. 15-16 “</a:t>
            </a:r>
            <a:r>
              <a:rPr lang="en-US" sz="1200" kern="1200" dirty="0" smtClean="0">
                <a:solidFill>
                  <a:schemeClr val="tx1"/>
                </a:solidFill>
                <a:latin typeface="+mn-lt"/>
                <a:ea typeface="+mn-ea"/>
                <a:cs typeface="+mn-cs"/>
              </a:rPr>
              <a:t>Students do not necessarily move through all stages or start at the same place. And it is not always appropriate or possible to move them through all five stages in every course, though a course should attempt to help students reach at least the fourth level in some respects even in first‐year courses. Nor are the surface stages necessarily bad: ‘It is a cliché, but it is difficult to be deep without some surface material to think deeply about’” (Hattie and Brown, 2004, p. 26). It is possible to help some students reach the fifth stage in their first year.”</a:t>
            </a:r>
            <a:endParaRPr lang="en-US" b="1" dirty="0"/>
          </a:p>
        </p:txBody>
      </p:sp>
      <p:sp>
        <p:nvSpPr>
          <p:cNvPr id="4" name="Slide Number Placeholder 3"/>
          <p:cNvSpPr>
            <a:spLocks noGrp="1"/>
          </p:cNvSpPr>
          <p:nvPr>
            <p:ph type="sldNum" sz="quarter" idx="10"/>
          </p:nvPr>
        </p:nvSpPr>
        <p:spPr/>
        <p:txBody>
          <a:bodyPr/>
          <a:lstStyle/>
          <a:p>
            <a:fld id="{6AD87147-F38A-A042-995C-CCF9A567AD9A}" type="slidenum">
              <a:rPr lang="en-US" smtClean="0"/>
              <a:t>39</a:t>
            </a:fld>
            <a:endParaRPr lang="en-US"/>
          </a:p>
        </p:txBody>
      </p:sp>
    </p:spTree>
    <p:extLst>
      <p:ext uri="{BB962C8B-B14F-4D97-AF65-F5344CB8AC3E}">
        <p14:creationId xmlns:p14="http://schemas.microsoft.com/office/powerpoint/2010/main" val="160191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If </a:t>
            </a:r>
            <a:r>
              <a:rPr lang="fr-FR" baseline="0" dirty="0" err="1" smtClean="0"/>
              <a:t>asked</a:t>
            </a:r>
            <a:r>
              <a:rPr lang="fr-FR" baseline="0" dirty="0" smtClean="0"/>
              <a:t>: </a:t>
            </a:r>
            <a:r>
              <a:rPr lang="en-US" dirty="0" smtClean="0">
                <a:solidFill>
                  <a:srgbClr val="FFFF00"/>
                </a:solidFill>
              </a:rPr>
              <a:t>”Building proteins, growing neurons  </a:t>
            </a:r>
            <a:r>
              <a:rPr lang="en-US" dirty="0" smtClean="0">
                <a:solidFill>
                  <a:srgbClr val="FFFF00"/>
                </a:solidFill>
                <a:sym typeface="Symbol" charset="0"/>
              </a:rPr>
              <a:t> </a:t>
            </a:r>
            <a:r>
              <a:rPr lang="en-US" dirty="0" smtClean="0">
                <a:solidFill>
                  <a:srgbClr val="FFFF00"/>
                </a:solidFill>
              </a:rPr>
              <a:t>enhance neuron connections” </a:t>
            </a:r>
            <a:endParaRPr lang="fr-FR"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Slide </a:t>
            </a:r>
            <a:r>
              <a:rPr lang="en-US" b="1" dirty="0" smtClean="0"/>
              <a:t>source:</a:t>
            </a:r>
            <a:r>
              <a:rPr lang="en-US" b="1" dirty="0" smtClean="0">
                <a:sym typeface="Wingdings"/>
              </a:rPr>
              <a:t> </a:t>
            </a:r>
            <a:endParaRPr lang="en-US" dirty="0" smtClean="0"/>
          </a:p>
          <a:p>
            <a:r>
              <a:rPr lang="en-US" dirty="0" smtClean="0"/>
              <a:t>Adapted from Carl</a:t>
            </a:r>
            <a:r>
              <a:rPr lang="en-US" baseline="0" dirty="0" smtClean="0"/>
              <a:t> </a:t>
            </a:r>
            <a:r>
              <a:rPr lang="en-US" baseline="0" dirty="0" err="1" smtClean="0"/>
              <a:t>Wieman’s</a:t>
            </a:r>
            <a:r>
              <a:rPr lang="en-US" baseline="0" dirty="0" smtClean="0"/>
              <a:t> presentation to the 2011 Course, Curriculum, and Laboratory Improvement  Conference (cached at http://</a:t>
            </a:r>
            <a:r>
              <a:rPr lang="en-US" baseline="0" dirty="0" err="1" smtClean="0"/>
              <a:t>webcache.googleusercontent.com</a:t>
            </a:r>
            <a:r>
              <a:rPr lang="en-US" baseline="0" dirty="0" smtClean="0"/>
              <a:t>/</a:t>
            </a:r>
            <a:r>
              <a:rPr lang="en-US" baseline="0" dirty="0" err="1" smtClean="0"/>
              <a:t>search?q</a:t>
            </a:r>
            <a:r>
              <a:rPr lang="en-US" baseline="0" dirty="0" smtClean="0"/>
              <a:t>=cache:z8TeiBDboooJ:ccliconference.org/files/2011/01/Wieman-CCLI_TUES-meeting.ppt+Measuring+Impact+in+STEM+Ed%3B+Are+they+thinking+like+experts%3F&amp;cd=1&amp;hl=</a:t>
            </a:r>
            <a:r>
              <a:rPr lang="en-US" baseline="0" dirty="0" err="1" smtClean="0"/>
              <a:t>en&amp;ct</a:t>
            </a:r>
            <a:r>
              <a:rPr lang="en-US" baseline="0" dirty="0" smtClean="0"/>
              <a:t>=</a:t>
            </a:r>
            <a:r>
              <a:rPr lang="en-US" baseline="0" dirty="0" err="1" smtClean="0"/>
              <a:t>clnk&amp;gl</a:t>
            </a:r>
            <a:r>
              <a:rPr lang="en-US" baseline="0" dirty="0" smtClean="0"/>
              <a:t>=</a:t>
            </a:r>
            <a:r>
              <a:rPr lang="en-US" baseline="0" dirty="0" err="1" smtClean="0"/>
              <a:t>ca</a:t>
            </a:r>
            <a:r>
              <a:rPr lang="en-US" baseline="0" dirty="0" smtClean="0"/>
              <a:t>). Normal link downloads automatically. </a:t>
            </a:r>
          </a:p>
        </p:txBody>
      </p:sp>
      <p:sp>
        <p:nvSpPr>
          <p:cNvPr id="4" name="Slide Number Placeholder 3"/>
          <p:cNvSpPr>
            <a:spLocks noGrp="1"/>
          </p:cNvSpPr>
          <p:nvPr>
            <p:ph type="sldNum" sz="quarter" idx="10"/>
          </p:nvPr>
        </p:nvSpPr>
        <p:spPr/>
        <p:txBody>
          <a:bodyPr/>
          <a:lstStyle/>
          <a:p>
            <a:fld id="{6AD87147-F38A-A042-995C-CCF9A567AD9A}" type="slidenum">
              <a:rPr lang="en-US" smtClean="0"/>
              <a:t>4</a:t>
            </a:fld>
            <a:endParaRPr lang="en-US"/>
          </a:p>
        </p:txBody>
      </p:sp>
    </p:spTree>
    <p:extLst>
      <p:ext uri="{BB962C8B-B14F-4D97-AF65-F5344CB8AC3E}">
        <p14:creationId xmlns:p14="http://schemas.microsoft.com/office/powerpoint/2010/main" val="18935305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6AD87147-F38A-A042-995C-CCF9A567AD9A}" type="slidenum">
              <a:rPr lang="en-US" smtClean="0"/>
              <a:t>40</a:t>
            </a:fld>
            <a:endParaRPr lang="en-US"/>
          </a:p>
        </p:txBody>
      </p:sp>
    </p:spTree>
    <p:extLst>
      <p:ext uri="{BB962C8B-B14F-4D97-AF65-F5344CB8AC3E}">
        <p14:creationId xmlns:p14="http://schemas.microsoft.com/office/powerpoint/2010/main" val="1601917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Information source:</a:t>
            </a:r>
            <a:r>
              <a:rPr lang="en-US" b="1" dirty="0" smtClean="0">
                <a:sym typeface="Wingdings"/>
              </a:rPr>
              <a:t> </a:t>
            </a:r>
            <a:r>
              <a:rPr lang="en-US" sz="1200" b="1" kern="1200" dirty="0" smtClean="0">
                <a:solidFill>
                  <a:schemeClr val="tx1"/>
                </a:solidFill>
                <a:latin typeface="+mn-lt"/>
                <a:ea typeface="+mn-ea"/>
                <a:cs typeface="+mn-cs"/>
              </a:rPr>
              <a:t>Course Design for Constructive Alignment (Winter 2012, 17)</a:t>
            </a:r>
            <a:r>
              <a:rPr lang="en-US" sz="1200" b="1" kern="1200" baseline="0" dirty="0" smtClean="0">
                <a:solidFill>
                  <a:schemeClr val="tx1"/>
                </a:solidFill>
                <a:latin typeface="+mn-lt"/>
                <a:ea typeface="+mn-ea"/>
                <a:cs typeface="+mn-cs"/>
              </a:rPr>
              <a:t> (</a:t>
            </a:r>
            <a:r>
              <a:rPr lang="en-US" dirty="0" smtClean="0"/>
              <a:t>http://www1.uwindsor.ca/</a:t>
            </a:r>
            <a:r>
              <a:rPr lang="en-US" dirty="0" err="1" smtClean="0"/>
              <a:t>ctl</a:t>
            </a:r>
            <a:r>
              <a:rPr lang="en-US" dirty="0" smtClean="0"/>
              <a:t>/system/files/PRIMER-on-Learning-</a:t>
            </a:r>
            <a:r>
              <a:rPr lang="en-US" dirty="0" err="1" smtClean="0"/>
              <a:t>Outcomes.pdf</a:t>
            </a:r>
            <a:r>
              <a:rPr lang="en-US" dirty="0" smtClean="0"/>
              <a:t>)</a:t>
            </a:r>
          </a:p>
          <a:p>
            <a:r>
              <a:rPr lang="en-US" sz="1200" b="0" kern="1200" dirty="0" smtClean="0">
                <a:solidFill>
                  <a:schemeClr val="tx1"/>
                </a:solidFill>
                <a:latin typeface="+mn-lt"/>
                <a:ea typeface="+mn-ea"/>
                <a:cs typeface="+mn-cs"/>
              </a:rPr>
              <a:t>Michael K. Potter and Erika </a:t>
            </a:r>
            <a:r>
              <a:rPr lang="en-US" sz="1200" b="0" kern="1200" dirty="0" err="1" smtClean="0">
                <a:solidFill>
                  <a:schemeClr val="tx1"/>
                </a:solidFill>
                <a:latin typeface="+mn-lt"/>
                <a:ea typeface="+mn-ea"/>
                <a:cs typeface="+mn-cs"/>
              </a:rPr>
              <a:t>Kustra</a:t>
            </a:r>
            <a:r>
              <a:rPr lang="en-US" sz="1200" b="0" kern="1200" dirty="0" smtClean="0">
                <a:solidFill>
                  <a:schemeClr val="tx1"/>
                </a:solidFill>
                <a:latin typeface="+mn-lt"/>
                <a:ea typeface="+mn-ea"/>
                <a:cs typeface="+mn-cs"/>
              </a:rPr>
              <a:t> Centre for Teaching and Learning, University of Windsor</a:t>
            </a:r>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41</a:t>
            </a:fld>
            <a:endParaRPr lang="en-US"/>
          </a:p>
        </p:txBody>
      </p:sp>
    </p:spTree>
    <p:extLst>
      <p:ext uri="{BB962C8B-B14F-4D97-AF65-F5344CB8AC3E}">
        <p14:creationId xmlns:p14="http://schemas.microsoft.com/office/powerpoint/2010/main" val="28054207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Screenshot source:</a:t>
            </a:r>
            <a:r>
              <a:rPr lang="en-US" b="1" dirty="0" smtClean="0">
                <a:sym typeface="Wingdings"/>
              </a:rPr>
              <a:t> </a:t>
            </a:r>
            <a:r>
              <a:rPr lang="en-US" dirty="0" smtClean="0"/>
              <a:t>http://</a:t>
            </a:r>
            <a:r>
              <a:rPr lang="en-US" dirty="0" err="1" smtClean="0"/>
              <a:t>www.itl.usyd.edu.au</a:t>
            </a:r>
            <a:r>
              <a:rPr lang="en-US" dirty="0" smtClean="0"/>
              <a:t>/</a:t>
            </a:r>
            <a:r>
              <a:rPr lang="en-US" dirty="0" err="1" smtClean="0"/>
              <a:t>assessmentresources</a:t>
            </a:r>
            <a:r>
              <a:rPr lang="en-US" dirty="0" smtClean="0"/>
              <a:t>/</a:t>
            </a:r>
            <a:r>
              <a:rPr lang="en-US" dirty="0" err="1" smtClean="0"/>
              <a:t>pdf</a:t>
            </a:r>
            <a:r>
              <a:rPr lang="en-US" dirty="0" smtClean="0"/>
              <a:t>/Gibbs%20and%20Simpson.pdf</a:t>
            </a:r>
          </a:p>
        </p:txBody>
      </p:sp>
      <p:sp>
        <p:nvSpPr>
          <p:cNvPr id="4" name="Slide Number Placeholder 3"/>
          <p:cNvSpPr>
            <a:spLocks noGrp="1"/>
          </p:cNvSpPr>
          <p:nvPr>
            <p:ph type="sldNum" sz="quarter" idx="10"/>
          </p:nvPr>
        </p:nvSpPr>
        <p:spPr/>
        <p:txBody>
          <a:bodyPr/>
          <a:lstStyle/>
          <a:p>
            <a:fld id="{6AD87147-F38A-A042-995C-CCF9A567AD9A}" type="slidenum">
              <a:rPr lang="en-US" smtClean="0"/>
              <a:t>42</a:t>
            </a:fld>
            <a:endParaRPr lang="en-US"/>
          </a:p>
        </p:txBody>
      </p:sp>
    </p:spTree>
    <p:extLst>
      <p:ext uri="{BB962C8B-B14F-4D97-AF65-F5344CB8AC3E}">
        <p14:creationId xmlns:p14="http://schemas.microsoft.com/office/powerpoint/2010/main" val="40073303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a:r>
          </a:p>
          <a:p>
            <a:pPr marL="0" indent="0">
              <a:buFont typeface="Arial"/>
              <a:buNone/>
            </a:pPr>
            <a:r>
              <a:rPr lang="en-US" b="1" dirty="0" smtClean="0"/>
              <a:t>Information source:</a:t>
            </a:r>
            <a:r>
              <a:rPr lang="en-US" b="0" baseline="0" dirty="0" smtClean="0">
                <a:solidFill>
                  <a:srgbClr val="660066"/>
                </a:solidFill>
                <a:sym typeface="Wingdings"/>
              </a:rPr>
              <a:t> </a:t>
            </a:r>
            <a:r>
              <a:rPr lang="en-GB" b="0" baseline="0" dirty="0" smtClean="0">
                <a:solidFill>
                  <a:schemeClr val="tx1"/>
                </a:solidFill>
                <a:sym typeface="Wingdings"/>
              </a:rPr>
              <a:t>Hattie in </a:t>
            </a:r>
            <a:r>
              <a:rPr lang="en-GB" dirty="0" smtClean="0"/>
              <a:t>Lloyd &amp; </a:t>
            </a:r>
            <a:r>
              <a:rPr lang="en-GB" dirty="0" err="1" smtClean="0"/>
              <a:t>Trangmar</a:t>
            </a:r>
            <a:r>
              <a:rPr lang="en-GB" dirty="0" smtClean="0"/>
              <a:t> table on slide 20</a:t>
            </a:r>
            <a:r>
              <a:rPr lang="en-GB" baseline="0" dirty="0" smtClean="0"/>
              <a:t> (</a:t>
            </a:r>
            <a:r>
              <a:rPr lang="en-US" dirty="0" smtClean="0">
                <a:solidFill>
                  <a:srgbClr val="660066"/>
                </a:solidFill>
              </a:rPr>
              <a:t>http://</a:t>
            </a:r>
            <a:r>
              <a:rPr lang="en-US" dirty="0" err="1" smtClean="0">
                <a:solidFill>
                  <a:srgbClr val="660066"/>
                </a:solidFill>
              </a:rPr>
              <a:t>www.cumbria.ac.uk</a:t>
            </a:r>
            <a:r>
              <a:rPr lang="en-US" dirty="0" smtClean="0">
                <a:solidFill>
                  <a:srgbClr val="660066"/>
                </a:solidFill>
              </a:rPr>
              <a:t>/Public/Education/Documents/Research/</a:t>
            </a:r>
            <a:r>
              <a:rPr lang="en-US" dirty="0" err="1" smtClean="0">
                <a:solidFill>
                  <a:srgbClr val="660066"/>
                </a:solidFill>
              </a:rPr>
              <a:t>EducatorsStorehouse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TEANConference</a:t>
            </a:r>
            <a:r>
              <a:rPr lang="en-US" dirty="0" smtClean="0">
                <a:solidFill>
                  <a:srgbClr val="660066"/>
                </a:solidFill>
              </a:rPr>
              <a:t>/</a:t>
            </a:r>
            <a:r>
              <a:rPr lang="en-US" dirty="0" err="1" smtClean="0">
                <a:solidFill>
                  <a:srgbClr val="660066"/>
                </a:solidFill>
              </a:rPr>
              <a:t>ClaireLloydPresentation.pptx</a:t>
            </a:r>
            <a:r>
              <a:rPr lang="en-US" dirty="0" smtClean="0">
                <a:solidFill>
                  <a:srgbClr val="660066"/>
                </a:solidFill>
              </a:rPr>
              <a:t>)</a:t>
            </a:r>
            <a:endParaRPr lang="en-GB" dirty="0" smtClean="0"/>
          </a:p>
        </p:txBody>
      </p:sp>
      <p:sp>
        <p:nvSpPr>
          <p:cNvPr id="4" name="Slide Number Placeholder 3"/>
          <p:cNvSpPr>
            <a:spLocks noGrp="1"/>
          </p:cNvSpPr>
          <p:nvPr>
            <p:ph type="sldNum" sz="quarter" idx="10"/>
          </p:nvPr>
        </p:nvSpPr>
        <p:spPr/>
        <p:txBody>
          <a:bodyPr/>
          <a:lstStyle/>
          <a:p>
            <a:fld id="{6AD87147-F38A-A042-995C-CCF9A567AD9A}" type="slidenum">
              <a:rPr lang="en-US" smtClean="0"/>
              <a:t>43</a:t>
            </a:fld>
            <a:endParaRPr lang="en-US"/>
          </a:p>
        </p:txBody>
      </p:sp>
    </p:spTree>
    <p:extLst>
      <p:ext uri="{BB962C8B-B14F-4D97-AF65-F5344CB8AC3E}">
        <p14:creationId xmlns:p14="http://schemas.microsoft.com/office/powerpoint/2010/main" val="807721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charset="0"/>
                <a:ea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fld id="{77CAC061-23E1-9246-B511-A67A1340BE3A}" type="slidenum">
              <a:rPr lang="en-US" sz="1200" b="0"/>
              <a:pPr eaLnBrk="1" hangingPunct="1"/>
              <a:t>5</a:t>
            </a:fld>
            <a:endParaRPr lang="en-US" sz="1200" b="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err="1" smtClean="0"/>
              <a:t>Walk</a:t>
            </a:r>
            <a:r>
              <a:rPr lang="fr-FR" b="1" baseline="0" dirty="0" smtClean="0"/>
              <a:t> </a:t>
            </a:r>
            <a:r>
              <a:rPr lang="fr-FR" b="1" baseline="0" dirty="0" err="1" smtClean="0"/>
              <a:t>through</a:t>
            </a:r>
            <a:r>
              <a:rPr lang="fr-FR" b="1" baseline="0" dirty="0" smtClean="0"/>
              <a:t> the parts of the </a:t>
            </a:r>
            <a:r>
              <a:rPr lang="fr-FR" b="1" baseline="0" dirty="0" err="1" smtClean="0"/>
              <a:t>neuron</a:t>
            </a:r>
            <a:r>
              <a:rPr lang="fr-FR" b="1" baseline="0" dirty="0" smtClean="0"/>
              <a:t>: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fr-FR" baseline="0" dirty="0" smtClean="0"/>
              <a:t>This </a:t>
            </a:r>
            <a:r>
              <a:rPr lang="fr-FR" baseline="0" dirty="0" err="1" smtClean="0"/>
              <a:t>is</a:t>
            </a:r>
            <a:r>
              <a:rPr lang="fr-FR" baseline="0" dirty="0" smtClean="0"/>
              <a:t> an illustration of one nerve </a:t>
            </a:r>
            <a:r>
              <a:rPr lang="fr-FR" baseline="0" dirty="0" err="1" smtClean="0"/>
              <a:t>cell</a:t>
            </a:r>
            <a:r>
              <a:rPr lang="fr-FR" baseline="0" dirty="0" smtClean="0"/>
              <a:t>. </a:t>
            </a:r>
            <a:r>
              <a:rPr lang="fr-FR" baseline="0" dirty="0" err="1" smtClean="0"/>
              <a:t>Trilliions</a:t>
            </a:r>
            <a:r>
              <a:rPr lang="fr-FR" baseline="0" dirty="0" smtClean="0"/>
              <a:t> of </a:t>
            </a:r>
            <a:r>
              <a:rPr lang="fr-FR" baseline="0" dirty="0" err="1" smtClean="0"/>
              <a:t>these</a:t>
            </a:r>
            <a:r>
              <a:rPr lang="fr-FR" baseline="0" dirty="0" smtClean="0"/>
              <a:t> </a:t>
            </a:r>
            <a:r>
              <a:rPr lang="fr-FR" baseline="0" dirty="0" err="1" smtClean="0"/>
              <a:t>make</a:t>
            </a:r>
            <a:r>
              <a:rPr lang="fr-FR" baseline="0" dirty="0" smtClean="0"/>
              <a:t> up the </a:t>
            </a:r>
            <a:r>
              <a:rPr lang="fr-FR" baseline="0" dirty="0" err="1" smtClean="0"/>
              <a:t>brain</a:t>
            </a:r>
            <a:r>
              <a:rPr lang="fr-FR" baseline="0" dirty="0" smtClean="0"/>
              <a:t>. </a:t>
            </a:r>
          </a:p>
          <a:p>
            <a:pPr marL="171450" indent="-171450">
              <a:buFont typeface="Arial"/>
              <a:buChar char="•"/>
            </a:pPr>
            <a:r>
              <a:rPr lang="fr-FR" baseline="0" dirty="0" smtClean="0"/>
              <a:t>Information </a:t>
            </a:r>
            <a:r>
              <a:rPr lang="fr-FR" baseline="0" dirty="0" err="1" smtClean="0"/>
              <a:t>taken</a:t>
            </a:r>
            <a:r>
              <a:rPr lang="fr-FR" baseline="0" dirty="0" smtClean="0"/>
              <a:t> in by the </a:t>
            </a:r>
            <a:r>
              <a:rPr lang="fr-FR" baseline="0" dirty="0" err="1" smtClean="0"/>
              <a:t>senses</a:t>
            </a:r>
            <a:r>
              <a:rPr lang="fr-FR" baseline="0" dirty="0" smtClean="0"/>
              <a:t> </a:t>
            </a:r>
            <a:r>
              <a:rPr lang="fr-FR" baseline="0" dirty="0" err="1" smtClean="0"/>
              <a:t>is</a:t>
            </a:r>
            <a:r>
              <a:rPr lang="fr-FR" baseline="0" dirty="0" smtClean="0"/>
              <a:t> </a:t>
            </a:r>
            <a:r>
              <a:rPr lang="fr-FR" baseline="0" dirty="0" err="1" smtClean="0"/>
              <a:t>encoded</a:t>
            </a:r>
            <a:r>
              <a:rPr lang="fr-FR" baseline="0" dirty="0" smtClean="0"/>
              <a:t> in the branches </a:t>
            </a:r>
            <a:r>
              <a:rPr lang="fr-FR" baseline="0" dirty="0" err="1" smtClean="0"/>
              <a:t>at</a:t>
            </a:r>
            <a:r>
              <a:rPr lang="fr-FR" baseline="0" dirty="0" smtClean="0"/>
              <a:t> the </a:t>
            </a:r>
            <a:r>
              <a:rPr lang="fr-FR" baseline="0" dirty="0" err="1" smtClean="0"/>
              <a:t>dentrite</a:t>
            </a:r>
            <a:r>
              <a:rPr lang="fr-FR" baseline="0" dirty="0" smtClean="0"/>
              <a:t> end. </a:t>
            </a:r>
          </a:p>
          <a:p>
            <a:pPr marL="171450" indent="-171450">
              <a:buFont typeface="Arial"/>
              <a:buChar char="•"/>
            </a:pPr>
            <a:r>
              <a:rPr lang="fr-FR" baseline="0" dirty="0" smtClean="0"/>
              <a:t>More </a:t>
            </a:r>
            <a:r>
              <a:rPr lang="fr-FR" baseline="0" dirty="0" err="1" smtClean="0"/>
              <a:t>learning</a:t>
            </a:r>
            <a:r>
              <a:rPr lang="fr-FR" baseline="0" dirty="0" smtClean="0"/>
              <a:t> </a:t>
            </a:r>
            <a:r>
              <a:rPr lang="fr-FR" baseline="0" dirty="0" smtClean="0">
                <a:sym typeface="Wingdings"/>
              </a:rPr>
              <a:t>--&gt; more dendrite branches and more connections </a:t>
            </a:r>
            <a:r>
              <a:rPr lang="fr-FR" baseline="0" dirty="0" err="1" smtClean="0">
                <a:sym typeface="Wingdings"/>
              </a:rPr>
              <a:t>between</a:t>
            </a:r>
            <a:r>
              <a:rPr lang="fr-FR" baseline="0" dirty="0" smtClean="0">
                <a:sym typeface="Wingdings"/>
              </a:rPr>
              <a:t> dendrites of </a:t>
            </a:r>
            <a:r>
              <a:rPr lang="fr-FR" baseline="0" dirty="0" err="1" smtClean="0">
                <a:sym typeface="Wingdings"/>
              </a:rPr>
              <a:t>different</a:t>
            </a:r>
            <a:r>
              <a:rPr lang="fr-FR" baseline="0" dirty="0" smtClean="0">
                <a:sym typeface="Wingdings"/>
              </a:rPr>
              <a:t> </a:t>
            </a:r>
            <a:r>
              <a:rPr lang="fr-FR" baseline="0" dirty="0" err="1" smtClean="0">
                <a:sym typeface="Wingdings"/>
              </a:rPr>
              <a:t>cells</a:t>
            </a:r>
            <a:r>
              <a:rPr lang="fr-FR" baseline="0" dirty="0" smtClean="0">
                <a:sym typeface="Wingdings"/>
              </a:rPr>
              <a:t> – </a:t>
            </a:r>
            <a:r>
              <a:rPr lang="fr-FR" baseline="0" dirty="0" err="1" smtClean="0">
                <a:sym typeface="Wingdings"/>
              </a:rPr>
              <a:t>which</a:t>
            </a:r>
            <a:r>
              <a:rPr lang="fr-FR" baseline="0" dirty="0" smtClean="0">
                <a:sym typeface="Wingdings"/>
              </a:rPr>
              <a:t> </a:t>
            </a:r>
            <a:r>
              <a:rPr lang="fr-FR" baseline="0" dirty="0" err="1" smtClean="0">
                <a:sym typeface="Wingdings"/>
              </a:rPr>
              <a:t>builds</a:t>
            </a:r>
            <a:r>
              <a:rPr lang="fr-FR" baseline="0" dirty="0" smtClean="0">
                <a:sym typeface="Wingdings"/>
              </a:rPr>
              <a:t> networks.</a:t>
            </a:r>
          </a:p>
          <a:p>
            <a:pPr marL="171450" indent="-171450">
              <a:buFont typeface="Arial"/>
              <a:buChar char="•"/>
            </a:pPr>
            <a:r>
              <a:rPr lang="fr-FR" baseline="0" dirty="0" smtClean="0">
                <a:sym typeface="Wingdings"/>
              </a:rPr>
              <a:t>The more </a:t>
            </a:r>
            <a:r>
              <a:rPr lang="fr-FR" baseline="0" dirty="0" err="1" smtClean="0">
                <a:sym typeface="Wingdings"/>
              </a:rPr>
              <a:t>often</a:t>
            </a:r>
            <a:r>
              <a:rPr lang="fr-FR" baseline="0" dirty="0" smtClean="0">
                <a:sym typeface="Wingdings"/>
              </a:rPr>
              <a:t> a network of </a:t>
            </a:r>
            <a:r>
              <a:rPr lang="fr-FR" baseline="0" dirty="0" err="1" smtClean="0">
                <a:sym typeface="Wingdings"/>
              </a:rPr>
              <a:t>neurons</a:t>
            </a:r>
            <a:r>
              <a:rPr lang="fr-FR" baseline="0" dirty="0" smtClean="0">
                <a:sym typeface="Wingdings"/>
              </a:rPr>
              <a:t> </a:t>
            </a:r>
            <a:r>
              <a:rPr lang="fr-FR" baseline="0" dirty="0" err="1" smtClean="0">
                <a:sym typeface="Wingdings"/>
              </a:rPr>
              <a:t>fires</a:t>
            </a:r>
            <a:r>
              <a:rPr lang="fr-FR" baseline="0" dirty="0" smtClean="0">
                <a:sym typeface="Wingdings"/>
              </a:rPr>
              <a:t> </a:t>
            </a:r>
            <a:r>
              <a:rPr lang="fr-FR" baseline="0" dirty="0" err="1" smtClean="0">
                <a:sym typeface="Wingdings"/>
              </a:rPr>
              <a:t>together</a:t>
            </a:r>
            <a:r>
              <a:rPr lang="fr-FR" baseline="0" dirty="0" smtClean="0">
                <a:sym typeface="Wingdings"/>
              </a:rPr>
              <a:t>, the </a:t>
            </a:r>
            <a:r>
              <a:rPr lang="fr-FR" baseline="0" dirty="0" err="1" smtClean="0">
                <a:sym typeface="Wingdings"/>
              </a:rPr>
              <a:t>stronger</a:t>
            </a:r>
            <a:r>
              <a:rPr lang="fr-FR" baseline="0" dirty="0" smtClean="0">
                <a:sym typeface="Wingdings"/>
              </a:rPr>
              <a:t> </a:t>
            </a:r>
            <a:r>
              <a:rPr lang="fr-FR" baseline="0" dirty="0" err="1" smtClean="0">
                <a:sym typeface="Wingdings"/>
              </a:rPr>
              <a:t>it</a:t>
            </a:r>
            <a:r>
              <a:rPr lang="fr-FR" baseline="0" dirty="0" smtClean="0">
                <a:sym typeface="Wingdings"/>
              </a:rPr>
              <a:t> </a:t>
            </a:r>
            <a:r>
              <a:rPr lang="fr-FR" baseline="0" dirty="0" err="1" smtClean="0">
                <a:sym typeface="Wingdings"/>
              </a:rPr>
              <a:t>becomes</a:t>
            </a:r>
            <a:r>
              <a:rPr lang="fr-FR" baseline="0" dirty="0" smtClean="0">
                <a:sym typeface="Wingdings"/>
              </a:rPr>
              <a:t> and the more </a:t>
            </a:r>
            <a:r>
              <a:rPr lang="fr-FR" baseline="0" dirty="0" err="1" smtClean="0">
                <a:sym typeface="Wingdings"/>
              </a:rPr>
              <a:t>automatically</a:t>
            </a:r>
            <a:r>
              <a:rPr lang="fr-FR" baseline="0" dirty="0" smtClean="0">
                <a:sym typeface="Wingdings"/>
              </a:rPr>
              <a:t> and </a:t>
            </a:r>
            <a:r>
              <a:rPr lang="fr-FR" baseline="0" dirty="0" err="1" smtClean="0">
                <a:sym typeface="Wingdings"/>
              </a:rPr>
              <a:t>fluidly</a:t>
            </a:r>
            <a:r>
              <a:rPr lang="fr-FR" baseline="0" dirty="0" smtClean="0">
                <a:sym typeface="Wingdings"/>
              </a:rPr>
              <a:t> </a:t>
            </a:r>
            <a:r>
              <a:rPr lang="fr-FR" baseline="0" dirty="0" err="1" smtClean="0">
                <a:sym typeface="Wingdings"/>
              </a:rPr>
              <a:t>it</a:t>
            </a:r>
            <a:r>
              <a:rPr lang="fr-FR" baseline="0" dirty="0" smtClean="0">
                <a:sym typeface="Wingdings"/>
              </a:rPr>
              <a:t> </a:t>
            </a:r>
            <a:r>
              <a:rPr lang="fr-FR" baseline="0" dirty="0" err="1" smtClean="0">
                <a:sym typeface="Wingdings"/>
              </a:rPr>
              <a:t>operates</a:t>
            </a:r>
            <a:r>
              <a:rPr lang="fr-FR" baseline="0" dirty="0" smtClean="0">
                <a:sym typeface="Wingdings"/>
              </a:rPr>
              <a:t>.</a:t>
            </a:r>
          </a:p>
          <a:p>
            <a:pPr marL="0" indent="0">
              <a:buFont typeface="Arial"/>
              <a:buNone/>
            </a:pP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smtClean="0"/>
              <a:t>Image sources: </a:t>
            </a:r>
          </a:p>
          <a:p>
            <a:pPr marL="0" marR="0" indent="0" algn="l" defTabSz="457200" rtl="0" eaLnBrk="1" fontAlgn="auto" latinLnBrk="0" hangingPunct="1">
              <a:lnSpc>
                <a:spcPct val="100000"/>
              </a:lnSpc>
              <a:spcBef>
                <a:spcPts val="0"/>
              </a:spcBef>
              <a:spcAft>
                <a:spcPts val="0"/>
              </a:spcAft>
              <a:buClrTx/>
              <a:buSzTx/>
              <a:buFontTx/>
              <a:buNone/>
              <a:tabLst/>
              <a:defRPr/>
            </a:pPr>
            <a:r>
              <a:rPr lang="fr-FR" b="0" baseline="0" dirty="0" smtClean="0"/>
              <a:t>(Top) </a:t>
            </a:r>
            <a:r>
              <a:rPr lang="en-US" b="0" dirty="0" smtClean="0"/>
              <a:t>A brain-based model for human learning; application for educators </a:t>
            </a:r>
            <a:r>
              <a:rPr lang="en-US" b="0" dirty="0" smtClean="0">
                <a:sym typeface="Wingdings"/>
              </a:rPr>
              <a:t>(</a:t>
            </a:r>
            <a:r>
              <a:rPr lang="en-US" dirty="0" smtClean="0"/>
              <a:t>http://</a:t>
            </a:r>
            <a:r>
              <a:rPr lang="en-US" dirty="0" err="1" smtClean="0"/>
              <a:t>iatefl.britishcouncil.org</a:t>
            </a:r>
            <a:r>
              <a:rPr lang="en-US" dirty="0" smtClean="0"/>
              <a:t>/2012/sessions/2012-03-23/plenary-session-</a:t>
            </a:r>
            <a:r>
              <a:rPr lang="en-US" dirty="0" err="1" smtClean="0"/>
              <a:t>james</a:t>
            </a:r>
            <a:r>
              <a:rPr lang="en-US" dirty="0" smtClean="0"/>
              <a:t>-e-</a:t>
            </a:r>
            <a:r>
              <a:rPr lang="en-US" dirty="0" err="1" smtClean="0"/>
              <a:t>zull</a:t>
            </a:r>
            <a:r>
              <a:rPr lang="en-US" dirty="0" smtClean="0"/>
              <a:t>) by kind permission of the British Council.</a:t>
            </a:r>
          </a:p>
          <a:p>
            <a:r>
              <a:rPr lang="en-US" sz="1200" kern="1200" dirty="0" smtClean="0">
                <a:solidFill>
                  <a:schemeClr val="tx1"/>
                </a:solidFill>
                <a:latin typeface="+mn-lt"/>
                <a:ea typeface="+mn-ea"/>
                <a:cs typeface="+mn-cs"/>
              </a:rPr>
              <a:t>(Bottom)</a:t>
            </a:r>
            <a:r>
              <a:rPr lang="en-US" sz="1200" kern="1200" baseline="0" dirty="0" smtClean="0">
                <a:solidFill>
                  <a:schemeClr val="tx1"/>
                </a:solidFill>
                <a:latin typeface="+mn-lt"/>
                <a:ea typeface="+mn-ea"/>
                <a:cs typeface="+mn-cs"/>
              </a:rPr>
              <a:t> Basic Neuroscience part 2: Plasticity and Pruning (</a:t>
            </a:r>
            <a:r>
              <a:rPr lang="en-US" sz="1200" kern="1200" dirty="0" smtClean="0">
                <a:solidFill>
                  <a:schemeClr val="tx1"/>
                </a:solidFill>
                <a:latin typeface="+mn-lt"/>
                <a:ea typeface="+mn-ea"/>
                <a:cs typeface="+mn-cs"/>
              </a:rPr>
              <a:t>http://</a:t>
            </a:r>
            <a:r>
              <a:rPr lang="en-US" sz="1200" kern="1200" dirty="0" err="1" smtClean="0">
                <a:solidFill>
                  <a:schemeClr val="tx1"/>
                </a:solidFill>
                <a:latin typeface="+mn-lt"/>
                <a:ea typeface="+mn-ea"/>
                <a:cs typeface="+mn-cs"/>
              </a:rPr>
              <a:t>waywardskeptics.blogspot.ca</a:t>
            </a:r>
            <a:r>
              <a:rPr lang="en-US" sz="1200" kern="1200" dirty="0" smtClean="0">
                <a:solidFill>
                  <a:schemeClr val="tx1"/>
                </a:solidFill>
                <a:latin typeface="+mn-lt"/>
                <a:ea typeface="+mn-ea"/>
                <a:cs typeface="+mn-cs"/>
              </a:rPr>
              <a:t>/2011/07/you-are-what-you-glutamate-</a:t>
            </a:r>
            <a:r>
              <a:rPr lang="en-US" sz="1200" kern="1200" dirty="0" err="1" smtClean="0">
                <a:solidFill>
                  <a:schemeClr val="tx1"/>
                </a:solidFill>
                <a:latin typeface="+mn-lt"/>
                <a:ea typeface="+mn-ea"/>
                <a:cs typeface="+mn-cs"/>
              </a:rPr>
              <a:t>basic.html</a:t>
            </a:r>
            <a:r>
              <a:rPr lang="en-US" sz="1200" kern="1200" dirty="0" smtClean="0">
                <a:solidFill>
                  <a:schemeClr val="tx1"/>
                </a:solidFill>
                <a:latin typeface="+mn-lt"/>
                <a:ea typeface="+mn-ea"/>
                <a:cs typeface="+mn-cs"/>
              </a:rPr>
              <a:t>)</a:t>
            </a:r>
          </a:p>
          <a:p>
            <a:r>
              <a:rPr lang="en-US" b="1" dirty="0" smtClean="0"/>
              <a:t>Quotation source:</a:t>
            </a:r>
            <a:r>
              <a:rPr lang="en-US" b="1" dirty="0" smtClean="0">
                <a:sym typeface="Wingdings"/>
              </a:rPr>
              <a:t> </a:t>
            </a:r>
            <a:r>
              <a:rPr lang="en-US" dirty="0" smtClean="0">
                <a:sym typeface="Wingdings"/>
              </a:rPr>
              <a:t>Video of </a:t>
            </a:r>
            <a:r>
              <a:rPr lang="en-US" dirty="0" err="1" smtClean="0">
                <a:sym typeface="Wingdings"/>
              </a:rPr>
              <a:t>Zull</a:t>
            </a:r>
            <a:r>
              <a:rPr lang="en-US" dirty="0" smtClean="0">
                <a:sym typeface="Wingdings"/>
              </a:rPr>
              <a:t> presentation</a:t>
            </a:r>
            <a:r>
              <a:rPr lang="en-US" baseline="0" dirty="0" smtClean="0"/>
              <a:t> (</a:t>
            </a:r>
            <a:r>
              <a:rPr lang="en-US" dirty="0" smtClean="0"/>
              <a:t>http://</a:t>
            </a:r>
            <a:r>
              <a:rPr lang="en-US" dirty="0" err="1" smtClean="0"/>
              <a:t>iatefl.britishcouncil.org</a:t>
            </a:r>
            <a:r>
              <a:rPr lang="en-US" dirty="0" smtClean="0"/>
              <a:t>/2012/sessions/2012-03-23/plenary-session-</a:t>
            </a:r>
            <a:r>
              <a:rPr lang="en-US" dirty="0" err="1" smtClean="0"/>
              <a:t>james</a:t>
            </a:r>
            <a:r>
              <a:rPr lang="en-US" dirty="0" smtClean="0"/>
              <a:t>-e-</a:t>
            </a:r>
            <a:r>
              <a:rPr lang="en-US" dirty="0" err="1" smtClean="0"/>
              <a:t>zull</a:t>
            </a:r>
            <a:r>
              <a:rPr lang="en-US" dirty="0" smtClean="0"/>
              <a:t>) by kind permission of the British Council.</a:t>
            </a:r>
          </a:p>
          <a:p>
            <a:pPr eaLnBrk="1" hangingPunct="1"/>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charset="0"/>
                <a:ea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fld id="{77CAC061-23E1-9246-B511-A67A1340BE3A}" type="slidenum">
              <a:rPr lang="en-US" sz="1200" b="0"/>
              <a:pPr eaLnBrk="1" hangingPunct="1"/>
              <a:t>6</a:t>
            </a:fld>
            <a:endParaRPr lang="en-US" sz="1200" b="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Transforming understanding</a:t>
            </a:r>
            <a:r>
              <a:rPr lang="en-US" baseline="0" dirty="0" smtClean="0"/>
              <a:t> FIRST often requires ‘pruning’ some pre-existing neural architecture.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It’s really like cutting back the dead wood so new growth springs from healthy structures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Learners need to abandon ineffective processes and wrong concepts </a:t>
            </a:r>
          </a:p>
          <a:p>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smtClean="0"/>
              <a:t>Image sources: </a:t>
            </a:r>
            <a:r>
              <a:rPr lang="en-US" dirty="0" smtClean="0"/>
              <a:t>Flickr CC BY</a:t>
            </a:r>
            <a:endParaRPr lang="fr-FR" b="1" baseline="0"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charset="0"/>
                <a:ea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eaLnBrk="1" hangingPunct="1"/>
            <a:fld id="{77CAC061-23E1-9246-B511-A67A1340BE3A}" type="slidenum">
              <a:rPr lang="en-US" sz="1200" b="0"/>
              <a:pPr eaLnBrk="1" hangingPunct="1"/>
              <a:t>7</a:t>
            </a:fld>
            <a:endParaRPr lang="en-US" sz="1200" b="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With disused learning, this happens naturally to make thinking more efficient.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But in the case of incorrect understandings, you want pruning to be deliberate, irrevocable, &amp; fast.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The pre-existing knowledge networks students have are often well-established, so it takes more than listening &amp; watching to accomplish this. </a:t>
            </a:r>
          </a:p>
          <a:p>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smtClean="0"/>
              <a:t>Image sources: </a:t>
            </a:r>
          </a:p>
          <a:p>
            <a:r>
              <a:rPr lang="fi-FI" sz="1200" b="0" dirty="0" smtClean="0">
                <a:solidFill>
                  <a:schemeClr val="bg1">
                    <a:lumMod val="65000"/>
                  </a:schemeClr>
                </a:solidFill>
              </a:rPr>
              <a:t>Corel, J.L.(1975) in Cambridge, MA: Harvard </a:t>
            </a:r>
            <a:r>
              <a:rPr lang="fi-FI" sz="1200" b="0" dirty="0" err="1" smtClean="0">
                <a:solidFill>
                  <a:schemeClr val="bg1">
                    <a:lumMod val="65000"/>
                  </a:schemeClr>
                </a:solidFill>
              </a:rPr>
              <a:t>University</a:t>
            </a:r>
            <a:r>
              <a:rPr lang="fi-FI" sz="1200" b="0" dirty="0" smtClean="0">
                <a:solidFill>
                  <a:schemeClr val="bg1">
                    <a:lumMod val="65000"/>
                  </a:schemeClr>
                </a:solidFill>
              </a:rPr>
              <a:t> Press. </a:t>
            </a:r>
            <a:r>
              <a:rPr lang="fi-FI" sz="1200" b="0" dirty="0" err="1" smtClean="0">
                <a:solidFill>
                  <a:schemeClr val="bg1">
                    <a:lumMod val="65000"/>
                  </a:schemeClr>
                </a:solidFill>
              </a:rPr>
              <a:t>Reproduced</a:t>
            </a:r>
            <a:r>
              <a:rPr lang="fi-FI" sz="1200" b="0" dirty="0" smtClean="0">
                <a:solidFill>
                  <a:schemeClr val="bg1">
                    <a:lumMod val="65000"/>
                  </a:schemeClr>
                </a:solidFill>
              </a:rPr>
              <a:t> in </a:t>
            </a:r>
            <a:r>
              <a:rPr lang="fr-FR" b="1" baseline="0" dirty="0" smtClean="0"/>
              <a:t>The </a:t>
            </a:r>
            <a:r>
              <a:rPr lang="fr-FR" b="1" baseline="0" dirty="0" err="1" smtClean="0"/>
              <a:t>Urban</a:t>
            </a:r>
            <a:r>
              <a:rPr lang="fr-FR" b="1" baseline="0" dirty="0" smtClean="0"/>
              <a:t> Child Data Book (</a:t>
            </a:r>
            <a:r>
              <a:rPr lang="en-US" dirty="0" smtClean="0"/>
              <a:t>http://</a:t>
            </a:r>
            <a:r>
              <a:rPr lang="en-US" dirty="0" err="1" smtClean="0"/>
              <a:t>www.urbanchildinstitute.org</a:t>
            </a:r>
            <a:r>
              <a:rPr lang="en-US" dirty="0" smtClean="0"/>
              <a:t>/sites/all/files/</a:t>
            </a:r>
            <a:r>
              <a:rPr lang="en-US" dirty="0" err="1" smtClean="0"/>
              <a:t>databooks</a:t>
            </a:r>
            <a:r>
              <a:rPr lang="en-US" dirty="0" smtClean="0"/>
              <a:t>/TUCI_Data_Book_VIII_2013.00_complete.pdf) – 2 far right images</a:t>
            </a:r>
            <a:r>
              <a:rPr lang="en-US" baseline="0" dirty="0" smtClean="0"/>
              <a:t>, rotated </a:t>
            </a:r>
            <a:r>
              <a:rPr lang="en-US" baseline="0" smtClean="0"/>
              <a:t>90 degrees </a:t>
            </a:r>
            <a:r>
              <a:rPr lang="en-US" baseline="0" dirty="0" smtClean="0"/>
              <a:t>right. </a:t>
            </a:r>
            <a:endParaRPr lang="en-US" dirty="0" smtClean="0"/>
          </a:p>
          <a:p>
            <a:r>
              <a:rPr lang="en-US" dirty="0" smtClean="0"/>
              <a:t>[NOTE permission was given to use the image in the presentation but not in the slide</a:t>
            </a:r>
            <a:r>
              <a:rPr lang="en-US" baseline="0" dirty="0" smtClean="0"/>
              <a:t> pack that has been posted online.]</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t>Then… the learner’s brain must add new branches to former learning and make new connections among existing branches. </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Use and reuse wires neurons together into an enhanced network that fires automatically and fast at the right stimulus –making the new learning durable and accessible.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smtClean="0"/>
              <a:t>Again , listening and watching are not enough….</a:t>
            </a:r>
          </a:p>
          <a:p>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smtClean="0"/>
              <a:t>Image sources:</a:t>
            </a:r>
          </a:p>
          <a:p>
            <a:pPr marL="0" marR="0" indent="0" algn="l" defTabSz="457200" rtl="0" eaLnBrk="1" fontAlgn="auto" latinLnBrk="0" hangingPunct="1">
              <a:lnSpc>
                <a:spcPct val="100000"/>
              </a:lnSpc>
              <a:spcBef>
                <a:spcPts val="0"/>
              </a:spcBef>
              <a:spcAft>
                <a:spcPts val="0"/>
              </a:spcAft>
              <a:buClrTx/>
              <a:buSzTx/>
              <a:buFontTx/>
              <a:buNone/>
              <a:tabLst/>
              <a:defRPr/>
            </a:pPr>
            <a:r>
              <a:rPr lang="fr-FR" b="0" baseline="0" dirty="0" smtClean="0"/>
              <a:t>(Top) </a:t>
            </a:r>
            <a:r>
              <a:rPr lang="en-US" b="0" dirty="0" smtClean="0"/>
              <a:t>A brain-based model for human learning; application for educators </a:t>
            </a:r>
            <a:r>
              <a:rPr lang="en-US" b="0" dirty="0" smtClean="0">
                <a:sym typeface="Wingdings"/>
              </a:rPr>
              <a:t>(</a:t>
            </a:r>
            <a:r>
              <a:rPr lang="en-US" dirty="0" smtClean="0"/>
              <a:t>http://</a:t>
            </a:r>
            <a:r>
              <a:rPr lang="en-US" dirty="0" err="1" smtClean="0"/>
              <a:t>iatefl.britishcouncil.org</a:t>
            </a:r>
            <a:r>
              <a:rPr lang="en-US" dirty="0" smtClean="0"/>
              <a:t>/2012/sessions/2012-03-23/plenary-session-</a:t>
            </a:r>
            <a:r>
              <a:rPr lang="en-US" dirty="0" err="1" smtClean="0"/>
              <a:t>james</a:t>
            </a:r>
            <a:r>
              <a:rPr lang="en-US" dirty="0" smtClean="0"/>
              <a:t>-e-</a:t>
            </a:r>
            <a:r>
              <a:rPr lang="en-US" dirty="0" err="1" smtClean="0"/>
              <a:t>zull</a:t>
            </a:r>
            <a:r>
              <a:rPr lang="en-US" dirty="0" smtClean="0"/>
              <a:t>) by kind permission of the British Council.</a:t>
            </a:r>
          </a:p>
          <a:p>
            <a:r>
              <a:rPr lang="en-US" sz="1200" kern="1200" dirty="0" smtClean="0">
                <a:solidFill>
                  <a:schemeClr val="tx1"/>
                </a:solidFill>
                <a:latin typeface="+mn-lt"/>
                <a:ea typeface="+mn-ea"/>
                <a:cs typeface="+mn-cs"/>
              </a:rPr>
              <a:t>(Bottom)</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K. </a:t>
            </a:r>
            <a:r>
              <a:rPr lang="en-US" sz="1200" kern="1200" dirty="0" err="1" smtClean="0">
                <a:solidFill>
                  <a:schemeClr val="tx1"/>
                </a:solidFill>
                <a:latin typeface="+mn-lt"/>
                <a:ea typeface="+mn-ea"/>
                <a:cs typeface="+mn-cs"/>
              </a:rPr>
              <a:t>Miyashiro</a:t>
            </a:r>
            <a:r>
              <a:rPr lang="en-US" sz="1200" kern="1200" dirty="0" smtClean="0">
                <a:solidFill>
                  <a:schemeClr val="tx1"/>
                </a:solidFill>
                <a:latin typeface="+mn-lt"/>
                <a:ea typeface="+mn-ea"/>
                <a:cs typeface="+mn-cs"/>
              </a:rPr>
              <a:t> and J. </a:t>
            </a:r>
            <a:r>
              <a:rPr lang="en-US" sz="1200" kern="1200" dirty="0" err="1" smtClean="0">
                <a:solidFill>
                  <a:schemeClr val="tx1"/>
                </a:solidFill>
                <a:latin typeface="+mn-lt"/>
                <a:ea typeface="+mn-ea"/>
                <a:cs typeface="+mn-cs"/>
              </a:rPr>
              <a:t>Eberwine</a:t>
            </a:r>
            <a:r>
              <a:rPr lang="en-US" sz="1200" kern="1200" dirty="0" smtClean="0">
                <a:solidFill>
                  <a:schemeClr val="tx1"/>
                </a:solidFill>
                <a:latin typeface="+mn-lt"/>
                <a:ea typeface="+mn-ea"/>
                <a:cs typeface="+mn-cs"/>
              </a:rPr>
              <a:t>.</a:t>
            </a:r>
            <a:r>
              <a:rPr lang="en-US" b="1" baseline="0" dirty="0" smtClean="0">
                <a:sym typeface="Wingdings"/>
              </a:rPr>
              <a:t> </a:t>
            </a:r>
            <a:r>
              <a:rPr lang="en-US" b="0" baseline="0" dirty="0" smtClean="0">
                <a:sym typeface="Wingdings"/>
              </a:rPr>
              <a:t>Hippocampal Neurons</a:t>
            </a:r>
            <a:r>
              <a:rPr lang="en-US" b="1" baseline="0" dirty="0" smtClean="0">
                <a:sym typeface="Wingdings"/>
              </a:rPr>
              <a:t>. </a:t>
            </a:r>
            <a:r>
              <a:rPr lang="en-US" b="0" dirty="0" smtClean="0"/>
              <a:t>The</a:t>
            </a:r>
            <a:r>
              <a:rPr lang="en-US" b="0" baseline="0" dirty="0" smtClean="0"/>
              <a:t> Human Brain: </a:t>
            </a:r>
            <a:r>
              <a:rPr lang="en-US" b="0" i="1" baseline="0" dirty="0" smtClean="0"/>
              <a:t>Journey of the developing brain </a:t>
            </a:r>
            <a:r>
              <a:rPr lang="en-US" b="0" i="0" baseline="0" dirty="0" smtClean="0"/>
              <a:t>(</a:t>
            </a:r>
            <a:r>
              <a:rPr lang="en-US" dirty="0" smtClean="0"/>
              <a:t>http://</a:t>
            </a:r>
            <a:r>
              <a:rPr lang="en-US" dirty="0" err="1" smtClean="0"/>
              <a:t>www.fi.edu</a:t>
            </a:r>
            <a:r>
              <a:rPr lang="en-US" dirty="0" smtClean="0"/>
              <a:t>/learn/brain/</a:t>
            </a:r>
            <a:r>
              <a:rPr lang="en-US" dirty="0" err="1" smtClean="0"/>
              <a:t>exercise.html</a:t>
            </a:r>
            <a:r>
              <a:rPr lang="en-US" dirty="0" smtClean="0"/>
              <a:t>) (Permission requested.)</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Quotation source:</a:t>
            </a:r>
            <a:r>
              <a:rPr lang="en-US" b="1" dirty="0" smtClean="0">
                <a:sym typeface="Wingdings"/>
              </a:rPr>
              <a:t> </a:t>
            </a:r>
            <a:r>
              <a:rPr lang="en-US" dirty="0" smtClean="0">
                <a:sym typeface="Wingdings"/>
              </a:rPr>
              <a:t>Video of </a:t>
            </a:r>
            <a:r>
              <a:rPr lang="en-US" dirty="0" err="1" smtClean="0">
                <a:sym typeface="Wingdings"/>
              </a:rPr>
              <a:t>Zull</a:t>
            </a:r>
            <a:r>
              <a:rPr lang="en-US" dirty="0" smtClean="0">
                <a:sym typeface="Wingdings"/>
              </a:rPr>
              <a:t> presentation</a:t>
            </a:r>
            <a:r>
              <a:rPr lang="en-US" baseline="0" dirty="0" smtClean="0"/>
              <a:t> (</a:t>
            </a:r>
            <a:r>
              <a:rPr lang="en-US" dirty="0" smtClean="0"/>
              <a:t>http://</a:t>
            </a:r>
            <a:r>
              <a:rPr lang="en-US" dirty="0" err="1" smtClean="0"/>
              <a:t>iatefl.britishcouncil.org</a:t>
            </a:r>
            <a:r>
              <a:rPr lang="en-US" dirty="0" smtClean="0"/>
              <a:t>/2012/sessions/2012-03-23/plenary-session-</a:t>
            </a:r>
            <a:r>
              <a:rPr lang="en-US" dirty="0" err="1" smtClean="0"/>
              <a:t>james</a:t>
            </a:r>
            <a:r>
              <a:rPr lang="en-US" dirty="0" smtClean="0"/>
              <a:t>-e-</a:t>
            </a:r>
            <a:r>
              <a:rPr lang="en-US" dirty="0" err="1" smtClean="0"/>
              <a:t>zull</a:t>
            </a:r>
            <a:r>
              <a:rPr lang="en-US" dirty="0" smtClean="0"/>
              <a:t>) by kind permission of the British Council.</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6AD87147-F38A-A042-995C-CCF9A567AD9A}" type="slidenum">
              <a:rPr lang="en-US" smtClean="0"/>
              <a:t>8</a:t>
            </a:fld>
            <a:endParaRPr lang="en-US"/>
          </a:p>
        </p:txBody>
      </p:sp>
    </p:spTree>
    <p:extLst>
      <p:ext uri="{BB962C8B-B14F-4D97-AF65-F5344CB8AC3E}">
        <p14:creationId xmlns:p14="http://schemas.microsoft.com/office/powerpoint/2010/main" val="3074838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a:t>
            </a:r>
            <a:r>
              <a:rPr lang="en-US" baseline="0" dirty="0" smtClean="0"/>
              <a:t> then </a:t>
            </a:r>
            <a:r>
              <a:rPr lang="en-US" dirty="0" smtClean="0"/>
              <a:t>can </a:t>
            </a:r>
            <a:r>
              <a:rPr lang="en-US" baseline="0" dirty="0" smtClean="0"/>
              <a:t>assessment be improved to foster pruning and new neural growth – which is what’s needed to get learners across the ZPD?</a:t>
            </a:r>
            <a:endParaRPr lang="en-US" dirty="0" smtClean="0"/>
          </a:p>
          <a:p>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fr-FR" b="1" baseline="0" dirty="0" smtClean="0"/>
              <a:t>Image sources: </a:t>
            </a:r>
          </a:p>
          <a:p>
            <a:r>
              <a:rPr lang="en-US" dirty="0" smtClean="0"/>
              <a:t>Kathy Rockland</a:t>
            </a:r>
            <a:r>
              <a:rPr lang="en-US" baseline="0" dirty="0" smtClean="0"/>
              <a:t> (2011). </a:t>
            </a:r>
            <a:r>
              <a:rPr lang="en-US" dirty="0" smtClean="0"/>
              <a:t>Golgi stained neurons</a:t>
            </a:r>
            <a:r>
              <a:rPr lang="en-US" baseline="0" dirty="0" smtClean="0"/>
              <a:t>. </a:t>
            </a:r>
            <a:r>
              <a:rPr lang="en-US" baseline="0" dirty="0" err="1" smtClean="0"/>
              <a:t>Connectome</a:t>
            </a:r>
            <a:r>
              <a:rPr lang="en-US" baseline="0" dirty="0" smtClean="0"/>
              <a:t> website (http://</a:t>
            </a:r>
            <a:r>
              <a:rPr lang="en-US" baseline="0" dirty="0" err="1" smtClean="0"/>
              <a:t>connectomethebook.com</a:t>
            </a:r>
            <a:r>
              <a:rPr lang="en-US" baseline="0" dirty="0" smtClean="0"/>
              <a:t>/?portfolio=golgi-stained-neurons-2)</a:t>
            </a:r>
            <a:endParaRPr lang="en-US" dirty="0"/>
          </a:p>
        </p:txBody>
      </p:sp>
      <p:sp>
        <p:nvSpPr>
          <p:cNvPr id="4" name="Slide Number Placeholder 3"/>
          <p:cNvSpPr>
            <a:spLocks noGrp="1"/>
          </p:cNvSpPr>
          <p:nvPr>
            <p:ph type="sldNum" sz="quarter" idx="10"/>
          </p:nvPr>
        </p:nvSpPr>
        <p:spPr/>
        <p:txBody>
          <a:bodyPr/>
          <a:lstStyle/>
          <a:p>
            <a:fld id="{E98EC9A2-2311-1D45-B46A-F30F827E9C9A}" type="slidenum">
              <a:rPr lang="en-US" smtClean="0"/>
              <a:t>9</a:t>
            </a:fld>
            <a:endParaRPr lang="en-US"/>
          </a:p>
        </p:txBody>
      </p:sp>
    </p:spTree>
    <p:extLst>
      <p:ext uri="{BB962C8B-B14F-4D97-AF65-F5344CB8AC3E}">
        <p14:creationId xmlns:p14="http://schemas.microsoft.com/office/powerpoint/2010/main" val="1210033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2894156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340825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683079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274928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9E4BA3C8-D423-FB4F-AA71-6A7A70D5807B}" type="datetimeFigureOut">
              <a:rPr lang="en-US" smtClean="0"/>
              <a:t>13-11-18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205100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97704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6"/>
          <p:cNvSpPr>
            <a:spLocks noGrp="1"/>
          </p:cNvSpPr>
          <p:nvPr>
            <p:ph type="dt" sz="half" idx="10"/>
          </p:nvPr>
        </p:nvSpPr>
        <p:spPr/>
        <p:txBody>
          <a:bodyPr/>
          <a:lstStyle/>
          <a:p>
            <a:fld id="{9E4BA3C8-D423-FB4F-AA71-6A7A70D5807B}" type="datetimeFigureOut">
              <a:rPr lang="en-US" smtClean="0"/>
              <a:t>13-11-18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163000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2"/>
          <p:cNvSpPr>
            <a:spLocks noGrp="1"/>
          </p:cNvSpPr>
          <p:nvPr>
            <p:ph type="dt" sz="half" idx="10"/>
          </p:nvPr>
        </p:nvSpPr>
        <p:spPr/>
        <p:txBody>
          <a:bodyPr/>
          <a:lstStyle/>
          <a:p>
            <a:fld id="{9E4BA3C8-D423-FB4F-AA71-6A7A70D5807B}" type="datetimeFigureOut">
              <a:rPr lang="en-US" smtClean="0"/>
              <a:t>13-11-18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73598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BA3C8-D423-FB4F-AA71-6A7A70D5807B}" type="datetimeFigureOut">
              <a:rPr lang="en-US" smtClean="0"/>
              <a:t>13-11-18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733511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1934391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9E4BA3C8-D423-FB4F-AA71-6A7A70D5807B}" type="datetimeFigureOut">
              <a:rPr lang="en-US" smtClean="0"/>
              <a:t>13-11-18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F29F5A-8922-E848-82E6-6915B956522D}" type="slidenum">
              <a:rPr lang="en-US" smtClean="0"/>
              <a:t>‹#›</a:t>
            </a:fld>
            <a:endParaRPr lang="en-US"/>
          </a:p>
        </p:txBody>
      </p:sp>
    </p:spTree>
    <p:extLst>
      <p:ext uri="{BB962C8B-B14F-4D97-AF65-F5344CB8AC3E}">
        <p14:creationId xmlns:p14="http://schemas.microsoft.com/office/powerpoint/2010/main" val="36207256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CA"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4BA3C8-D423-FB4F-AA71-6A7A70D5807B}" type="datetimeFigureOut">
              <a:rPr lang="en-US" smtClean="0"/>
              <a:t>13-11-18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F29F5A-8922-E848-82E6-6915B956522D}" type="slidenum">
              <a:rPr lang="en-US" smtClean="0"/>
              <a:t>‹#›</a:t>
            </a:fld>
            <a:endParaRPr lang="en-US"/>
          </a:p>
        </p:txBody>
      </p:sp>
    </p:spTree>
    <p:extLst>
      <p:ext uri="{BB962C8B-B14F-4D97-AF65-F5344CB8AC3E}">
        <p14:creationId xmlns:p14="http://schemas.microsoft.com/office/powerpoint/2010/main" val="2575550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1.bin"/><Relationship Id="rId5" Type="http://schemas.openxmlformats.org/officeDocument/2006/relationships/package" Target="../embeddings/Microsoft_Word_Document1.docx"/><Relationship Id="rId6"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5.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4" Type="http://schemas.openxmlformats.org/officeDocument/2006/relationships/hyperlink" Target="http://goo.gl/PW6ZZ1c" TargetMode="External"/><Relationship Id="rId5" Type="http://schemas.openxmlformats.org/officeDocument/2006/relationships/hyperlink" Target="mailto:sue.hellman@unb.ca" TargetMode="External"/><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4" Type="http://schemas.microsoft.com/office/2007/relationships/hdphoto" Target="../media/hdphoto1.wdp"/><Relationship Id="rId5"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32.xml"/><Relationship Id="rId5" Type="http://schemas.openxmlformats.org/officeDocument/2006/relationships/image" Target="../media/image26.png"/><Relationship Id="rId1" Type="http://schemas.microsoft.com/office/2007/relationships/media" Target="../media/media1.mp4"/><Relationship Id="rId2" Type="http://schemas.openxmlformats.org/officeDocument/2006/relationships/video" Target="../media/media1.mp4"/></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2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 Id="rId3"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81097D08594705A52AB6F1A49CBB88@homeajjwzsgov2"/>
          <p:cNvPicPr>
            <a:picLocks noChangeAspect="1" noChangeArrowheads="1"/>
          </p:cNvPicPr>
          <p:nvPr/>
        </p:nvPicPr>
        <p:blipFill>
          <a:blip r:embed="rId3" cstate="print"/>
          <a:srcRect/>
          <a:stretch>
            <a:fillRect/>
          </a:stretch>
        </p:blipFill>
        <p:spPr bwMode="auto">
          <a:xfrm>
            <a:off x="364526" y="749366"/>
            <a:ext cx="4795479" cy="5421455"/>
          </a:xfrm>
          <a:prstGeom prst="rect">
            <a:avLst/>
          </a:prstGeom>
          <a:noFill/>
          <a:ln w="57150" cmpd="sng">
            <a:solidFill>
              <a:srgbClr val="FF0000"/>
            </a:solidFill>
            <a:miter lim="800000"/>
            <a:headEnd/>
            <a:tailEnd/>
          </a:ln>
        </p:spPr>
      </p:pic>
      <p:sp>
        <p:nvSpPr>
          <p:cNvPr id="4" name="TextBox 3"/>
          <p:cNvSpPr txBox="1"/>
          <p:nvPr/>
        </p:nvSpPr>
        <p:spPr>
          <a:xfrm>
            <a:off x="1987251" y="6581001"/>
            <a:ext cx="1994601" cy="276999"/>
          </a:xfrm>
          <a:prstGeom prst="rect">
            <a:avLst/>
          </a:prstGeom>
          <a:noFill/>
        </p:spPr>
        <p:txBody>
          <a:bodyPr wrap="square" rtlCol="0">
            <a:spAutoFit/>
          </a:bodyPr>
          <a:lstStyle/>
          <a:p>
            <a:r>
              <a:rPr lang="de-DE" sz="1200" b="1" dirty="0" smtClean="0">
                <a:solidFill>
                  <a:schemeClr val="bg1">
                    <a:lumMod val="75000"/>
                  </a:schemeClr>
                </a:solidFill>
              </a:rPr>
              <a:t>Lamar State, 2011, slide1</a:t>
            </a:r>
            <a:endParaRPr lang="en-US" sz="1200" b="1" dirty="0">
              <a:solidFill>
                <a:schemeClr val="bg1">
                  <a:lumMod val="75000"/>
                </a:schemeClr>
              </a:solidFill>
            </a:endParaRPr>
          </a:p>
        </p:txBody>
      </p:sp>
      <p:sp>
        <p:nvSpPr>
          <p:cNvPr id="5" name="TextBox 4"/>
          <p:cNvSpPr txBox="1"/>
          <p:nvPr/>
        </p:nvSpPr>
        <p:spPr>
          <a:xfrm>
            <a:off x="5470688" y="264029"/>
            <a:ext cx="3477689" cy="5788251"/>
          </a:xfrm>
          <a:prstGeom prst="rect">
            <a:avLst/>
          </a:prstGeom>
          <a:noFill/>
        </p:spPr>
        <p:txBody>
          <a:bodyPr wrap="square" rtlCol="0">
            <a:spAutoFit/>
          </a:bodyPr>
          <a:lstStyle/>
          <a:p>
            <a:pPr algn="ctr"/>
            <a:r>
              <a:rPr lang="en-US" sz="4400" dirty="0" smtClean="0">
                <a:latin typeface="Candara"/>
                <a:cs typeface="Candara"/>
              </a:rPr>
              <a:t>Improve Your Assessment ‘ROI</a:t>
            </a:r>
            <a:r>
              <a:rPr lang="en-US" sz="4400" smtClean="0">
                <a:latin typeface="Candara"/>
                <a:cs typeface="Candara"/>
              </a:rPr>
              <a:t>’ Pt. </a:t>
            </a:r>
            <a:r>
              <a:rPr lang="en-US" sz="4400" dirty="0" smtClean="0">
                <a:latin typeface="Candara"/>
                <a:cs typeface="Candara"/>
              </a:rPr>
              <a:t>2</a:t>
            </a:r>
            <a:endParaRPr lang="en-US" sz="4400" dirty="0" smtClean="0">
              <a:latin typeface="Candara"/>
              <a:cs typeface="Candara"/>
            </a:endParaRPr>
          </a:p>
          <a:p>
            <a:pPr algn="ctr"/>
            <a:endParaRPr lang="en-US" sz="800" dirty="0" smtClean="0">
              <a:latin typeface="Candara"/>
              <a:cs typeface="Candara"/>
            </a:endParaRPr>
          </a:p>
          <a:p>
            <a:pPr algn="ctr">
              <a:lnSpc>
                <a:spcPct val="110000"/>
              </a:lnSpc>
            </a:pPr>
            <a:r>
              <a:rPr lang="en-US" sz="3200" dirty="0" smtClean="0">
                <a:latin typeface="Candara"/>
                <a:cs typeface="Candara"/>
              </a:rPr>
              <a:t> ~ pairing </a:t>
            </a:r>
          </a:p>
          <a:p>
            <a:pPr algn="ctr">
              <a:lnSpc>
                <a:spcPct val="110000"/>
              </a:lnSpc>
            </a:pPr>
            <a:r>
              <a:rPr lang="en-US" sz="3200" dirty="0" smtClean="0">
                <a:latin typeface="Candara"/>
                <a:cs typeface="Candara"/>
              </a:rPr>
              <a:t>action-oriented feedback</a:t>
            </a:r>
          </a:p>
          <a:p>
            <a:pPr algn="ctr">
              <a:lnSpc>
                <a:spcPct val="110000"/>
              </a:lnSpc>
            </a:pPr>
            <a:r>
              <a:rPr lang="en-US" sz="3200" dirty="0" smtClean="0">
                <a:latin typeface="Candara"/>
                <a:cs typeface="Candara"/>
              </a:rPr>
              <a:t>with </a:t>
            </a:r>
          </a:p>
          <a:p>
            <a:pPr algn="ctr">
              <a:lnSpc>
                <a:spcPct val="110000"/>
              </a:lnSpc>
            </a:pPr>
            <a:r>
              <a:rPr lang="en-US" sz="3200" dirty="0" smtClean="0">
                <a:latin typeface="Candara"/>
                <a:cs typeface="Candara"/>
              </a:rPr>
              <a:t>guided </a:t>
            </a:r>
          </a:p>
          <a:p>
            <a:pPr algn="ctr">
              <a:lnSpc>
                <a:spcPct val="110000"/>
              </a:lnSpc>
            </a:pPr>
            <a:r>
              <a:rPr lang="en-US" sz="3200" dirty="0" smtClean="0">
                <a:latin typeface="Candara"/>
                <a:cs typeface="Candara"/>
              </a:rPr>
              <a:t>follow-up ~ </a:t>
            </a:r>
          </a:p>
          <a:p>
            <a:pPr algn="ctr">
              <a:lnSpc>
                <a:spcPct val="120000"/>
              </a:lnSpc>
            </a:pPr>
            <a:endParaRPr lang="en-US" sz="800" dirty="0">
              <a:latin typeface="Candara"/>
              <a:cs typeface="Candara"/>
            </a:endParaRPr>
          </a:p>
          <a:p>
            <a:pPr algn="ctr">
              <a:lnSpc>
                <a:spcPct val="120000"/>
              </a:lnSpc>
            </a:pPr>
            <a:endParaRPr lang="en-US" sz="800" dirty="0" smtClean="0">
              <a:solidFill>
                <a:srgbClr val="FEFFA2"/>
              </a:solidFill>
              <a:latin typeface="Candara"/>
              <a:cs typeface="Candara"/>
            </a:endParaRPr>
          </a:p>
        </p:txBody>
      </p:sp>
      <p:sp>
        <p:nvSpPr>
          <p:cNvPr id="6" name="TextBox 5"/>
          <p:cNvSpPr txBox="1"/>
          <p:nvPr/>
        </p:nvSpPr>
        <p:spPr>
          <a:xfrm>
            <a:off x="5470688" y="6129588"/>
            <a:ext cx="1918775" cy="461665"/>
          </a:xfrm>
          <a:prstGeom prst="rect">
            <a:avLst/>
          </a:prstGeom>
          <a:noFill/>
        </p:spPr>
        <p:txBody>
          <a:bodyPr wrap="square" rtlCol="0">
            <a:spAutoFit/>
          </a:bodyPr>
          <a:lstStyle/>
          <a:p>
            <a:r>
              <a:rPr lang="en-US" sz="2400" dirty="0" smtClean="0">
                <a:solidFill>
                  <a:srgbClr val="000000"/>
                </a:solidFill>
                <a:latin typeface="Candara"/>
                <a:cs typeface="Candara"/>
              </a:rPr>
              <a:t>Sue Hellman</a:t>
            </a:r>
          </a:p>
        </p:txBody>
      </p:sp>
      <p:grpSp>
        <p:nvGrpSpPr>
          <p:cNvPr id="7" name="Group 6"/>
          <p:cNvGrpSpPr/>
          <p:nvPr/>
        </p:nvGrpSpPr>
        <p:grpSpPr>
          <a:xfrm>
            <a:off x="7360862" y="5934719"/>
            <a:ext cx="1505137" cy="656534"/>
            <a:chOff x="3668771" y="999451"/>
            <a:chExt cx="1505137" cy="656534"/>
          </a:xfrm>
        </p:grpSpPr>
        <p:sp>
          <p:nvSpPr>
            <p:cNvPr id="8" name="Rectangle 7"/>
            <p:cNvSpPr/>
            <p:nvPr/>
          </p:nvSpPr>
          <p:spPr>
            <a:xfrm>
              <a:off x="3668771" y="999451"/>
              <a:ext cx="1505137" cy="656534"/>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4338962" y="1117034"/>
              <a:ext cx="834946" cy="484625"/>
            </a:xfrm>
            <a:prstGeom prst="rect">
              <a:avLst/>
            </a:prstGeom>
          </p:spPr>
        </p:pic>
        <p:pic>
          <p:nvPicPr>
            <p:cNvPr id="10" name="Picture 9"/>
            <p:cNvPicPr>
              <a:picLocks noChangeAspect="1"/>
            </p:cNvPicPr>
            <p:nvPr/>
          </p:nvPicPr>
          <p:blipFill>
            <a:blip r:embed="rId5"/>
            <a:stretch>
              <a:fillRect/>
            </a:stretch>
          </p:blipFill>
          <p:spPr>
            <a:xfrm>
              <a:off x="3668771" y="999451"/>
              <a:ext cx="670191" cy="656534"/>
            </a:xfrm>
            <a:prstGeom prst="rect">
              <a:avLst/>
            </a:prstGeom>
          </p:spPr>
        </p:pic>
      </p:grpSp>
    </p:spTree>
    <p:extLst>
      <p:ext uri="{BB962C8B-B14F-4D97-AF65-F5344CB8AC3E}">
        <p14:creationId xmlns:p14="http://schemas.microsoft.com/office/powerpoint/2010/main" val="32594464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grpSp>
        <p:nvGrpSpPr>
          <p:cNvPr id="9" name="Group 8"/>
          <p:cNvGrpSpPr/>
          <p:nvPr/>
        </p:nvGrpSpPr>
        <p:grpSpPr>
          <a:xfrm>
            <a:off x="2983266" y="1317536"/>
            <a:ext cx="3177488" cy="3935650"/>
            <a:chOff x="3058170" y="1960880"/>
            <a:chExt cx="2397747" cy="3015454"/>
          </a:xfrm>
        </p:grpSpPr>
        <p:cxnSp>
          <p:nvCxnSpPr>
            <p:cNvPr id="10" name="Elbow Connector 9"/>
            <p:cNvCxnSpPr/>
            <p:nvPr/>
          </p:nvCxnSpPr>
          <p:spPr>
            <a:xfrm rot="5400000" flipH="1" flipV="1">
              <a:off x="3369073" y="3510260"/>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1" name="Elbow Connector 10"/>
            <p:cNvCxnSpPr/>
            <p:nvPr/>
          </p:nvCxnSpPr>
          <p:spPr>
            <a:xfrm rot="5400000" flipH="1" flipV="1">
              <a:off x="3968510" y="292200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2" name="Elbow Connector 11"/>
            <p:cNvCxnSpPr/>
            <p:nvPr/>
          </p:nvCxnSpPr>
          <p:spPr>
            <a:xfrm rot="5400000" flipH="1" flipV="1">
              <a:off x="4525776" y="2291583"/>
              <a:ext cx="1260844" cy="599438"/>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3" name="Elbow Connector 12"/>
            <p:cNvCxnSpPr/>
            <p:nvPr/>
          </p:nvCxnSpPr>
          <p:spPr>
            <a:xfrm rot="5400000" flipH="1" flipV="1">
              <a:off x="2769638" y="408836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grpSp>
      <p:sp>
        <p:nvSpPr>
          <p:cNvPr id="16" name="TextBox 15"/>
          <p:cNvSpPr txBox="1"/>
          <p:nvPr/>
        </p:nvSpPr>
        <p:spPr>
          <a:xfrm rot="18955814">
            <a:off x="2313606" y="2564463"/>
            <a:ext cx="3964848" cy="646331"/>
          </a:xfrm>
          <a:prstGeom prst="rect">
            <a:avLst/>
          </a:prstGeom>
          <a:noFill/>
        </p:spPr>
        <p:txBody>
          <a:bodyPr wrap="square" rtlCol="0">
            <a:spAutoFit/>
          </a:bodyPr>
          <a:lstStyle/>
          <a:p>
            <a:r>
              <a:rPr lang="en-US" sz="3600" b="1" cap="small" dirty="0" smtClean="0">
                <a:solidFill>
                  <a:srgbClr val="660066"/>
                </a:solidFill>
                <a:latin typeface="Chalkduster"/>
                <a:cs typeface="Chalkduster"/>
              </a:rPr>
              <a:t>SCAFFOLDING</a:t>
            </a:r>
            <a:endParaRPr lang="en-US" sz="3600" b="1" cap="small" dirty="0">
              <a:solidFill>
                <a:srgbClr val="660066"/>
              </a:solidFill>
              <a:latin typeface="Chalkduster"/>
              <a:cs typeface="Chalkduster"/>
            </a:endParaRPr>
          </a:p>
        </p:txBody>
      </p:sp>
      <p:sp>
        <p:nvSpPr>
          <p:cNvPr id="17" name="TextBox 1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8" name="Group 17"/>
          <p:cNvGrpSpPr/>
          <p:nvPr/>
        </p:nvGrpSpPr>
        <p:grpSpPr>
          <a:xfrm>
            <a:off x="1216279" y="1176998"/>
            <a:ext cx="5255856" cy="4075859"/>
            <a:chOff x="1216279" y="1176998"/>
            <a:chExt cx="5255856" cy="4075859"/>
          </a:xfrm>
        </p:grpSpPr>
        <p:sp>
          <p:nvSpPr>
            <p:cNvPr id="19" name="TextBox 1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0" name="Straight Arrow Connector 1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sp>
        <p:nvSpPr>
          <p:cNvPr id="22" name="TextBox 21"/>
          <p:cNvSpPr txBox="1"/>
          <p:nvPr/>
        </p:nvSpPr>
        <p:spPr>
          <a:xfrm>
            <a:off x="6744180" y="8753"/>
            <a:ext cx="2169051" cy="2954655"/>
          </a:xfrm>
          <a:prstGeom prst="rect">
            <a:avLst/>
          </a:prstGeom>
          <a:solidFill>
            <a:srgbClr val="FFFF00">
              <a:alpha val="43000"/>
            </a:srgbClr>
          </a:solidFill>
          <a:ln>
            <a:solidFill>
              <a:srgbClr val="FFFF00"/>
            </a:solidFill>
          </a:ln>
        </p:spPr>
        <p:txBody>
          <a:bodyPr wrap="square" rtlCol="0">
            <a:spAutoFit/>
          </a:bodyPr>
          <a:lstStyle/>
          <a:p>
            <a:endParaRPr lang="en-US" sz="1400" b="1" dirty="0" smtClean="0">
              <a:solidFill>
                <a:srgbClr val="660066"/>
              </a:solidFill>
              <a:latin typeface="Candara"/>
              <a:cs typeface="Candara"/>
            </a:endParaRPr>
          </a:p>
          <a:p>
            <a:r>
              <a:rPr lang="en-US" sz="2800" b="1" dirty="0" smtClean="0">
                <a:solidFill>
                  <a:srgbClr val="660066"/>
                </a:solidFill>
                <a:latin typeface="Candara"/>
                <a:cs typeface="Candara"/>
              </a:rPr>
              <a:t>ACTION-ORIENTED</a:t>
            </a:r>
          </a:p>
          <a:p>
            <a:r>
              <a:rPr lang="en-US" sz="2800" b="1" dirty="0" smtClean="0">
                <a:solidFill>
                  <a:srgbClr val="660066"/>
                </a:solidFill>
                <a:latin typeface="Candara"/>
                <a:cs typeface="Candara"/>
              </a:rPr>
              <a:t>FEEDBACK</a:t>
            </a:r>
          </a:p>
          <a:p>
            <a:pPr marL="457200" indent="-457200">
              <a:buFont typeface="Arial"/>
              <a:buChar char="•"/>
            </a:pPr>
            <a:r>
              <a:rPr lang="en-US" sz="2400" b="1" dirty="0" smtClean="0">
                <a:solidFill>
                  <a:srgbClr val="660066"/>
                </a:solidFill>
                <a:latin typeface="Candara"/>
                <a:cs typeface="Candara"/>
              </a:rPr>
              <a:t>assessment ‘for’ learning</a:t>
            </a:r>
          </a:p>
          <a:p>
            <a:pPr lvl="1"/>
            <a:endParaRPr lang="en-US" sz="800" b="1" dirty="0">
              <a:solidFill>
                <a:srgbClr val="660066"/>
              </a:solidFill>
              <a:latin typeface="Candara"/>
              <a:cs typeface="Candara"/>
            </a:endParaRPr>
          </a:p>
          <a:p>
            <a:pPr lvl="1"/>
            <a:endParaRPr lang="en-US" sz="800" b="1" dirty="0" smtClean="0">
              <a:solidFill>
                <a:srgbClr val="800000"/>
              </a:solidFill>
              <a:latin typeface="Candara"/>
              <a:cs typeface="Candara"/>
            </a:endParaRPr>
          </a:p>
        </p:txBody>
      </p:sp>
      <p:sp>
        <p:nvSpPr>
          <p:cNvPr id="23" name="TextBox 22"/>
          <p:cNvSpPr txBox="1"/>
          <p:nvPr/>
        </p:nvSpPr>
        <p:spPr>
          <a:xfrm rot="19779919">
            <a:off x="6111158" y="220552"/>
            <a:ext cx="823122" cy="1569660"/>
          </a:xfrm>
          <a:prstGeom prst="rect">
            <a:avLst/>
          </a:prstGeom>
          <a:noFill/>
        </p:spPr>
        <p:txBody>
          <a:bodyPr wrap="square" rtlCol="0">
            <a:spAutoFit/>
          </a:bodyPr>
          <a:lstStyle/>
          <a:p>
            <a:r>
              <a:rPr lang="en-US" sz="9600" dirty="0" smtClean="0">
                <a:solidFill>
                  <a:srgbClr val="660066"/>
                </a:solidFill>
              </a:rPr>
              <a:t>}</a:t>
            </a:r>
            <a:endParaRPr lang="en-US" sz="9600" dirty="0">
              <a:solidFill>
                <a:srgbClr val="660066"/>
              </a:solidFill>
            </a:endParaRPr>
          </a:p>
        </p:txBody>
      </p:sp>
      <p:sp>
        <p:nvSpPr>
          <p:cNvPr id="24" name="TextBox 23"/>
          <p:cNvSpPr txBox="1"/>
          <p:nvPr/>
        </p:nvSpPr>
        <p:spPr>
          <a:xfrm>
            <a:off x="2476314" y="1299665"/>
            <a:ext cx="1509947" cy="1323439"/>
          </a:xfrm>
          <a:prstGeom prst="rect">
            <a:avLst/>
          </a:prstGeom>
          <a:noFill/>
        </p:spPr>
        <p:txBody>
          <a:bodyPr wrap="square" rtlCol="0">
            <a:spAutoFit/>
          </a:bodyPr>
          <a:lstStyle/>
          <a:p>
            <a:r>
              <a:rPr lang="en-US" sz="2000" dirty="0" smtClean="0">
                <a:latin typeface="Cooper Black"/>
                <a:cs typeface="Cooper Black"/>
              </a:rPr>
              <a:t>NEEDS to fulfill learning outcomes </a:t>
            </a:r>
          </a:p>
        </p:txBody>
      </p:sp>
      <p:sp>
        <p:nvSpPr>
          <p:cNvPr id="25" name="TextBox 24"/>
          <p:cNvSpPr txBox="1"/>
          <p:nvPr/>
        </p:nvSpPr>
        <p:spPr>
          <a:xfrm>
            <a:off x="4692091" y="4065294"/>
            <a:ext cx="1588747" cy="707886"/>
          </a:xfrm>
          <a:prstGeom prst="rect">
            <a:avLst/>
          </a:prstGeom>
          <a:noFill/>
        </p:spPr>
        <p:txBody>
          <a:bodyPr wrap="square" rtlCol="0">
            <a:spAutoFit/>
          </a:bodyPr>
          <a:lstStyle/>
          <a:p>
            <a:r>
              <a:rPr lang="en-US" sz="2000" dirty="0" smtClean="0">
                <a:latin typeface="Cooper Black"/>
                <a:cs typeface="Cooper Black"/>
              </a:rPr>
              <a:t>KNOWS &amp; CAN DO</a:t>
            </a:r>
          </a:p>
        </p:txBody>
      </p:sp>
    </p:spTree>
    <p:extLst>
      <p:ext uri="{BB962C8B-B14F-4D97-AF65-F5344CB8AC3E}">
        <p14:creationId xmlns:p14="http://schemas.microsoft.com/office/powerpoint/2010/main" val="400083030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sp>
        <p:nvSpPr>
          <p:cNvPr id="15" name="TextBox 14"/>
          <p:cNvSpPr txBox="1"/>
          <p:nvPr/>
        </p:nvSpPr>
        <p:spPr>
          <a:xfrm>
            <a:off x="6744180" y="8753"/>
            <a:ext cx="2169051" cy="6832639"/>
          </a:xfrm>
          <a:prstGeom prst="rect">
            <a:avLst/>
          </a:prstGeom>
          <a:solidFill>
            <a:srgbClr val="FFFF00">
              <a:alpha val="43000"/>
            </a:srgbClr>
          </a:solidFill>
          <a:ln>
            <a:solidFill>
              <a:srgbClr val="FFFF00"/>
            </a:solidFill>
          </a:ln>
        </p:spPr>
        <p:txBody>
          <a:bodyPr wrap="square" rtlCol="0">
            <a:spAutoFit/>
          </a:bodyPr>
          <a:lstStyle/>
          <a:p>
            <a:endParaRPr lang="en-US" sz="1400" b="1" dirty="0" smtClean="0">
              <a:solidFill>
                <a:srgbClr val="660066"/>
              </a:solidFill>
              <a:latin typeface="Candara"/>
              <a:cs typeface="Candara"/>
            </a:endParaRPr>
          </a:p>
          <a:p>
            <a:r>
              <a:rPr lang="en-US" sz="2800" b="1" dirty="0" smtClean="0">
                <a:solidFill>
                  <a:srgbClr val="660066"/>
                </a:solidFill>
                <a:latin typeface="Candara"/>
                <a:cs typeface="Candara"/>
              </a:rPr>
              <a:t>ACTION-ORIENTED</a:t>
            </a:r>
          </a:p>
          <a:p>
            <a:r>
              <a:rPr lang="en-US" sz="2800" b="1" dirty="0" smtClean="0">
                <a:solidFill>
                  <a:srgbClr val="660066"/>
                </a:solidFill>
                <a:latin typeface="Candara"/>
                <a:cs typeface="Candara"/>
              </a:rPr>
              <a:t>FEEDBACK</a:t>
            </a:r>
          </a:p>
          <a:p>
            <a:pPr marL="457200" indent="-457200">
              <a:buFont typeface="Arial"/>
              <a:buChar char="•"/>
            </a:pPr>
            <a:r>
              <a:rPr lang="en-US" sz="2400" b="1" dirty="0" smtClean="0">
                <a:solidFill>
                  <a:srgbClr val="660066"/>
                </a:solidFill>
                <a:latin typeface="Candara"/>
                <a:cs typeface="Candara"/>
              </a:rPr>
              <a:t>assessment ‘for’ learning</a:t>
            </a:r>
          </a:p>
          <a:p>
            <a:pPr algn="ctr"/>
            <a:r>
              <a:rPr lang="en-US" sz="4000" b="1" dirty="0" smtClean="0">
                <a:solidFill>
                  <a:srgbClr val="660066"/>
                </a:solidFill>
                <a:latin typeface="Candara"/>
                <a:cs typeface="Candara"/>
              </a:rPr>
              <a:t>+</a:t>
            </a:r>
          </a:p>
          <a:p>
            <a:r>
              <a:rPr lang="en-US" sz="2800" b="1" dirty="0" smtClean="0">
                <a:solidFill>
                  <a:srgbClr val="660066"/>
                </a:solidFill>
                <a:latin typeface="Candara"/>
                <a:cs typeface="Candara"/>
              </a:rPr>
              <a:t>PRACTICE </a:t>
            </a:r>
          </a:p>
          <a:p>
            <a:r>
              <a:rPr lang="en-US" sz="2800" b="1" dirty="0" smtClean="0">
                <a:solidFill>
                  <a:srgbClr val="660066"/>
                </a:solidFill>
                <a:latin typeface="Candara"/>
                <a:cs typeface="Candara"/>
              </a:rPr>
              <a:t>IN YOUR PRESENCE</a:t>
            </a:r>
          </a:p>
          <a:p>
            <a:pPr marL="457200" indent="-457200">
              <a:buFont typeface="Arial"/>
              <a:buChar char="•"/>
            </a:pPr>
            <a:r>
              <a:rPr lang="en-US" sz="2400" b="1" dirty="0" smtClean="0">
                <a:solidFill>
                  <a:srgbClr val="660066"/>
                </a:solidFill>
                <a:latin typeface="Candara"/>
                <a:cs typeface="Candara"/>
              </a:rPr>
              <a:t>guided follow-up</a:t>
            </a:r>
          </a:p>
          <a:p>
            <a:pPr marL="457200" indent="-457200">
              <a:buFont typeface="Arial"/>
              <a:buChar char="•"/>
            </a:pPr>
            <a:r>
              <a:rPr lang="en-US" sz="2400" b="1" dirty="0" smtClean="0">
                <a:solidFill>
                  <a:srgbClr val="660066"/>
                </a:solidFill>
                <a:latin typeface="Candara"/>
                <a:cs typeface="Candara"/>
              </a:rPr>
              <a:t>assessment</a:t>
            </a:r>
          </a:p>
          <a:p>
            <a:pPr lvl="1"/>
            <a:r>
              <a:rPr lang="en-US" sz="2400" b="1" dirty="0" smtClean="0">
                <a:solidFill>
                  <a:srgbClr val="660066"/>
                </a:solidFill>
                <a:latin typeface="Candara"/>
                <a:cs typeface="Candara"/>
              </a:rPr>
              <a:t>‘as’ </a:t>
            </a:r>
          </a:p>
          <a:p>
            <a:pPr lvl="1"/>
            <a:r>
              <a:rPr lang="en-US" sz="2400" b="1" dirty="0" smtClean="0">
                <a:solidFill>
                  <a:srgbClr val="660066"/>
                </a:solidFill>
                <a:latin typeface="Candara"/>
                <a:cs typeface="Candara"/>
              </a:rPr>
              <a:t>learning</a:t>
            </a:r>
          </a:p>
          <a:p>
            <a:pPr lvl="1"/>
            <a:endParaRPr lang="en-US" sz="800" b="1" dirty="0">
              <a:solidFill>
                <a:srgbClr val="660066"/>
              </a:solidFill>
              <a:latin typeface="Candara"/>
              <a:cs typeface="Candara"/>
            </a:endParaRPr>
          </a:p>
          <a:p>
            <a:pPr lvl="1"/>
            <a:endParaRPr lang="en-US" sz="800" b="1" dirty="0" smtClean="0">
              <a:solidFill>
                <a:srgbClr val="800000"/>
              </a:solidFill>
              <a:latin typeface="Candara"/>
              <a:cs typeface="Candara"/>
            </a:endParaRPr>
          </a:p>
        </p:txBody>
      </p:sp>
      <p:sp>
        <p:nvSpPr>
          <p:cNvPr id="17" name="TextBox 1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8" name="Group 17"/>
          <p:cNvGrpSpPr/>
          <p:nvPr/>
        </p:nvGrpSpPr>
        <p:grpSpPr>
          <a:xfrm>
            <a:off x="1216279" y="1176998"/>
            <a:ext cx="5255856" cy="4075859"/>
            <a:chOff x="1216279" y="1176998"/>
            <a:chExt cx="5255856" cy="4075859"/>
          </a:xfrm>
        </p:grpSpPr>
        <p:sp>
          <p:nvSpPr>
            <p:cNvPr id="19" name="TextBox 1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0" name="Straight Arrow Connector 1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sp>
        <p:nvSpPr>
          <p:cNvPr id="3" name="TextBox 2"/>
          <p:cNvSpPr txBox="1"/>
          <p:nvPr/>
        </p:nvSpPr>
        <p:spPr>
          <a:xfrm rot="19779919">
            <a:off x="6111158" y="220552"/>
            <a:ext cx="823122" cy="1569660"/>
          </a:xfrm>
          <a:prstGeom prst="rect">
            <a:avLst/>
          </a:prstGeom>
          <a:noFill/>
        </p:spPr>
        <p:txBody>
          <a:bodyPr wrap="square" rtlCol="0">
            <a:spAutoFit/>
          </a:bodyPr>
          <a:lstStyle/>
          <a:p>
            <a:r>
              <a:rPr lang="en-US" sz="9600" dirty="0" smtClean="0">
                <a:solidFill>
                  <a:srgbClr val="660066"/>
                </a:solidFill>
              </a:rPr>
              <a:t>}</a:t>
            </a:r>
            <a:endParaRPr lang="en-US" sz="9600" dirty="0">
              <a:solidFill>
                <a:srgbClr val="660066"/>
              </a:solidFill>
            </a:endParaRPr>
          </a:p>
        </p:txBody>
      </p:sp>
      <p:sp>
        <p:nvSpPr>
          <p:cNvPr id="22" name="TextBox 21"/>
          <p:cNvSpPr txBox="1"/>
          <p:nvPr/>
        </p:nvSpPr>
        <p:spPr>
          <a:xfrm>
            <a:off x="2476314" y="1299665"/>
            <a:ext cx="1509947" cy="1323439"/>
          </a:xfrm>
          <a:prstGeom prst="rect">
            <a:avLst/>
          </a:prstGeom>
          <a:noFill/>
        </p:spPr>
        <p:txBody>
          <a:bodyPr wrap="square" rtlCol="0">
            <a:spAutoFit/>
          </a:bodyPr>
          <a:lstStyle/>
          <a:p>
            <a:r>
              <a:rPr lang="en-US" sz="2000" dirty="0" smtClean="0">
                <a:latin typeface="Cooper Black"/>
                <a:cs typeface="Cooper Black"/>
              </a:rPr>
              <a:t>NEEDS to fulfill learning outcomes </a:t>
            </a:r>
          </a:p>
        </p:txBody>
      </p:sp>
      <p:sp>
        <p:nvSpPr>
          <p:cNvPr id="23" name="TextBox 22"/>
          <p:cNvSpPr txBox="1"/>
          <p:nvPr/>
        </p:nvSpPr>
        <p:spPr>
          <a:xfrm>
            <a:off x="4692091" y="4065294"/>
            <a:ext cx="1588747" cy="707886"/>
          </a:xfrm>
          <a:prstGeom prst="rect">
            <a:avLst/>
          </a:prstGeom>
          <a:noFill/>
        </p:spPr>
        <p:txBody>
          <a:bodyPr wrap="square" rtlCol="0">
            <a:spAutoFit/>
          </a:bodyPr>
          <a:lstStyle/>
          <a:p>
            <a:r>
              <a:rPr lang="en-US" sz="2000" dirty="0" smtClean="0">
                <a:latin typeface="Cooper Black"/>
                <a:cs typeface="Cooper Black"/>
              </a:rPr>
              <a:t>KNOWS &amp; CAN DO</a:t>
            </a:r>
          </a:p>
        </p:txBody>
      </p:sp>
      <p:grpSp>
        <p:nvGrpSpPr>
          <p:cNvPr id="24" name="Group 23"/>
          <p:cNvGrpSpPr/>
          <p:nvPr/>
        </p:nvGrpSpPr>
        <p:grpSpPr>
          <a:xfrm>
            <a:off x="2983266" y="1317536"/>
            <a:ext cx="3177488" cy="3935650"/>
            <a:chOff x="3058170" y="1960880"/>
            <a:chExt cx="2397747" cy="3015454"/>
          </a:xfrm>
        </p:grpSpPr>
        <p:cxnSp>
          <p:nvCxnSpPr>
            <p:cNvPr id="25" name="Elbow Connector 24"/>
            <p:cNvCxnSpPr/>
            <p:nvPr/>
          </p:nvCxnSpPr>
          <p:spPr>
            <a:xfrm rot="5400000" flipH="1" flipV="1">
              <a:off x="3369073" y="3510260"/>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6" name="Elbow Connector 25"/>
            <p:cNvCxnSpPr/>
            <p:nvPr/>
          </p:nvCxnSpPr>
          <p:spPr>
            <a:xfrm rot="5400000" flipH="1" flipV="1">
              <a:off x="3968510" y="292200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7" name="Elbow Connector 26"/>
            <p:cNvCxnSpPr/>
            <p:nvPr/>
          </p:nvCxnSpPr>
          <p:spPr>
            <a:xfrm rot="5400000" flipH="1" flipV="1">
              <a:off x="4525776" y="2291583"/>
              <a:ext cx="1260844" cy="599438"/>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28" name="Elbow Connector 27"/>
            <p:cNvCxnSpPr/>
            <p:nvPr/>
          </p:nvCxnSpPr>
          <p:spPr>
            <a:xfrm rot="5400000" flipH="1" flipV="1">
              <a:off x="2769638" y="4088367"/>
              <a:ext cx="1176499" cy="599436"/>
            </a:xfrm>
            <a:prstGeom prst="bentConnector3">
              <a:avLst/>
            </a:prstGeom>
            <a:ln w="38100" cmpd="sng">
              <a:solidFill>
                <a:srgbClr val="FFFF00"/>
              </a:solidFill>
            </a:ln>
          </p:spPr>
          <p:style>
            <a:lnRef idx="2">
              <a:schemeClr val="accent1"/>
            </a:lnRef>
            <a:fillRef idx="0">
              <a:schemeClr val="accent1"/>
            </a:fillRef>
            <a:effectRef idx="1">
              <a:schemeClr val="accent1"/>
            </a:effectRef>
            <a:fontRef idx="minor">
              <a:schemeClr val="tx1"/>
            </a:fontRef>
          </p:style>
        </p:cxnSp>
      </p:grpSp>
      <p:sp>
        <p:nvSpPr>
          <p:cNvPr id="29" name="TextBox 28"/>
          <p:cNvSpPr txBox="1"/>
          <p:nvPr/>
        </p:nvSpPr>
        <p:spPr>
          <a:xfrm rot="18955814">
            <a:off x="2313606" y="2564463"/>
            <a:ext cx="3964848" cy="646331"/>
          </a:xfrm>
          <a:prstGeom prst="rect">
            <a:avLst/>
          </a:prstGeom>
          <a:noFill/>
        </p:spPr>
        <p:txBody>
          <a:bodyPr wrap="square" rtlCol="0">
            <a:spAutoFit/>
          </a:bodyPr>
          <a:lstStyle/>
          <a:p>
            <a:r>
              <a:rPr lang="en-US" sz="3600" b="1" cap="small" dirty="0" smtClean="0">
                <a:solidFill>
                  <a:srgbClr val="660066"/>
                </a:solidFill>
                <a:latin typeface="Chalkduster"/>
                <a:cs typeface="Chalkduster"/>
              </a:rPr>
              <a:t>SCAFFOLDING</a:t>
            </a:r>
            <a:endParaRPr lang="en-US" sz="3600" b="1" cap="small" dirty="0">
              <a:solidFill>
                <a:srgbClr val="660066"/>
              </a:solidFill>
              <a:latin typeface="Chalkduster"/>
              <a:cs typeface="Chalkduster"/>
            </a:endParaRPr>
          </a:p>
        </p:txBody>
      </p:sp>
    </p:spTree>
    <p:extLst>
      <p:ext uri="{BB962C8B-B14F-4D97-AF65-F5344CB8AC3E}">
        <p14:creationId xmlns:p14="http://schemas.microsoft.com/office/powerpoint/2010/main" val="246736362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a:graphicFrameLocks noChangeAspect="1"/>
          </p:cNvGraphicFramePr>
          <p:nvPr>
            <p:extLst>
              <p:ext uri="{D42A27DB-BD31-4B8C-83A1-F6EECF244321}">
                <p14:modId xmlns:p14="http://schemas.microsoft.com/office/powerpoint/2010/main" val="864574182"/>
              </p:ext>
            </p:extLst>
          </p:nvPr>
        </p:nvGraphicFramePr>
        <p:xfrm>
          <a:off x="200691" y="-235165"/>
          <a:ext cx="6301969" cy="6943775"/>
        </p:xfrm>
        <a:graphic>
          <a:graphicData uri="http://schemas.openxmlformats.org/presentationml/2006/ole">
            <mc:AlternateContent xmlns:mc="http://schemas.openxmlformats.org/markup-compatibility/2006">
              <mc:Choice xmlns:v="urn:schemas-microsoft-com:vml" Requires="v">
                <p:oleObj spid="_x0000_s37037" name="Document" r:id="rId5" imgW="6235700" imgH="7226300" progId="Word.Document.12">
                  <p:embed/>
                </p:oleObj>
              </mc:Choice>
              <mc:Fallback>
                <p:oleObj name="Document" r:id="rId5" imgW="6235700" imgH="7226300" progId="Word.Document.12">
                  <p:embed/>
                  <p:pic>
                    <p:nvPicPr>
                      <p:cNvPr id="0" name=""/>
                      <p:cNvPicPr>
                        <a:picLocks noChangeAspect="1" noChangeArrowheads="1"/>
                      </p:cNvPicPr>
                      <p:nvPr/>
                    </p:nvPicPr>
                    <p:blipFill>
                      <a:blip r:embed="rId6"/>
                      <a:srcRect/>
                      <a:stretch>
                        <a:fillRect/>
                      </a:stretch>
                    </p:blipFill>
                    <p:spPr bwMode="auto">
                      <a:xfrm>
                        <a:off x="200691" y="-235165"/>
                        <a:ext cx="6301969" cy="6943775"/>
                      </a:xfrm>
                      <a:prstGeom prst="rect">
                        <a:avLst/>
                      </a:prstGeom>
                      <a:noFill/>
                      <a:extLst/>
                    </p:spPr>
                  </p:pic>
                </p:oleObj>
              </mc:Fallback>
            </mc:AlternateContent>
          </a:graphicData>
        </a:graphic>
      </p:graphicFrame>
      <p:sp>
        <p:nvSpPr>
          <p:cNvPr id="4" name="TextBox 3"/>
          <p:cNvSpPr txBox="1"/>
          <p:nvPr/>
        </p:nvSpPr>
        <p:spPr>
          <a:xfrm>
            <a:off x="6686392" y="6570110"/>
            <a:ext cx="2516402" cy="276999"/>
          </a:xfrm>
          <a:prstGeom prst="rect">
            <a:avLst/>
          </a:prstGeom>
          <a:noFill/>
        </p:spPr>
        <p:txBody>
          <a:bodyPr wrap="square" rtlCol="0">
            <a:spAutoFit/>
          </a:bodyPr>
          <a:lstStyle/>
          <a:p>
            <a:r>
              <a:rPr lang="fi-FI" sz="1200" b="1" dirty="0" err="1" smtClean="0">
                <a:solidFill>
                  <a:srgbClr val="BFBFBF"/>
                </a:solidFill>
              </a:rPr>
              <a:t>Lamar</a:t>
            </a:r>
            <a:r>
              <a:rPr lang="fi-FI" sz="1200" b="1" dirty="0" smtClean="0">
                <a:solidFill>
                  <a:srgbClr val="BFBFBF"/>
                </a:solidFill>
              </a:rPr>
              <a:t> State College, 2011, </a:t>
            </a:r>
            <a:r>
              <a:rPr lang="fi-FI" sz="1200" b="1" dirty="0" err="1" smtClean="0">
                <a:solidFill>
                  <a:srgbClr val="BFBFBF"/>
                </a:solidFill>
              </a:rPr>
              <a:t>slide</a:t>
            </a:r>
            <a:r>
              <a:rPr lang="fi-FI" sz="1200" b="1" dirty="0" smtClean="0">
                <a:solidFill>
                  <a:srgbClr val="BFBFBF"/>
                </a:solidFill>
              </a:rPr>
              <a:t> 15.</a:t>
            </a:r>
            <a:endParaRPr lang="en-US" sz="1200" b="1" dirty="0">
              <a:solidFill>
                <a:srgbClr val="BFBFBF"/>
              </a:solidFill>
            </a:endParaRPr>
          </a:p>
        </p:txBody>
      </p:sp>
      <p:sp>
        <p:nvSpPr>
          <p:cNvPr id="6" name="TextBox 5"/>
          <p:cNvSpPr txBox="1"/>
          <p:nvPr/>
        </p:nvSpPr>
        <p:spPr>
          <a:xfrm>
            <a:off x="6686392" y="282197"/>
            <a:ext cx="1669761" cy="830997"/>
          </a:xfrm>
          <a:prstGeom prst="rect">
            <a:avLst/>
          </a:prstGeom>
          <a:noFill/>
        </p:spPr>
        <p:txBody>
          <a:bodyPr wrap="square" rtlCol="0">
            <a:spAutoFit/>
          </a:bodyPr>
          <a:lstStyle/>
          <a:p>
            <a:r>
              <a:rPr lang="en-US" sz="2400" dirty="0" smtClean="0">
                <a:latin typeface="Candara"/>
                <a:cs typeface="Candara"/>
              </a:rPr>
              <a:t>Persuasive </a:t>
            </a:r>
          </a:p>
          <a:p>
            <a:r>
              <a:rPr lang="en-US" sz="2400" dirty="0" smtClean="0">
                <a:latin typeface="Candara"/>
                <a:cs typeface="Candara"/>
              </a:rPr>
              <a:t>Research</a:t>
            </a:r>
            <a:endParaRPr lang="en-US" sz="2400" dirty="0">
              <a:latin typeface="Candara"/>
              <a:cs typeface="Candara"/>
            </a:endParaRPr>
          </a:p>
        </p:txBody>
      </p:sp>
    </p:spTree>
    <p:extLst>
      <p:ext uri="{BB962C8B-B14F-4D97-AF65-F5344CB8AC3E}">
        <p14:creationId xmlns:p14="http://schemas.microsoft.com/office/powerpoint/2010/main" val="16511422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702563" y="270440"/>
            <a:ext cx="2206260" cy="1200328"/>
          </a:xfrm>
          <a:prstGeom prst="rect">
            <a:avLst/>
          </a:prstGeom>
          <a:noFill/>
        </p:spPr>
        <p:txBody>
          <a:bodyPr wrap="square" rtlCol="0">
            <a:spAutoFit/>
          </a:bodyPr>
          <a:lstStyle/>
          <a:p>
            <a:r>
              <a:rPr lang="en-US" sz="2400" dirty="0" smtClean="0">
                <a:latin typeface="Candara"/>
                <a:cs typeface="Candara"/>
              </a:rPr>
              <a:t>Solution </a:t>
            </a:r>
          </a:p>
          <a:p>
            <a:r>
              <a:rPr lang="en-US" sz="2400" dirty="0" smtClean="0">
                <a:latin typeface="Candara"/>
                <a:cs typeface="Candara"/>
              </a:rPr>
              <a:t>for a </a:t>
            </a:r>
          </a:p>
          <a:p>
            <a:r>
              <a:rPr lang="en-US" sz="2400" dirty="0" smtClean="0">
                <a:latin typeface="Candara"/>
                <a:cs typeface="Candara"/>
              </a:rPr>
              <a:t>Math Problem</a:t>
            </a:r>
          </a:p>
        </p:txBody>
      </p:sp>
      <p:pic>
        <p:nvPicPr>
          <p:cNvPr id="6" name="Picture 5" descr="Trevor Hanson UN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972" y="-658462"/>
            <a:ext cx="6796633" cy="8086023"/>
          </a:xfrm>
          <a:prstGeom prst="rect">
            <a:avLst/>
          </a:prstGeom>
        </p:spPr>
      </p:pic>
      <p:sp>
        <p:nvSpPr>
          <p:cNvPr id="4" name="TextBox 3"/>
          <p:cNvSpPr txBox="1"/>
          <p:nvPr/>
        </p:nvSpPr>
        <p:spPr>
          <a:xfrm>
            <a:off x="6298351" y="6581001"/>
            <a:ext cx="2845649" cy="276999"/>
          </a:xfrm>
          <a:prstGeom prst="rect">
            <a:avLst/>
          </a:prstGeom>
          <a:noFill/>
        </p:spPr>
        <p:txBody>
          <a:bodyPr wrap="square" rtlCol="0">
            <a:spAutoFit/>
          </a:bodyPr>
          <a:lstStyle/>
          <a:p>
            <a:r>
              <a:rPr lang="en-US" sz="1200" b="1" dirty="0" smtClean="0">
                <a:solidFill>
                  <a:schemeClr val="bg1">
                    <a:lumMod val="65000"/>
                  </a:schemeClr>
                </a:solidFill>
                <a:latin typeface="Candara"/>
                <a:cs typeface="Candara"/>
              </a:rPr>
              <a:t>Trevor Hanson, Civil Engineering, UNBF</a:t>
            </a:r>
          </a:p>
        </p:txBody>
      </p:sp>
    </p:spTree>
    <p:extLst>
      <p:ext uri="{BB962C8B-B14F-4D97-AF65-F5344CB8AC3E}">
        <p14:creationId xmlns:p14="http://schemas.microsoft.com/office/powerpoint/2010/main" val="288853285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biLevel thresh="75000"/>
          </a:blip>
          <a:stretch>
            <a:fillRect/>
          </a:stretch>
        </p:blipFill>
        <p:spPr>
          <a:xfrm>
            <a:off x="-105830" y="-246923"/>
            <a:ext cx="6561456" cy="7595830"/>
          </a:xfrm>
          <a:prstGeom prst="rect">
            <a:avLst/>
          </a:prstGeom>
        </p:spPr>
      </p:pic>
      <p:sp>
        <p:nvSpPr>
          <p:cNvPr id="6" name="TextBox 5"/>
          <p:cNvSpPr txBox="1"/>
          <p:nvPr/>
        </p:nvSpPr>
        <p:spPr>
          <a:xfrm>
            <a:off x="6239556" y="6396335"/>
            <a:ext cx="2904444" cy="461665"/>
          </a:xfrm>
          <a:prstGeom prst="rect">
            <a:avLst/>
          </a:prstGeom>
          <a:noFill/>
        </p:spPr>
        <p:txBody>
          <a:bodyPr wrap="square" rtlCol="0">
            <a:spAutoFit/>
          </a:bodyPr>
          <a:lstStyle/>
          <a:p>
            <a:r>
              <a:rPr lang="en-US" sz="1200" b="1" dirty="0" smtClean="0">
                <a:solidFill>
                  <a:srgbClr val="A6A6A6"/>
                </a:solidFill>
                <a:latin typeface="Candara"/>
                <a:cs typeface="Candara"/>
              </a:rPr>
              <a:t>Carl </a:t>
            </a:r>
            <a:r>
              <a:rPr lang="en-US" sz="1200" b="1" dirty="0" err="1">
                <a:solidFill>
                  <a:srgbClr val="A6A6A6"/>
                </a:solidFill>
                <a:latin typeface="Candara"/>
                <a:cs typeface="Candara"/>
              </a:rPr>
              <a:t>Wieman</a:t>
            </a:r>
            <a:r>
              <a:rPr lang="en-US" sz="1200" b="1" dirty="0">
                <a:solidFill>
                  <a:srgbClr val="A6A6A6"/>
                </a:solidFill>
                <a:latin typeface="Candara"/>
                <a:cs typeface="Candara"/>
              </a:rPr>
              <a:t> Science Education Initiative, </a:t>
            </a:r>
            <a:r>
              <a:rPr lang="en-US" sz="1200" b="1" dirty="0" smtClean="0">
                <a:solidFill>
                  <a:srgbClr val="A6A6A6"/>
                </a:solidFill>
                <a:latin typeface="Candara"/>
                <a:cs typeface="Candara"/>
              </a:rPr>
              <a:t>UBC (</a:t>
            </a:r>
            <a:r>
              <a:rPr lang="en-US" sz="1200" b="1" dirty="0" err="1" smtClean="0">
                <a:solidFill>
                  <a:srgbClr val="A6A6A6"/>
                </a:solidFill>
                <a:latin typeface="Candara"/>
                <a:cs typeface="Candara"/>
              </a:rPr>
              <a:t>goo.gl</a:t>
            </a:r>
            <a:r>
              <a:rPr lang="en-US" sz="1200" b="1" dirty="0" smtClean="0">
                <a:solidFill>
                  <a:srgbClr val="A6A6A6"/>
                </a:solidFill>
                <a:latin typeface="Candara"/>
                <a:cs typeface="Candara"/>
              </a:rPr>
              <a:t>/</a:t>
            </a:r>
            <a:r>
              <a:rPr lang="en-US" sz="1200" b="1" dirty="0" err="1" smtClean="0">
                <a:solidFill>
                  <a:srgbClr val="A6A6A6"/>
                </a:solidFill>
                <a:latin typeface="Candara"/>
                <a:cs typeface="Candara"/>
              </a:rPr>
              <a:t>FXFKzQ</a:t>
            </a:r>
            <a:r>
              <a:rPr lang="en-US" sz="1200" b="1" dirty="0" smtClean="0">
                <a:solidFill>
                  <a:srgbClr val="A6A6A6"/>
                </a:solidFill>
                <a:latin typeface="Candara"/>
                <a:cs typeface="Candara"/>
              </a:rPr>
              <a:t>)</a:t>
            </a:r>
          </a:p>
        </p:txBody>
      </p:sp>
      <p:sp>
        <p:nvSpPr>
          <p:cNvPr id="8" name="TextBox 7"/>
          <p:cNvSpPr txBox="1"/>
          <p:nvPr/>
        </p:nvSpPr>
        <p:spPr>
          <a:xfrm>
            <a:off x="6690803" y="235166"/>
            <a:ext cx="2245947" cy="1938992"/>
          </a:xfrm>
          <a:prstGeom prst="rect">
            <a:avLst/>
          </a:prstGeom>
          <a:noFill/>
        </p:spPr>
        <p:txBody>
          <a:bodyPr wrap="square" rtlCol="0">
            <a:spAutoFit/>
          </a:bodyPr>
          <a:lstStyle/>
          <a:p>
            <a:r>
              <a:rPr lang="en-US" sz="2400" dirty="0" smtClean="0">
                <a:latin typeface="Candara"/>
                <a:cs typeface="Candara"/>
              </a:rPr>
              <a:t>Oral report </a:t>
            </a:r>
          </a:p>
          <a:p>
            <a:r>
              <a:rPr lang="en-US" sz="2400" dirty="0" smtClean="0">
                <a:latin typeface="Candara"/>
                <a:cs typeface="Candara"/>
              </a:rPr>
              <a:t>~ seems designed for students to do a peer review</a:t>
            </a:r>
            <a:endParaRPr lang="en-US" sz="2400" dirty="0">
              <a:latin typeface="Candara"/>
              <a:cs typeface="Candara"/>
            </a:endParaRPr>
          </a:p>
        </p:txBody>
      </p:sp>
      <p:pic>
        <p:nvPicPr>
          <p:cNvPr id="7" name="Picture 6"/>
          <p:cNvPicPr>
            <a:picLocks noChangeAspect="1"/>
          </p:cNvPicPr>
          <p:nvPr/>
        </p:nvPicPr>
        <p:blipFill>
          <a:blip r:embed="rId3">
            <a:biLevel thresh="75000"/>
          </a:blip>
          <a:stretch>
            <a:fillRect/>
          </a:stretch>
        </p:blipFill>
        <p:spPr>
          <a:xfrm>
            <a:off x="-105830" y="-246923"/>
            <a:ext cx="6561456" cy="7595830"/>
          </a:xfrm>
          <a:prstGeom prst="rect">
            <a:avLst/>
          </a:prstGeom>
        </p:spPr>
      </p:pic>
    </p:spTree>
    <p:extLst>
      <p:ext uri="{BB962C8B-B14F-4D97-AF65-F5344CB8AC3E}">
        <p14:creationId xmlns:p14="http://schemas.microsoft.com/office/powerpoint/2010/main" val="84657124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08000" y="1158101"/>
            <a:ext cx="8128000" cy="5422900"/>
          </a:xfrm>
          <a:prstGeom prst="rect">
            <a:avLst/>
          </a:prstGeom>
        </p:spPr>
      </p:pic>
      <p:sp>
        <p:nvSpPr>
          <p:cNvPr id="4" name="TextBox 3"/>
          <p:cNvSpPr txBox="1"/>
          <p:nvPr/>
        </p:nvSpPr>
        <p:spPr>
          <a:xfrm>
            <a:off x="7521275" y="6581001"/>
            <a:ext cx="1622725" cy="276999"/>
          </a:xfrm>
          <a:prstGeom prst="rect">
            <a:avLst/>
          </a:prstGeom>
          <a:noFill/>
        </p:spPr>
        <p:txBody>
          <a:bodyPr wrap="square" rtlCol="0">
            <a:spAutoFit/>
          </a:bodyPr>
          <a:lstStyle/>
          <a:p>
            <a:r>
              <a:rPr lang="fi-FI" sz="1200" b="1" dirty="0">
                <a:solidFill>
                  <a:schemeClr val="bg1">
                    <a:lumMod val="50000"/>
                  </a:schemeClr>
                </a:solidFill>
              </a:rPr>
              <a:t>tim_ellis/3020564788</a:t>
            </a:r>
            <a:endParaRPr lang="en-US" sz="1200" b="1" dirty="0">
              <a:solidFill>
                <a:schemeClr val="bg1">
                  <a:lumMod val="50000"/>
                </a:schemeClr>
              </a:solidFill>
            </a:endParaRPr>
          </a:p>
        </p:txBody>
      </p:sp>
    </p:spTree>
    <p:extLst>
      <p:ext uri="{BB962C8B-B14F-4D97-AF65-F5344CB8AC3E}">
        <p14:creationId xmlns:p14="http://schemas.microsoft.com/office/powerpoint/2010/main" val="908664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entagon 9"/>
          <p:cNvSpPr/>
          <p:nvPr/>
        </p:nvSpPr>
        <p:spPr>
          <a:xfrm>
            <a:off x="2825807" y="2882520"/>
            <a:ext cx="3492387" cy="619761"/>
          </a:xfrm>
          <a:prstGeom prst="homePlate">
            <a:avLst/>
          </a:prstGeom>
          <a:gradFill>
            <a:gsLst>
              <a:gs pos="0">
                <a:srgbClr val="FF0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rgbClr val="000000"/>
                </a:solidFill>
                <a:latin typeface="Candara"/>
                <a:cs typeface="Candara"/>
              </a:rPr>
              <a:t>(3) Where to next?</a:t>
            </a:r>
            <a:endParaRPr lang="en-US" sz="2500" dirty="0">
              <a:solidFill>
                <a:srgbClr val="000000"/>
              </a:solidFill>
              <a:latin typeface="Candara"/>
              <a:cs typeface="Candara"/>
            </a:endParaRPr>
          </a:p>
        </p:txBody>
      </p:sp>
      <p:sp>
        <p:nvSpPr>
          <p:cNvPr id="13" name="TextBox 12"/>
          <p:cNvSpPr txBox="1"/>
          <p:nvPr/>
        </p:nvSpPr>
        <p:spPr>
          <a:xfrm>
            <a:off x="11760" y="6563702"/>
            <a:ext cx="1516896" cy="276999"/>
          </a:xfrm>
          <a:prstGeom prst="rect">
            <a:avLst/>
          </a:prstGeom>
          <a:noFill/>
        </p:spPr>
        <p:txBody>
          <a:bodyPr wrap="square" rtlCol="0">
            <a:spAutoFit/>
          </a:bodyPr>
          <a:lstStyle/>
          <a:p>
            <a:r>
              <a:rPr lang="en-US" sz="1200" b="1" dirty="0" smtClean="0">
                <a:solidFill>
                  <a:schemeClr val="tx1">
                    <a:lumMod val="65000"/>
                    <a:lumOff val="35000"/>
                  </a:schemeClr>
                </a:solidFill>
              </a:rPr>
              <a:t>Hattie, 2009, slide 22</a:t>
            </a:r>
            <a:endParaRPr lang="en-US" sz="1200" b="1" dirty="0">
              <a:solidFill>
                <a:schemeClr val="tx1">
                  <a:lumMod val="65000"/>
                  <a:lumOff val="35000"/>
                </a:schemeClr>
              </a:solidFill>
            </a:endParaRPr>
          </a:p>
        </p:txBody>
      </p:sp>
      <p:sp>
        <p:nvSpPr>
          <p:cNvPr id="18" name="Trapezoid 17"/>
          <p:cNvSpPr/>
          <p:nvPr/>
        </p:nvSpPr>
        <p:spPr>
          <a:xfrm>
            <a:off x="2825071" y="1082447"/>
            <a:ext cx="3493858" cy="595501"/>
          </a:xfrm>
          <a:prstGeom prst="trapezoid">
            <a:avLst/>
          </a:prstGeom>
          <a:gradFill>
            <a:gsLst>
              <a:gs pos="0">
                <a:srgbClr val="FFFF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chemeClr val="tx1"/>
                </a:solidFill>
                <a:latin typeface="Candara"/>
                <a:cs typeface="Candara"/>
              </a:rPr>
              <a:t>(1) Where am I going?</a:t>
            </a:r>
            <a:endParaRPr lang="en-US" sz="2500" dirty="0">
              <a:solidFill>
                <a:schemeClr val="tx1"/>
              </a:solidFill>
              <a:latin typeface="Candara"/>
              <a:cs typeface="Candara"/>
            </a:endParaRPr>
          </a:p>
        </p:txBody>
      </p:sp>
      <p:sp>
        <p:nvSpPr>
          <p:cNvPr id="19" name="Wave 18"/>
          <p:cNvSpPr/>
          <p:nvPr/>
        </p:nvSpPr>
        <p:spPr>
          <a:xfrm>
            <a:off x="2700134" y="1860459"/>
            <a:ext cx="3618060" cy="847332"/>
          </a:xfrm>
          <a:prstGeom prst="wave">
            <a:avLst>
              <a:gd name="adj1" fmla="val 13436"/>
              <a:gd name="adj2" fmla="val 5349"/>
            </a:avLst>
          </a:prstGeom>
          <a:gradFill>
            <a:gsLst>
              <a:gs pos="0">
                <a:srgbClr val="FF8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rgbClr val="000000"/>
                </a:solidFill>
                <a:latin typeface="Candara"/>
                <a:cs typeface="Candara"/>
              </a:rPr>
              <a:t>(2) How am I doing?</a:t>
            </a:r>
            <a:endParaRPr lang="en-US" sz="2500" dirty="0">
              <a:solidFill>
                <a:srgbClr val="000000"/>
              </a:solidFill>
              <a:latin typeface="Candara"/>
              <a:cs typeface="Candara"/>
            </a:endParaRPr>
          </a:p>
        </p:txBody>
      </p:sp>
      <p:sp>
        <p:nvSpPr>
          <p:cNvPr id="11" name="Rectangle 10"/>
          <p:cNvSpPr/>
          <p:nvPr/>
        </p:nvSpPr>
        <p:spPr>
          <a:xfrm>
            <a:off x="587577" y="164615"/>
            <a:ext cx="7968846" cy="646705"/>
          </a:xfrm>
          <a:prstGeom prst="rect">
            <a:avLst/>
          </a:prstGeom>
          <a:gradFill>
            <a:gsLst>
              <a:gs pos="0">
                <a:srgbClr val="66CCFF"/>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latin typeface="Candara"/>
                <a:cs typeface="Candara"/>
              </a:rPr>
              <a:t>Effective rubrics answer 3 questions:</a:t>
            </a:r>
            <a:endParaRPr lang="en-US" sz="3200" dirty="0">
              <a:solidFill>
                <a:srgbClr val="000000"/>
              </a:solidFill>
              <a:latin typeface="Candara"/>
              <a:cs typeface="Candara"/>
            </a:endParaRPr>
          </a:p>
        </p:txBody>
      </p:sp>
    </p:spTree>
    <p:extLst>
      <p:ext uri="{BB962C8B-B14F-4D97-AF65-F5344CB8AC3E}">
        <p14:creationId xmlns:p14="http://schemas.microsoft.com/office/powerpoint/2010/main" val="110651760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918727" y="2948093"/>
            <a:ext cx="5480102" cy="487116"/>
            <a:chOff x="102817" y="2034356"/>
            <a:chExt cx="5480102" cy="487116"/>
          </a:xfrm>
        </p:grpSpPr>
        <p:sp>
          <p:nvSpPr>
            <p:cNvPr id="21" name="Round Same Side Corner Rectangle 20"/>
            <p:cNvSpPr/>
            <p:nvPr/>
          </p:nvSpPr>
          <p:spPr>
            <a:xfrm>
              <a:off x="108380" y="2034356"/>
              <a:ext cx="5453571" cy="487116"/>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latin typeface="Candara"/>
                <a:cs typeface="Candara"/>
              </a:endParaRPr>
            </a:p>
          </p:txBody>
        </p:sp>
        <p:sp>
          <p:nvSpPr>
            <p:cNvPr id="2" name="TextBox 1"/>
            <p:cNvSpPr txBox="1"/>
            <p:nvPr/>
          </p:nvSpPr>
          <p:spPr>
            <a:xfrm>
              <a:off x="102817" y="2045513"/>
              <a:ext cx="5480102" cy="400110"/>
            </a:xfrm>
            <a:prstGeom prst="rect">
              <a:avLst/>
            </a:prstGeom>
            <a:noFill/>
          </p:spPr>
          <p:txBody>
            <a:bodyPr wrap="square" rtlCol="0">
              <a:spAutoFit/>
            </a:bodyPr>
            <a:lstStyle/>
            <a:p>
              <a:pPr algn="ctr"/>
              <a:r>
                <a:rPr lang="en-US" sz="2000" dirty="0">
                  <a:solidFill>
                    <a:srgbClr val="000000"/>
                  </a:solidFill>
                  <a:latin typeface="Candara"/>
                  <a:cs typeface="Candara"/>
                </a:rPr>
                <a:t>Nascent </a:t>
              </a:r>
              <a:r>
                <a:rPr lang="en-US" sz="2000" dirty="0" smtClean="0">
                  <a:solidFill>
                    <a:srgbClr val="000000"/>
                  </a:solidFill>
                  <a:latin typeface="Candara"/>
                  <a:cs typeface="Candara"/>
                </a:rPr>
                <a:t>----</a:t>
              </a:r>
              <a:r>
                <a:rPr lang="en-US" sz="2000" dirty="0" smtClean="0">
                  <a:solidFill>
                    <a:srgbClr val="000000"/>
                  </a:solidFill>
                  <a:latin typeface="Candara"/>
                  <a:cs typeface="Candara"/>
                  <a:sym typeface="Wingdings"/>
                </a:rPr>
                <a:t>&gt; Developing ----&gt; Consciously </a:t>
              </a:r>
              <a:r>
                <a:rPr lang="en-US" sz="2000" dirty="0">
                  <a:solidFill>
                    <a:srgbClr val="000000"/>
                  </a:solidFill>
                  <a:latin typeface="Candara"/>
                  <a:cs typeface="Candara"/>
                  <a:sym typeface="Wingdings"/>
                </a:rPr>
                <a:t>Applied</a:t>
              </a:r>
              <a:endParaRPr lang="en-US" sz="2000" dirty="0">
                <a:solidFill>
                  <a:srgbClr val="000000"/>
                </a:solidFill>
                <a:latin typeface="Candara"/>
                <a:cs typeface="Candara"/>
              </a:endParaRPr>
            </a:p>
          </p:txBody>
        </p:sp>
      </p:grpSp>
      <p:sp>
        <p:nvSpPr>
          <p:cNvPr id="4" name="Rectangle 3"/>
          <p:cNvSpPr/>
          <p:nvPr/>
        </p:nvSpPr>
        <p:spPr>
          <a:xfrm>
            <a:off x="587577" y="164615"/>
            <a:ext cx="7968846" cy="646705"/>
          </a:xfrm>
          <a:prstGeom prst="rect">
            <a:avLst/>
          </a:prstGeom>
          <a:gradFill>
            <a:gsLst>
              <a:gs pos="0">
                <a:srgbClr val="66CCFF"/>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latin typeface="Candara"/>
                <a:cs typeface="Candara"/>
              </a:rPr>
              <a:t>Effective rubrics answer 3 questions:</a:t>
            </a:r>
            <a:endParaRPr lang="en-US" sz="3200" dirty="0">
              <a:solidFill>
                <a:srgbClr val="000000"/>
              </a:solidFill>
              <a:latin typeface="Candara"/>
              <a:cs typeface="Candara"/>
            </a:endParaRPr>
          </a:p>
        </p:txBody>
      </p:sp>
      <p:sp>
        <p:nvSpPr>
          <p:cNvPr id="14" name="Round Same Side Corner Rectangle 13"/>
          <p:cNvSpPr/>
          <p:nvPr/>
        </p:nvSpPr>
        <p:spPr>
          <a:xfrm>
            <a:off x="2918677" y="2418262"/>
            <a:ext cx="3281193" cy="470331"/>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rgbClr val="000000"/>
                </a:solidFill>
                <a:latin typeface="Candara"/>
                <a:cs typeface="Candara"/>
              </a:rPr>
              <a:t>Surface ------</a:t>
            </a:r>
            <a:r>
              <a:rPr lang="en-US" sz="2000" dirty="0">
                <a:solidFill>
                  <a:srgbClr val="000000"/>
                </a:solidFill>
                <a:latin typeface="Candara"/>
                <a:cs typeface="Candara"/>
                <a:sym typeface="Wingdings"/>
              </a:rPr>
              <a:t>&gt;</a:t>
            </a:r>
            <a:r>
              <a:rPr lang="en-US" sz="2000" dirty="0" smtClean="0">
                <a:solidFill>
                  <a:srgbClr val="000000"/>
                </a:solidFill>
                <a:latin typeface="Candara"/>
                <a:cs typeface="Candara"/>
                <a:sym typeface="Wingdings"/>
              </a:rPr>
              <a:t> Deep</a:t>
            </a:r>
            <a:endParaRPr lang="en-US" sz="2000" dirty="0">
              <a:solidFill>
                <a:srgbClr val="000000"/>
              </a:solidFill>
              <a:latin typeface="Candara"/>
              <a:cs typeface="Candara"/>
            </a:endParaRPr>
          </a:p>
        </p:txBody>
      </p:sp>
      <p:sp>
        <p:nvSpPr>
          <p:cNvPr id="15" name="Round Same Side Corner Rectangle 14"/>
          <p:cNvSpPr/>
          <p:nvPr/>
        </p:nvSpPr>
        <p:spPr>
          <a:xfrm>
            <a:off x="2918677" y="1842106"/>
            <a:ext cx="3281193" cy="470331"/>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rgbClr val="000000"/>
                </a:solidFill>
                <a:latin typeface="Candara"/>
                <a:cs typeface="Candara"/>
              </a:rPr>
              <a:t>Novice ------</a:t>
            </a:r>
            <a:r>
              <a:rPr lang="en-US" sz="2000" dirty="0" smtClean="0">
                <a:solidFill>
                  <a:srgbClr val="000000"/>
                </a:solidFill>
                <a:latin typeface="Candara"/>
                <a:cs typeface="Candara"/>
                <a:sym typeface="Wingdings"/>
              </a:rPr>
              <a:t>&gt; Expert</a:t>
            </a:r>
            <a:endParaRPr lang="en-US" sz="2000" dirty="0">
              <a:solidFill>
                <a:srgbClr val="000000"/>
              </a:solidFill>
              <a:latin typeface="Candara"/>
              <a:cs typeface="Candara"/>
            </a:endParaRPr>
          </a:p>
        </p:txBody>
      </p:sp>
      <p:sp>
        <p:nvSpPr>
          <p:cNvPr id="13" name="TextBox 12"/>
          <p:cNvSpPr txBox="1"/>
          <p:nvPr/>
        </p:nvSpPr>
        <p:spPr>
          <a:xfrm>
            <a:off x="11760" y="6563702"/>
            <a:ext cx="2387052" cy="276999"/>
          </a:xfrm>
          <a:prstGeom prst="rect">
            <a:avLst/>
          </a:prstGeom>
          <a:noFill/>
        </p:spPr>
        <p:txBody>
          <a:bodyPr wrap="square" rtlCol="0">
            <a:spAutoFit/>
          </a:bodyPr>
          <a:lstStyle/>
          <a:p>
            <a:r>
              <a:rPr lang="en-US" sz="1200" b="1" dirty="0" smtClean="0">
                <a:solidFill>
                  <a:schemeClr val="tx1">
                    <a:lumMod val="65000"/>
                    <a:lumOff val="35000"/>
                  </a:schemeClr>
                </a:solidFill>
              </a:rPr>
              <a:t>Hattie</a:t>
            </a:r>
            <a:r>
              <a:rPr lang="en-US" sz="1200" b="1" dirty="0">
                <a:solidFill>
                  <a:schemeClr val="tx1">
                    <a:lumMod val="65000"/>
                    <a:lumOff val="35000"/>
                  </a:schemeClr>
                </a:solidFill>
              </a:rPr>
              <a:t>, </a:t>
            </a:r>
            <a:r>
              <a:rPr lang="en-US" sz="1200" b="1" dirty="0" smtClean="0">
                <a:solidFill>
                  <a:schemeClr val="tx1">
                    <a:lumMod val="65000"/>
                    <a:lumOff val="35000"/>
                  </a:schemeClr>
                </a:solidFill>
              </a:rPr>
              <a:t>15 (</a:t>
            </a:r>
            <a:r>
              <a:rPr lang="en-US" sz="1200" b="1" dirty="0" err="1">
                <a:solidFill>
                  <a:schemeClr val="tx1">
                    <a:lumMod val="65000"/>
                    <a:lumOff val="35000"/>
                  </a:schemeClr>
                </a:solidFill>
              </a:rPr>
              <a:t>goo.gl</a:t>
            </a:r>
            <a:r>
              <a:rPr lang="en-US" sz="1200" b="1" dirty="0">
                <a:solidFill>
                  <a:schemeClr val="tx1">
                    <a:lumMod val="65000"/>
                    <a:lumOff val="35000"/>
                  </a:schemeClr>
                </a:solidFill>
              </a:rPr>
              <a:t>/</a:t>
            </a:r>
            <a:r>
              <a:rPr lang="en-US" sz="1200" b="1" dirty="0" err="1">
                <a:solidFill>
                  <a:schemeClr val="tx1">
                    <a:lumMod val="65000"/>
                    <a:lumOff val="35000"/>
                  </a:schemeClr>
                </a:solidFill>
              </a:rPr>
              <a:t>HxYSCY</a:t>
            </a:r>
            <a:r>
              <a:rPr lang="en-US" sz="1200" b="1" dirty="0">
                <a:solidFill>
                  <a:schemeClr val="tx1">
                    <a:lumMod val="65000"/>
                    <a:lumOff val="35000"/>
                  </a:schemeClr>
                </a:solidFill>
              </a:rPr>
              <a:t> </a:t>
            </a:r>
            <a:r>
              <a:rPr lang="en-US" sz="1200" b="1" dirty="0" smtClean="0">
                <a:solidFill>
                  <a:schemeClr val="tx1">
                    <a:lumMod val="65000"/>
                    <a:lumOff val="35000"/>
                  </a:schemeClr>
                </a:solidFill>
              </a:rPr>
              <a:t>)</a:t>
            </a:r>
            <a:endParaRPr lang="en-US" sz="1200" b="1" dirty="0">
              <a:solidFill>
                <a:schemeClr val="tx1">
                  <a:lumMod val="65000"/>
                  <a:lumOff val="35000"/>
                </a:schemeClr>
              </a:solidFill>
            </a:endParaRPr>
          </a:p>
        </p:txBody>
      </p:sp>
      <p:sp>
        <p:nvSpPr>
          <p:cNvPr id="23" name="Trapezoid 22"/>
          <p:cNvSpPr/>
          <p:nvPr/>
        </p:nvSpPr>
        <p:spPr>
          <a:xfrm>
            <a:off x="2825071" y="1082447"/>
            <a:ext cx="3493858" cy="595501"/>
          </a:xfrm>
          <a:prstGeom prst="trapezoid">
            <a:avLst/>
          </a:prstGeom>
          <a:gradFill>
            <a:gsLst>
              <a:gs pos="0">
                <a:srgbClr val="FFFF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b="1" dirty="0" smtClean="0">
                <a:solidFill>
                  <a:schemeClr val="tx1"/>
                </a:solidFill>
                <a:latin typeface="Candara"/>
                <a:cs typeface="Candara"/>
              </a:rPr>
              <a:t>(1) Where am I going?</a:t>
            </a:r>
            <a:endParaRPr lang="en-US" sz="2500" b="1" dirty="0">
              <a:solidFill>
                <a:schemeClr val="tx1"/>
              </a:solidFill>
              <a:latin typeface="Candara"/>
              <a:cs typeface="Candara"/>
            </a:endParaRPr>
          </a:p>
        </p:txBody>
      </p:sp>
    </p:spTree>
    <p:extLst>
      <p:ext uri="{BB962C8B-B14F-4D97-AF65-F5344CB8AC3E}">
        <p14:creationId xmlns:p14="http://schemas.microsoft.com/office/powerpoint/2010/main" val="91310678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1760" y="6563702"/>
            <a:ext cx="1516896" cy="276999"/>
          </a:xfrm>
          <a:prstGeom prst="rect">
            <a:avLst/>
          </a:prstGeom>
          <a:noFill/>
        </p:spPr>
        <p:txBody>
          <a:bodyPr wrap="square" rtlCol="0">
            <a:spAutoFit/>
          </a:bodyPr>
          <a:lstStyle/>
          <a:p>
            <a:r>
              <a:rPr lang="en-US" sz="1200" b="1" dirty="0" smtClean="0">
                <a:solidFill>
                  <a:schemeClr val="tx1">
                    <a:lumMod val="65000"/>
                    <a:lumOff val="35000"/>
                  </a:schemeClr>
                </a:solidFill>
              </a:rPr>
              <a:t>Hattie, 2009, slide 22</a:t>
            </a:r>
            <a:endParaRPr lang="en-US" sz="1200" b="1" dirty="0">
              <a:solidFill>
                <a:schemeClr val="tx1">
                  <a:lumMod val="65000"/>
                  <a:lumOff val="35000"/>
                </a:schemeClr>
              </a:solidFill>
            </a:endParaRPr>
          </a:p>
        </p:txBody>
      </p:sp>
      <p:grpSp>
        <p:nvGrpSpPr>
          <p:cNvPr id="5" name="Group 4"/>
          <p:cNvGrpSpPr/>
          <p:nvPr/>
        </p:nvGrpSpPr>
        <p:grpSpPr>
          <a:xfrm>
            <a:off x="3025389" y="2620841"/>
            <a:ext cx="3033792" cy="3056429"/>
            <a:chOff x="2775095" y="3293026"/>
            <a:chExt cx="3033792" cy="3056429"/>
          </a:xfrm>
        </p:grpSpPr>
        <p:sp>
          <p:nvSpPr>
            <p:cNvPr id="17" name="Round Same Side Corner Rectangle 16"/>
            <p:cNvSpPr/>
            <p:nvPr/>
          </p:nvSpPr>
          <p:spPr>
            <a:xfrm>
              <a:off x="2775095" y="3293026"/>
              <a:ext cx="3033792" cy="3056429"/>
            </a:xfrm>
            <a:prstGeom prst="round2SameRect">
              <a:avLst/>
            </a:prstGeom>
            <a:solidFill>
              <a:srgbClr val="FFC4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10000"/>
                </a:lnSpc>
              </a:pPr>
              <a:endParaRPr lang="en-US" sz="2000" dirty="0" smtClean="0">
                <a:solidFill>
                  <a:srgbClr val="000000"/>
                </a:solidFill>
                <a:latin typeface="Candara"/>
                <a:cs typeface="Candara"/>
              </a:endParaRPr>
            </a:p>
            <a:p>
              <a:pPr>
                <a:lnSpc>
                  <a:spcPct val="110000"/>
                </a:lnSpc>
              </a:pPr>
              <a:endParaRPr lang="en-US" sz="2000" dirty="0">
                <a:solidFill>
                  <a:srgbClr val="000000"/>
                </a:solidFill>
                <a:latin typeface="Candara"/>
                <a:cs typeface="Candara"/>
              </a:endParaRPr>
            </a:p>
            <a:p>
              <a:pPr>
                <a:lnSpc>
                  <a:spcPct val="110000"/>
                </a:lnSpc>
              </a:pPr>
              <a:endParaRPr lang="en-US" sz="2000" dirty="0" smtClean="0">
                <a:solidFill>
                  <a:srgbClr val="000000"/>
                </a:solidFill>
                <a:latin typeface="Candara"/>
                <a:cs typeface="Candara"/>
              </a:endParaRPr>
            </a:p>
            <a:p>
              <a:pPr>
                <a:lnSpc>
                  <a:spcPct val="110000"/>
                </a:lnSpc>
              </a:pPr>
              <a:endParaRPr lang="en-US" sz="2000" dirty="0">
                <a:solidFill>
                  <a:srgbClr val="000000"/>
                </a:solidFill>
                <a:latin typeface="Candara"/>
                <a:cs typeface="Candara"/>
              </a:endParaRPr>
            </a:p>
            <a:p>
              <a:pPr>
                <a:lnSpc>
                  <a:spcPct val="110000"/>
                </a:lnSpc>
              </a:pPr>
              <a:endParaRPr lang="en-US" sz="2000" dirty="0" smtClean="0">
                <a:solidFill>
                  <a:srgbClr val="000000"/>
                </a:solidFill>
                <a:latin typeface="Candara"/>
                <a:cs typeface="Candara"/>
              </a:endParaRPr>
            </a:p>
            <a:p>
              <a:pPr>
                <a:lnSpc>
                  <a:spcPct val="110000"/>
                </a:lnSpc>
              </a:pPr>
              <a:endParaRPr lang="en-US" sz="2000" dirty="0">
                <a:solidFill>
                  <a:srgbClr val="000000"/>
                </a:solidFill>
                <a:latin typeface="Candara"/>
                <a:cs typeface="Candara"/>
              </a:endParaRPr>
            </a:p>
            <a:p>
              <a:pPr>
                <a:lnSpc>
                  <a:spcPct val="110000"/>
                </a:lnSpc>
              </a:pPr>
              <a:endParaRPr lang="en-US" sz="2000" dirty="0">
                <a:solidFill>
                  <a:srgbClr val="000000"/>
                </a:solidFill>
                <a:latin typeface="Candara"/>
                <a:cs typeface="Candara"/>
              </a:endParaRPr>
            </a:p>
          </p:txBody>
        </p:sp>
        <p:sp>
          <p:nvSpPr>
            <p:cNvPr id="16" name="TextBox 15"/>
            <p:cNvSpPr txBox="1"/>
            <p:nvPr/>
          </p:nvSpPr>
          <p:spPr>
            <a:xfrm>
              <a:off x="2883476" y="3293026"/>
              <a:ext cx="2925411" cy="2954655"/>
            </a:xfrm>
            <a:prstGeom prst="rect">
              <a:avLst/>
            </a:prstGeom>
            <a:noFill/>
          </p:spPr>
          <p:txBody>
            <a:bodyPr wrap="square" rtlCol="0">
              <a:spAutoFit/>
            </a:bodyPr>
            <a:lstStyle/>
            <a:p>
              <a:r>
                <a:rPr lang="en-US" sz="2000" b="1" dirty="0" smtClean="0"/>
                <a:t>Learners:</a:t>
              </a:r>
            </a:p>
            <a:p>
              <a:pPr marL="285750" indent="-285750">
                <a:lnSpc>
                  <a:spcPct val="110000"/>
                </a:lnSpc>
                <a:buFont typeface="Arial"/>
                <a:buChar char="•"/>
              </a:pPr>
              <a:r>
                <a:rPr lang="en-US" sz="2000" dirty="0">
                  <a:latin typeface="Candara"/>
                  <a:cs typeface="Candara"/>
                </a:rPr>
                <a:t>Where am I on the </a:t>
              </a:r>
              <a:r>
                <a:rPr lang="en-US" sz="2000" dirty="0" smtClean="0">
                  <a:latin typeface="Candara"/>
                  <a:cs typeface="Candara"/>
                </a:rPr>
                <a:t>progress continuum</a:t>
              </a:r>
              <a:r>
                <a:rPr lang="en-US" sz="2000" dirty="0">
                  <a:latin typeface="Candara"/>
                  <a:cs typeface="Candara"/>
                </a:rPr>
                <a:t>? </a:t>
              </a:r>
            </a:p>
            <a:p>
              <a:pPr marL="285750" indent="-285750">
                <a:lnSpc>
                  <a:spcPct val="110000"/>
                </a:lnSpc>
                <a:buFont typeface="Arial"/>
                <a:buChar char="•"/>
              </a:pPr>
              <a:r>
                <a:rPr lang="en-US" sz="2000" dirty="0">
                  <a:latin typeface="Candara"/>
                  <a:cs typeface="Candara"/>
                </a:rPr>
                <a:t>What am I doing well?</a:t>
              </a:r>
            </a:p>
            <a:p>
              <a:r>
                <a:rPr lang="en-US" sz="2000" b="1" dirty="0">
                  <a:latin typeface="Candara"/>
                  <a:cs typeface="Candara"/>
                </a:rPr>
                <a:t>I</a:t>
              </a:r>
              <a:r>
                <a:rPr lang="en-US" sz="2000" b="1" dirty="0" smtClean="0">
                  <a:latin typeface="Candara"/>
                  <a:cs typeface="Candara"/>
                </a:rPr>
                <a:t>nstructor:</a:t>
              </a:r>
            </a:p>
            <a:p>
              <a:pPr marL="285750" indent="-285750">
                <a:buFont typeface="Arial"/>
                <a:buChar char="•"/>
              </a:pPr>
              <a:r>
                <a:rPr lang="en-US" sz="2000" dirty="0" smtClean="0">
                  <a:latin typeface="Candara"/>
                  <a:cs typeface="Candara"/>
                </a:rPr>
                <a:t>How </a:t>
              </a:r>
              <a:r>
                <a:rPr lang="en-US" sz="2000" dirty="0">
                  <a:latin typeface="Candara"/>
                  <a:cs typeface="Candara"/>
                </a:rPr>
                <a:t>was the feedback received? </a:t>
              </a:r>
            </a:p>
            <a:p>
              <a:pPr marL="285750" indent="-285750">
                <a:buFont typeface="Arial"/>
                <a:buChar char="•"/>
              </a:pPr>
              <a:r>
                <a:rPr lang="en-US" sz="2000" dirty="0">
                  <a:latin typeface="Candara"/>
                  <a:cs typeface="Candara"/>
                </a:rPr>
                <a:t>Was it understood?</a:t>
              </a:r>
            </a:p>
            <a:p>
              <a:pPr marL="285750" indent="-285750">
                <a:buFont typeface="Arial"/>
                <a:buChar char="•"/>
              </a:pPr>
              <a:r>
                <a:rPr lang="en-US" sz="2000" dirty="0">
                  <a:latin typeface="Candara"/>
                  <a:cs typeface="Candara"/>
                </a:rPr>
                <a:t>Is it ‘helpful’? </a:t>
              </a:r>
            </a:p>
          </p:txBody>
        </p:sp>
      </p:grpSp>
      <p:sp>
        <p:nvSpPr>
          <p:cNvPr id="25" name="Trapezoid 24"/>
          <p:cNvSpPr/>
          <p:nvPr/>
        </p:nvSpPr>
        <p:spPr>
          <a:xfrm>
            <a:off x="2825071" y="1082447"/>
            <a:ext cx="3493858" cy="595501"/>
          </a:xfrm>
          <a:prstGeom prst="trapezoid">
            <a:avLst/>
          </a:prstGeom>
          <a:gradFill>
            <a:gsLst>
              <a:gs pos="0">
                <a:srgbClr val="FFFF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rgbClr val="D9D9D9"/>
                </a:solidFill>
                <a:latin typeface="Candara"/>
                <a:cs typeface="Candara"/>
              </a:rPr>
              <a:t>(1) Where am I going?</a:t>
            </a:r>
            <a:endParaRPr lang="en-US" sz="2500" dirty="0">
              <a:solidFill>
                <a:srgbClr val="D9D9D9"/>
              </a:solidFill>
              <a:latin typeface="Candara"/>
              <a:cs typeface="Candara"/>
            </a:endParaRPr>
          </a:p>
        </p:txBody>
      </p:sp>
      <p:sp>
        <p:nvSpPr>
          <p:cNvPr id="28" name="Wave 27"/>
          <p:cNvSpPr/>
          <p:nvPr/>
        </p:nvSpPr>
        <p:spPr>
          <a:xfrm>
            <a:off x="2516401" y="1860459"/>
            <a:ext cx="3950984" cy="847332"/>
          </a:xfrm>
          <a:prstGeom prst="wave">
            <a:avLst>
              <a:gd name="adj1" fmla="val 13436"/>
              <a:gd name="adj2" fmla="val 5349"/>
            </a:avLst>
          </a:prstGeom>
          <a:gradFill>
            <a:gsLst>
              <a:gs pos="0">
                <a:srgbClr val="FF8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b="1" dirty="0" smtClean="0">
                <a:solidFill>
                  <a:srgbClr val="000000"/>
                </a:solidFill>
                <a:latin typeface="Candara"/>
                <a:cs typeface="Candara"/>
              </a:rPr>
              <a:t>(2) How am I doing?</a:t>
            </a:r>
            <a:endParaRPr lang="en-US" sz="2500" b="1" dirty="0">
              <a:solidFill>
                <a:srgbClr val="000000"/>
              </a:solidFill>
              <a:latin typeface="Candara"/>
              <a:cs typeface="Candara"/>
            </a:endParaRPr>
          </a:p>
        </p:txBody>
      </p:sp>
      <p:sp>
        <p:nvSpPr>
          <p:cNvPr id="29" name="Rectangle 28"/>
          <p:cNvSpPr/>
          <p:nvPr/>
        </p:nvSpPr>
        <p:spPr>
          <a:xfrm>
            <a:off x="587577" y="164615"/>
            <a:ext cx="7968846" cy="646705"/>
          </a:xfrm>
          <a:prstGeom prst="rect">
            <a:avLst/>
          </a:prstGeom>
          <a:gradFill>
            <a:gsLst>
              <a:gs pos="0">
                <a:srgbClr val="66CCFF"/>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latin typeface="Candara"/>
                <a:cs typeface="Candara"/>
              </a:rPr>
              <a:t>Effective rubrics answer 3 questions:</a:t>
            </a:r>
            <a:endParaRPr lang="en-US" sz="3200" dirty="0">
              <a:solidFill>
                <a:srgbClr val="000000"/>
              </a:solidFill>
              <a:latin typeface="Candara"/>
              <a:cs typeface="Candara"/>
            </a:endParaRPr>
          </a:p>
        </p:txBody>
      </p:sp>
    </p:spTree>
    <p:extLst>
      <p:ext uri="{BB962C8B-B14F-4D97-AF65-F5344CB8AC3E}">
        <p14:creationId xmlns:p14="http://schemas.microsoft.com/office/powerpoint/2010/main" val="226745071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 Same Side Corner Rectangle 19"/>
          <p:cNvSpPr/>
          <p:nvPr/>
        </p:nvSpPr>
        <p:spPr>
          <a:xfrm>
            <a:off x="3080826" y="3620397"/>
            <a:ext cx="2922622" cy="1517889"/>
          </a:xfrm>
          <a:prstGeom prst="round2SameRect">
            <a:avLst/>
          </a:prstGeom>
          <a:solidFill>
            <a:srgbClr val="FF8B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10000"/>
              </a:lnSpc>
            </a:pPr>
            <a:r>
              <a:rPr lang="en-US" sz="2000" dirty="0">
                <a:solidFill>
                  <a:srgbClr val="000000"/>
                </a:solidFill>
                <a:latin typeface="Candara"/>
                <a:cs typeface="Candara"/>
              </a:rPr>
              <a:t>What are my </a:t>
            </a:r>
            <a:endParaRPr lang="en-US" sz="2000" dirty="0" smtClean="0">
              <a:solidFill>
                <a:srgbClr val="000000"/>
              </a:solidFill>
              <a:latin typeface="Candara"/>
              <a:cs typeface="Candara"/>
            </a:endParaRPr>
          </a:p>
          <a:p>
            <a:pPr marL="342900" indent="-342900">
              <a:lnSpc>
                <a:spcPct val="110000"/>
              </a:lnSpc>
              <a:buFont typeface="Arial"/>
              <a:buChar char="•"/>
            </a:pPr>
            <a:r>
              <a:rPr lang="en-US" sz="2000" dirty="0" smtClean="0">
                <a:solidFill>
                  <a:srgbClr val="000000"/>
                </a:solidFill>
                <a:latin typeface="Candara"/>
                <a:cs typeface="Candara"/>
              </a:rPr>
              <a:t>follow-up steps for improvement? </a:t>
            </a:r>
            <a:endParaRPr lang="en-US" sz="2000" dirty="0">
              <a:solidFill>
                <a:srgbClr val="000000"/>
              </a:solidFill>
              <a:latin typeface="Candara"/>
              <a:cs typeface="Candara"/>
            </a:endParaRPr>
          </a:p>
          <a:p>
            <a:pPr marL="342900" indent="-342900">
              <a:lnSpc>
                <a:spcPct val="110000"/>
              </a:lnSpc>
              <a:buFont typeface="Arial"/>
              <a:buChar char="•"/>
            </a:pPr>
            <a:r>
              <a:rPr lang="en-US" sz="2000" dirty="0" smtClean="0">
                <a:solidFill>
                  <a:srgbClr val="000000"/>
                </a:solidFill>
                <a:latin typeface="Candara"/>
                <a:cs typeface="Candara"/>
              </a:rPr>
              <a:t>new progress goals?</a:t>
            </a:r>
            <a:endParaRPr lang="en-US" sz="2000" dirty="0">
              <a:solidFill>
                <a:srgbClr val="000000"/>
              </a:solidFill>
              <a:latin typeface="Candara"/>
              <a:cs typeface="Candara"/>
            </a:endParaRPr>
          </a:p>
          <a:p>
            <a:pPr algn="ctr"/>
            <a:endParaRPr lang="en-US" sz="800" dirty="0">
              <a:latin typeface="Candara"/>
              <a:cs typeface="Candara"/>
            </a:endParaRPr>
          </a:p>
        </p:txBody>
      </p:sp>
      <p:sp>
        <p:nvSpPr>
          <p:cNvPr id="13" name="TextBox 12"/>
          <p:cNvSpPr txBox="1"/>
          <p:nvPr/>
        </p:nvSpPr>
        <p:spPr>
          <a:xfrm>
            <a:off x="11760" y="6563702"/>
            <a:ext cx="1516896" cy="276999"/>
          </a:xfrm>
          <a:prstGeom prst="rect">
            <a:avLst/>
          </a:prstGeom>
          <a:noFill/>
        </p:spPr>
        <p:txBody>
          <a:bodyPr wrap="square" rtlCol="0">
            <a:spAutoFit/>
          </a:bodyPr>
          <a:lstStyle/>
          <a:p>
            <a:r>
              <a:rPr lang="en-US" sz="1200" b="1" dirty="0" smtClean="0">
                <a:solidFill>
                  <a:schemeClr val="tx1">
                    <a:lumMod val="65000"/>
                    <a:lumOff val="35000"/>
                  </a:schemeClr>
                </a:solidFill>
              </a:rPr>
              <a:t>Hattie, 2009, slide 22</a:t>
            </a:r>
            <a:endParaRPr lang="en-US" sz="1200" b="1" dirty="0">
              <a:solidFill>
                <a:schemeClr val="tx1">
                  <a:lumMod val="65000"/>
                  <a:lumOff val="35000"/>
                </a:schemeClr>
              </a:solidFill>
            </a:endParaRPr>
          </a:p>
        </p:txBody>
      </p:sp>
      <p:sp>
        <p:nvSpPr>
          <p:cNvPr id="23" name="Pentagon 22"/>
          <p:cNvSpPr/>
          <p:nvPr/>
        </p:nvSpPr>
        <p:spPr>
          <a:xfrm>
            <a:off x="2825807" y="2882520"/>
            <a:ext cx="3492387" cy="619761"/>
          </a:xfrm>
          <a:prstGeom prst="homePlate">
            <a:avLst/>
          </a:prstGeom>
          <a:gradFill>
            <a:gsLst>
              <a:gs pos="0">
                <a:srgbClr val="FF0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b="1" dirty="0" smtClean="0">
                <a:solidFill>
                  <a:srgbClr val="000000"/>
                </a:solidFill>
                <a:latin typeface="Candara"/>
                <a:cs typeface="Candara"/>
              </a:rPr>
              <a:t>(3) Where to next?</a:t>
            </a:r>
            <a:endParaRPr lang="en-US" sz="2500" b="1" dirty="0">
              <a:solidFill>
                <a:srgbClr val="000000"/>
              </a:solidFill>
              <a:latin typeface="Candara"/>
              <a:cs typeface="Candara"/>
            </a:endParaRPr>
          </a:p>
        </p:txBody>
      </p:sp>
      <p:sp>
        <p:nvSpPr>
          <p:cNvPr id="24" name="Wave 23"/>
          <p:cNvSpPr/>
          <p:nvPr/>
        </p:nvSpPr>
        <p:spPr>
          <a:xfrm>
            <a:off x="2700134" y="1860459"/>
            <a:ext cx="3618060" cy="847332"/>
          </a:xfrm>
          <a:prstGeom prst="wave">
            <a:avLst>
              <a:gd name="adj1" fmla="val 13436"/>
              <a:gd name="adj2" fmla="val 5349"/>
            </a:avLst>
          </a:prstGeom>
          <a:gradFill>
            <a:gsLst>
              <a:gs pos="0">
                <a:srgbClr val="FF8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rgbClr val="BFBFBF"/>
                </a:solidFill>
                <a:latin typeface="Candara"/>
                <a:cs typeface="Candara"/>
              </a:rPr>
              <a:t>(2) How am I doing?</a:t>
            </a:r>
            <a:endParaRPr lang="en-US" sz="2500" dirty="0">
              <a:solidFill>
                <a:srgbClr val="BFBFBF"/>
              </a:solidFill>
              <a:latin typeface="Candara"/>
              <a:cs typeface="Candara"/>
            </a:endParaRPr>
          </a:p>
        </p:txBody>
      </p:sp>
      <p:sp>
        <p:nvSpPr>
          <p:cNvPr id="25" name="Trapezoid 24"/>
          <p:cNvSpPr/>
          <p:nvPr/>
        </p:nvSpPr>
        <p:spPr>
          <a:xfrm>
            <a:off x="2825071" y="1082447"/>
            <a:ext cx="3493858" cy="595501"/>
          </a:xfrm>
          <a:prstGeom prst="trapezoid">
            <a:avLst/>
          </a:prstGeom>
          <a:gradFill>
            <a:gsLst>
              <a:gs pos="0">
                <a:srgbClr val="FFFF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500" dirty="0" smtClean="0">
                <a:solidFill>
                  <a:schemeClr val="bg1">
                    <a:lumMod val="85000"/>
                  </a:schemeClr>
                </a:solidFill>
                <a:latin typeface="Candara"/>
                <a:cs typeface="Candara"/>
              </a:rPr>
              <a:t>(1) Where am I going?</a:t>
            </a:r>
            <a:endParaRPr lang="en-US" sz="2500" dirty="0">
              <a:solidFill>
                <a:schemeClr val="bg1">
                  <a:lumMod val="85000"/>
                </a:schemeClr>
              </a:solidFill>
              <a:latin typeface="Candara"/>
              <a:cs typeface="Candara"/>
            </a:endParaRPr>
          </a:p>
        </p:txBody>
      </p:sp>
      <p:sp>
        <p:nvSpPr>
          <p:cNvPr id="27" name="Rectangle 26"/>
          <p:cNvSpPr/>
          <p:nvPr/>
        </p:nvSpPr>
        <p:spPr>
          <a:xfrm>
            <a:off x="587577" y="164615"/>
            <a:ext cx="7968846" cy="646705"/>
          </a:xfrm>
          <a:prstGeom prst="rect">
            <a:avLst/>
          </a:prstGeom>
          <a:gradFill>
            <a:gsLst>
              <a:gs pos="0">
                <a:srgbClr val="66CCFF"/>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latin typeface="Candara"/>
                <a:cs typeface="Candara"/>
              </a:rPr>
              <a:t>Effective rubrics answer 3 questions:</a:t>
            </a:r>
            <a:endParaRPr lang="en-US" sz="3200" dirty="0">
              <a:solidFill>
                <a:srgbClr val="000000"/>
              </a:solidFill>
              <a:latin typeface="Candara"/>
              <a:cs typeface="Candara"/>
            </a:endParaRPr>
          </a:p>
        </p:txBody>
      </p:sp>
    </p:spTree>
    <p:extLst>
      <p:ext uri="{BB962C8B-B14F-4D97-AF65-F5344CB8AC3E}">
        <p14:creationId xmlns:p14="http://schemas.microsoft.com/office/powerpoint/2010/main" val="69014204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81097D08594705A52AB6F1A49CBB88@homeajjwzsgov2"/>
          <p:cNvPicPr>
            <a:picLocks noChangeAspect="1" noChangeArrowheads="1"/>
          </p:cNvPicPr>
          <p:nvPr/>
        </p:nvPicPr>
        <p:blipFill>
          <a:blip r:embed="rId3" cstate="print"/>
          <a:srcRect/>
          <a:stretch>
            <a:fillRect/>
          </a:stretch>
        </p:blipFill>
        <p:spPr bwMode="auto">
          <a:xfrm>
            <a:off x="364526" y="749366"/>
            <a:ext cx="4795479" cy="5421455"/>
          </a:xfrm>
          <a:prstGeom prst="rect">
            <a:avLst/>
          </a:prstGeom>
          <a:noFill/>
          <a:ln w="57150" cmpd="sng">
            <a:solidFill>
              <a:srgbClr val="FF0000"/>
            </a:solidFill>
            <a:miter lim="800000"/>
            <a:headEnd/>
            <a:tailEnd/>
          </a:ln>
        </p:spPr>
      </p:pic>
      <p:sp>
        <p:nvSpPr>
          <p:cNvPr id="4" name="TextBox 3"/>
          <p:cNvSpPr txBox="1"/>
          <p:nvPr/>
        </p:nvSpPr>
        <p:spPr>
          <a:xfrm>
            <a:off x="1987251" y="6581001"/>
            <a:ext cx="1994601" cy="276999"/>
          </a:xfrm>
          <a:prstGeom prst="rect">
            <a:avLst/>
          </a:prstGeom>
          <a:noFill/>
        </p:spPr>
        <p:txBody>
          <a:bodyPr wrap="square" rtlCol="0">
            <a:spAutoFit/>
          </a:bodyPr>
          <a:lstStyle/>
          <a:p>
            <a:r>
              <a:rPr lang="de-DE" sz="1200" b="1" dirty="0" smtClean="0">
                <a:solidFill>
                  <a:schemeClr val="bg1">
                    <a:lumMod val="75000"/>
                  </a:schemeClr>
                </a:solidFill>
              </a:rPr>
              <a:t>Lamar State, 2011, slide1</a:t>
            </a:r>
            <a:endParaRPr lang="en-US" sz="1200" b="1" dirty="0">
              <a:solidFill>
                <a:schemeClr val="bg1">
                  <a:lumMod val="75000"/>
                </a:schemeClr>
              </a:solidFill>
            </a:endParaRPr>
          </a:p>
        </p:txBody>
      </p:sp>
      <p:grpSp>
        <p:nvGrpSpPr>
          <p:cNvPr id="5" name="Group 4"/>
          <p:cNvGrpSpPr/>
          <p:nvPr/>
        </p:nvGrpSpPr>
        <p:grpSpPr>
          <a:xfrm>
            <a:off x="5585468" y="417878"/>
            <a:ext cx="3481224" cy="6163123"/>
            <a:chOff x="5585468" y="627841"/>
            <a:chExt cx="3481224" cy="6163123"/>
          </a:xfrm>
        </p:grpSpPr>
        <p:sp>
          <p:nvSpPr>
            <p:cNvPr id="11" name="TextBox 10"/>
            <p:cNvSpPr txBox="1"/>
            <p:nvPr/>
          </p:nvSpPr>
          <p:spPr>
            <a:xfrm>
              <a:off x="5585468" y="627841"/>
              <a:ext cx="3420166" cy="523220"/>
            </a:xfrm>
            <a:prstGeom prst="rect">
              <a:avLst/>
            </a:prstGeom>
            <a:noFill/>
          </p:spPr>
          <p:txBody>
            <a:bodyPr wrap="square" rtlCol="0">
              <a:spAutoFit/>
            </a:bodyPr>
            <a:lstStyle/>
            <a:p>
              <a:r>
                <a:rPr lang="en-US" sz="2800" dirty="0" smtClean="0">
                  <a:solidFill>
                    <a:srgbClr val="000000"/>
                  </a:solidFill>
                  <a:latin typeface="Candara"/>
                  <a:cs typeface="Candara"/>
                </a:rPr>
                <a:t>Workshop Resources</a:t>
              </a:r>
              <a:endParaRPr lang="en-US" sz="2800" dirty="0">
                <a:solidFill>
                  <a:srgbClr val="000000"/>
                </a:solidFill>
                <a:latin typeface="Candara"/>
                <a:cs typeface="Candara"/>
              </a:endParaRPr>
            </a:p>
          </p:txBody>
        </p:sp>
        <p:sp>
          <p:nvSpPr>
            <p:cNvPr id="12" name="TextBox 11"/>
            <p:cNvSpPr txBox="1"/>
            <p:nvPr/>
          </p:nvSpPr>
          <p:spPr>
            <a:xfrm>
              <a:off x="5712849" y="1151061"/>
              <a:ext cx="3186658" cy="400110"/>
            </a:xfrm>
            <a:prstGeom prst="rect">
              <a:avLst/>
            </a:prstGeom>
            <a:noFill/>
          </p:spPr>
          <p:txBody>
            <a:bodyPr wrap="square" rtlCol="0">
              <a:spAutoFit/>
            </a:bodyPr>
            <a:lstStyle/>
            <a:p>
              <a:pPr marL="457200" indent="-457200">
                <a:buFont typeface="Arial"/>
                <a:buChar char="•"/>
              </a:pPr>
              <a:r>
                <a:rPr lang="en-US" sz="2000" i="1" dirty="0" smtClean="0">
                  <a:latin typeface="Candara"/>
                  <a:cs typeface="Candara"/>
                  <a:hlinkClick r:id="rId4"/>
                </a:rPr>
                <a:t>http</a:t>
              </a:r>
              <a:r>
                <a:rPr lang="en-US" sz="2000" i="1" dirty="0">
                  <a:latin typeface="Candara"/>
                  <a:cs typeface="Candara"/>
                  <a:hlinkClick r:id="rId4"/>
                </a:rPr>
                <a:t>://goo.gl</a:t>
              </a:r>
              <a:r>
                <a:rPr lang="en-US" sz="2000" i="1" dirty="0" smtClean="0">
                  <a:latin typeface="Candara"/>
                  <a:cs typeface="Candara"/>
                  <a:hlinkClick r:id="rId4"/>
                </a:rPr>
                <a:t>/W6ZZ1c</a:t>
              </a:r>
              <a:r>
                <a:rPr lang="en-US" sz="2000" i="1" dirty="0" smtClean="0">
                  <a:latin typeface="Candara"/>
                  <a:cs typeface="Candara"/>
                </a:rPr>
                <a:t>   </a:t>
              </a:r>
            </a:p>
          </p:txBody>
        </p:sp>
        <p:grpSp>
          <p:nvGrpSpPr>
            <p:cNvPr id="2" name="Group 1"/>
            <p:cNvGrpSpPr/>
            <p:nvPr/>
          </p:nvGrpSpPr>
          <p:grpSpPr>
            <a:xfrm>
              <a:off x="5585468" y="1681325"/>
              <a:ext cx="3481224" cy="1134881"/>
              <a:chOff x="5606722" y="1916490"/>
              <a:chExt cx="3481224" cy="1134881"/>
            </a:xfrm>
          </p:grpSpPr>
          <p:sp>
            <p:nvSpPr>
              <p:cNvPr id="13" name="TextBox 12"/>
              <p:cNvSpPr txBox="1"/>
              <p:nvPr/>
            </p:nvSpPr>
            <p:spPr>
              <a:xfrm>
                <a:off x="5606722" y="1916490"/>
                <a:ext cx="3292785" cy="523220"/>
              </a:xfrm>
              <a:prstGeom prst="rect">
                <a:avLst/>
              </a:prstGeom>
              <a:noFill/>
            </p:spPr>
            <p:txBody>
              <a:bodyPr wrap="square" rtlCol="0">
                <a:spAutoFit/>
              </a:bodyPr>
              <a:lstStyle/>
              <a:p>
                <a:r>
                  <a:rPr lang="en-US" sz="2800" dirty="0" smtClean="0">
                    <a:latin typeface="Candara"/>
                    <a:cs typeface="Candara"/>
                  </a:rPr>
                  <a:t>Contact </a:t>
                </a:r>
                <a:r>
                  <a:rPr lang="en-US" sz="2800" dirty="0">
                    <a:solidFill>
                      <a:srgbClr val="000000"/>
                    </a:solidFill>
                    <a:latin typeface="Candara"/>
                    <a:cs typeface="Candara"/>
                  </a:rPr>
                  <a:t>I</a:t>
                </a:r>
                <a:r>
                  <a:rPr lang="en-US" sz="2800" dirty="0" smtClean="0">
                    <a:solidFill>
                      <a:srgbClr val="000000"/>
                    </a:solidFill>
                    <a:latin typeface="Candara"/>
                    <a:cs typeface="Candara"/>
                  </a:rPr>
                  <a:t>nformation</a:t>
                </a:r>
                <a:endParaRPr lang="en-US" sz="2800" dirty="0">
                  <a:solidFill>
                    <a:srgbClr val="000000"/>
                  </a:solidFill>
                  <a:latin typeface="Candara"/>
                  <a:cs typeface="Candara"/>
                </a:endParaRPr>
              </a:p>
            </p:txBody>
          </p:sp>
          <p:sp>
            <p:nvSpPr>
              <p:cNvPr id="14" name="TextBox 13"/>
              <p:cNvSpPr txBox="1"/>
              <p:nvPr/>
            </p:nvSpPr>
            <p:spPr>
              <a:xfrm>
                <a:off x="5712849" y="1974153"/>
                <a:ext cx="3375097" cy="1077218"/>
              </a:xfrm>
              <a:prstGeom prst="rect">
                <a:avLst/>
              </a:prstGeom>
              <a:noFill/>
            </p:spPr>
            <p:txBody>
              <a:bodyPr wrap="square" rtlCol="0">
                <a:spAutoFit/>
              </a:bodyPr>
              <a:lstStyle/>
              <a:p>
                <a:endParaRPr lang="en-US" sz="2400" dirty="0" smtClean="0">
                  <a:latin typeface="Candara"/>
                  <a:cs typeface="Candara"/>
                </a:endParaRPr>
              </a:p>
              <a:p>
                <a:pPr marL="342900" indent="-342900">
                  <a:buFont typeface="Arial"/>
                  <a:buChar char="•"/>
                </a:pPr>
                <a:r>
                  <a:rPr lang="en-US" sz="2000" i="1" dirty="0" smtClean="0">
                    <a:solidFill>
                      <a:srgbClr val="000000"/>
                    </a:solidFill>
                    <a:latin typeface="Candara"/>
                    <a:cs typeface="Candara"/>
                    <a:hlinkClick r:id="rId5"/>
                  </a:rPr>
                  <a:t>sue.hellman@unb.ca</a:t>
                </a:r>
                <a:endParaRPr lang="en-US" sz="2000" i="1" dirty="0" smtClean="0">
                  <a:solidFill>
                    <a:srgbClr val="000000"/>
                  </a:solidFill>
                  <a:latin typeface="Candara"/>
                  <a:cs typeface="Candara"/>
                </a:endParaRPr>
              </a:p>
              <a:p>
                <a:pPr marL="342900" indent="-342900">
                  <a:buFont typeface="Arial"/>
                  <a:buChar char="•"/>
                </a:pPr>
                <a:r>
                  <a:rPr lang="en-US" sz="2000" i="1" dirty="0" smtClean="0">
                    <a:solidFill>
                      <a:srgbClr val="000000"/>
                    </a:solidFill>
                    <a:latin typeface="Candara"/>
                    <a:cs typeface="Candara"/>
                  </a:rPr>
                  <a:t>506-447-3091 </a:t>
                </a:r>
              </a:p>
            </p:txBody>
          </p:sp>
        </p:grpSp>
        <p:sp>
          <p:nvSpPr>
            <p:cNvPr id="9" name="TextBox 8"/>
            <p:cNvSpPr txBox="1"/>
            <p:nvPr/>
          </p:nvSpPr>
          <p:spPr>
            <a:xfrm>
              <a:off x="5809184" y="2943758"/>
              <a:ext cx="3069069" cy="3847206"/>
            </a:xfrm>
            <a:prstGeom prst="rect">
              <a:avLst/>
            </a:prstGeom>
            <a:noFill/>
          </p:spPr>
          <p:txBody>
            <a:bodyPr wrap="square" rtlCol="0">
              <a:spAutoFit/>
            </a:bodyPr>
            <a:lstStyle/>
            <a:p>
              <a:r>
                <a:rPr lang="en-US" sz="1200" dirty="0" smtClean="0">
                  <a:solidFill>
                    <a:srgbClr val="000000"/>
                  </a:solidFill>
                  <a:latin typeface="Candara"/>
                  <a:cs typeface="Candara"/>
                </a:rPr>
                <a:t>Please do not use the images or content in this presentation without contacting the original authors and artists. </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Many of the images are from Flickr Creative Commons with licenses that do not require permission for derivative or non-commercial use, but not all. </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I have received or am in the process of obtaining permission to use the rest myself, but this does not confer the right for others to copy or reuse the material in another context.  Where permission has been refused for use in the posted version, I have blacked out the image but left the URL of the original source so you can view it there.</a:t>
              </a:r>
            </a:p>
            <a:p>
              <a:endParaRPr lang="en-US" sz="800" dirty="0">
                <a:solidFill>
                  <a:srgbClr val="000000"/>
                </a:solidFill>
                <a:latin typeface="Candara"/>
                <a:cs typeface="Candara"/>
              </a:endParaRPr>
            </a:p>
            <a:p>
              <a:r>
                <a:rPr lang="en-US" sz="1200" dirty="0" smtClean="0">
                  <a:solidFill>
                    <a:srgbClr val="000000"/>
                  </a:solidFill>
                  <a:latin typeface="Candara"/>
                  <a:cs typeface="Candara"/>
                </a:rPr>
                <a:t>If you would like me do this workshop for your organization, please get in touch. I love to travel and work with other educators. </a:t>
              </a:r>
              <a:endParaRPr lang="en-US" sz="1200" dirty="0">
                <a:solidFill>
                  <a:srgbClr val="000000"/>
                </a:solidFill>
                <a:latin typeface="Candara"/>
                <a:cs typeface="Candara"/>
              </a:endParaRPr>
            </a:p>
          </p:txBody>
        </p:sp>
      </p:grpSp>
    </p:spTree>
    <p:extLst>
      <p:ext uri="{BB962C8B-B14F-4D97-AF65-F5344CB8AC3E}">
        <p14:creationId xmlns:p14="http://schemas.microsoft.com/office/powerpoint/2010/main" val="2238927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3" name="TextBox 2"/>
          <p:cNvSpPr txBox="1"/>
          <p:nvPr/>
        </p:nvSpPr>
        <p:spPr>
          <a:xfrm>
            <a:off x="7025197" y="6581001"/>
            <a:ext cx="2118803" cy="276999"/>
          </a:xfrm>
          <a:prstGeom prst="rect">
            <a:avLst/>
          </a:prstGeom>
          <a:noFill/>
        </p:spPr>
        <p:txBody>
          <a:bodyPr wrap="square" rtlCol="0">
            <a:spAutoFit/>
          </a:bodyPr>
          <a:lstStyle/>
          <a:p>
            <a:pPr algn="ctr"/>
            <a:r>
              <a:rPr lang="en-US" sz="1200" b="1" dirty="0" err="1">
                <a:solidFill>
                  <a:schemeClr val="tx1">
                    <a:lumMod val="65000"/>
                    <a:lumOff val="35000"/>
                  </a:schemeClr>
                </a:solidFill>
              </a:rPr>
              <a:t>willsexton</a:t>
            </a:r>
            <a:r>
              <a:rPr lang="en-US" sz="1200" b="1" dirty="0">
                <a:solidFill>
                  <a:schemeClr val="tx1">
                    <a:lumMod val="65000"/>
                    <a:lumOff val="35000"/>
                  </a:schemeClr>
                </a:solidFill>
              </a:rPr>
              <a:t>/3338121340</a:t>
            </a:r>
          </a:p>
        </p:txBody>
      </p:sp>
      <p:sp>
        <p:nvSpPr>
          <p:cNvPr id="4" name="TextBox 3"/>
          <p:cNvSpPr txBox="1"/>
          <p:nvPr/>
        </p:nvSpPr>
        <p:spPr>
          <a:xfrm rot="219924">
            <a:off x="4974008" y="2555851"/>
            <a:ext cx="3151380" cy="2308324"/>
          </a:xfrm>
          <a:prstGeom prst="rect">
            <a:avLst/>
          </a:prstGeom>
          <a:noFill/>
        </p:spPr>
        <p:txBody>
          <a:bodyPr wrap="square" rtlCol="0">
            <a:spAutoFit/>
            <a:scene3d>
              <a:camera prst="isometricBottomDown"/>
              <a:lightRig rig="threePt" dir="t"/>
            </a:scene3d>
          </a:bodyPr>
          <a:lstStyle/>
          <a:p>
            <a:pPr algn="ctr"/>
            <a:r>
              <a:rPr lang="en-US" sz="3600" b="1" dirty="0" smtClean="0">
                <a:ln>
                  <a:solidFill>
                    <a:srgbClr val="0080FF"/>
                  </a:solidFill>
                </a:ln>
                <a:solidFill>
                  <a:srgbClr val="A6FFFF"/>
                </a:solidFill>
                <a:latin typeface="Chalkduster"/>
                <a:cs typeface="Chalkduster"/>
              </a:rPr>
              <a:t>I show &amp; tell you</a:t>
            </a:r>
          </a:p>
          <a:p>
            <a:pPr algn="ctr"/>
            <a:r>
              <a:rPr lang="en-US" sz="3600" b="1" dirty="0" smtClean="0">
                <a:ln>
                  <a:solidFill>
                    <a:srgbClr val="0080FF"/>
                  </a:solidFill>
                </a:ln>
                <a:solidFill>
                  <a:srgbClr val="A6FFFF"/>
                </a:solidFill>
                <a:latin typeface="Chalkduster"/>
                <a:cs typeface="Chalkduster"/>
              </a:rPr>
              <a:t>more content</a:t>
            </a:r>
            <a:r>
              <a:rPr lang="en-US" sz="3600" b="1" dirty="0" smtClean="0">
                <a:ln>
                  <a:solidFill>
                    <a:srgbClr val="0080FF"/>
                  </a:solidFill>
                </a:ln>
                <a:solidFill>
                  <a:srgbClr val="CCFFCC"/>
                </a:solidFill>
                <a:latin typeface="Chalkduster"/>
                <a:cs typeface="Chalkduster"/>
              </a:rPr>
              <a:t>.</a:t>
            </a:r>
            <a:endParaRPr lang="en-US" sz="3600" b="1" dirty="0">
              <a:ln>
                <a:solidFill>
                  <a:srgbClr val="0080FF"/>
                </a:solidFill>
              </a:ln>
              <a:solidFill>
                <a:srgbClr val="CCFFCC"/>
              </a:solidFill>
              <a:latin typeface="Chalkduster"/>
              <a:cs typeface="Chalkduster"/>
            </a:endParaRPr>
          </a:p>
        </p:txBody>
      </p:sp>
      <p:sp>
        <p:nvSpPr>
          <p:cNvPr id="5" name="TextBox 4"/>
          <p:cNvSpPr txBox="1"/>
          <p:nvPr/>
        </p:nvSpPr>
        <p:spPr>
          <a:xfrm>
            <a:off x="623221" y="2351655"/>
            <a:ext cx="3257210" cy="2308324"/>
          </a:xfrm>
          <a:prstGeom prst="rect">
            <a:avLst/>
          </a:prstGeom>
          <a:noFill/>
        </p:spPr>
        <p:txBody>
          <a:bodyPr wrap="square" rtlCol="0">
            <a:spAutoFit/>
            <a:scene3d>
              <a:camera prst="isometricTopUp"/>
              <a:lightRig rig="threePt" dir="t"/>
            </a:scene3d>
          </a:bodyPr>
          <a:lstStyle/>
          <a:p>
            <a:pPr algn="ctr"/>
            <a:r>
              <a:rPr lang="en-US" sz="3600" b="1" dirty="0">
                <a:ln>
                  <a:solidFill>
                    <a:srgbClr val="FFFF00"/>
                  </a:solidFill>
                </a:ln>
                <a:solidFill>
                  <a:srgbClr val="FFFFFF"/>
                </a:solidFill>
                <a:latin typeface="Chalkduster"/>
                <a:cs typeface="Chalkduster"/>
              </a:rPr>
              <a:t>Y</a:t>
            </a:r>
            <a:r>
              <a:rPr lang="en-US" sz="3600" b="1" dirty="0" smtClean="0">
                <a:ln>
                  <a:solidFill>
                    <a:srgbClr val="FFFF00"/>
                  </a:solidFill>
                </a:ln>
                <a:solidFill>
                  <a:srgbClr val="FFFFFF"/>
                </a:solidFill>
                <a:latin typeface="Chalkduster"/>
                <a:cs typeface="Chalkduster"/>
              </a:rPr>
              <a:t>ou</a:t>
            </a:r>
          </a:p>
          <a:p>
            <a:pPr algn="ctr"/>
            <a:r>
              <a:rPr lang="en-US" sz="3600" b="1" dirty="0" smtClean="0">
                <a:ln>
                  <a:solidFill>
                    <a:srgbClr val="FFFF00"/>
                  </a:solidFill>
                </a:ln>
                <a:solidFill>
                  <a:srgbClr val="FFFFFF"/>
                </a:solidFill>
                <a:latin typeface="Chalkduster"/>
                <a:cs typeface="Chalkduster"/>
              </a:rPr>
              <a:t>practice in </a:t>
            </a:r>
          </a:p>
          <a:p>
            <a:pPr algn="ctr"/>
            <a:r>
              <a:rPr lang="en-US" sz="3600" b="1" dirty="0" smtClean="0">
                <a:ln>
                  <a:solidFill>
                    <a:srgbClr val="FFFF00"/>
                  </a:solidFill>
                </a:ln>
                <a:solidFill>
                  <a:srgbClr val="FFFFFF"/>
                </a:solidFill>
                <a:latin typeface="Chalkduster"/>
                <a:cs typeface="Chalkduster"/>
              </a:rPr>
              <a:t>my presence.</a:t>
            </a:r>
            <a:endParaRPr lang="en-US" sz="3600" b="1" dirty="0">
              <a:ln>
                <a:solidFill>
                  <a:srgbClr val="FFFF00"/>
                </a:solidFill>
              </a:ln>
              <a:solidFill>
                <a:srgbClr val="FFFFFF"/>
              </a:solidFill>
              <a:latin typeface="Chalkduster"/>
              <a:cs typeface="Chalkduster"/>
            </a:endParaRPr>
          </a:p>
        </p:txBody>
      </p:sp>
      <p:sp>
        <p:nvSpPr>
          <p:cNvPr id="6" name="TextBox 5"/>
          <p:cNvSpPr txBox="1"/>
          <p:nvPr/>
        </p:nvSpPr>
        <p:spPr>
          <a:xfrm>
            <a:off x="2768481" y="5718415"/>
            <a:ext cx="4016393" cy="646331"/>
          </a:xfrm>
          <a:prstGeom prst="rect">
            <a:avLst/>
          </a:prstGeom>
          <a:solidFill>
            <a:srgbClr val="FFFFFF">
              <a:alpha val="43000"/>
            </a:srgbClr>
          </a:solidFill>
        </p:spPr>
        <p:txBody>
          <a:bodyPr wrap="square" rtlCol="0">
            <a:spAutoFit/>
          </a:bodyPr>
          <a:lstStyle/>
          <a:p>
            <a:r>
              <a:rPr lang="en-US" sz="3600" dirty="0" smtClean="0">
                <a:latin typeface="+mj-lt"/>
              </a:rPr>
              <a:t>Two roads diverge…</a:t>
            </a:r>
            <a:endParaRPr lang="en-US" sz="3600" dirty="0">
              <a:latin typeface="+mj-lt"/>
            </a:endParaRPr>
          </a:p>
        </p:txBody>
      </p:sp>
    </p:spTree>
    <p:extLst>
      <p:ext uri="{BB962C8B-B14F-4D97-AF65-F5344CB8AC3E}">
        <p14:creationId xmlns:p14="http://schemas.microsoft.com/office/powerpoint/2010/main" val="300571680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ADDE3">
            <a:alpha val="15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5738334" cy="6858000"/>
          </a:xfrm>
          <a:prstGeom prst="rect">
            <a:avLst/>
          </a:prstGeom>
        </p:spPr>
      </p:pic>
      <p:sp>
        <p:nvSpPr>
          <p:cNvPr id="7" name="TextBox 6"/>
          <p:cNvSpPr txBox="1"/>
          <p:nvPr/>
        </p:nvSpPr>
        <p:spPr>
          <a:xfrm>
            <a:off x="7025197" y="6581001"/>
            <a:ext cx="2118803" cy="276999"/>
          </a:xfrm>
          <a:prstGeom prst="rect">
            <a:avLst/>
          </a:prstGeom>
          <a:noFill/>
        </p:spPr>
        <p:txBody>
          <a:bodyPr wrap="square" rtlCol="0">
            <a:spAutoFit/>
          </a:bodyPr>
          <a:lstStyle/>
          <a:p>
            <a:pPr algn="ctr"/>
            <a:r>
              <a:rPr lang="fi-FI" sz="1200" b="1" dirty="0">
                <a:solidFill>
                  <a:schemeClr val="tx1">
                    <a:lumMod val="50000"/>
                    <a:lumOff val="50000"/>
                  </a:schemeClr>
                </a:solidFill>
              </a:rPr>
              <a:t>59939034@N02/5476290870</a:t>
            </a:r>
            <a:endParaRPr lang="en-US" sz="1200" b="1" dirty="0">
              <a:solidFill>
                <a:schemeClr val="tx1">
                  <a:lumMod val="50000"/>
                  <a:lumOff val="50000"/>
                </a:schemeClr>
              </a:solidFill>
            </a:endParaRPr>
          </a:p>
        </p:txBody>
      </p:sp>
      <p:sp>
        <p:nvSpPr>
          <p:cNvPr id="8" name="Rectangular Callout 7"/>
          <p:cNvSpPr/>
          <p:nvPr/>
        </p:nvSpPr>
        <p:spPr>
          <a:xfrm>
            <a:off x="2528159" y="5463967"/>
            <a:ext cx="1822627" cy="1117034"/>
          </a:xfrm>
          <a:prstGeom prst="wedgeRectCallout">
            <a:avLst>
              <a:gd name="adj1" fmla="val 75022"/>
              <a:gd name="adj2" fmla="val -135395"/>
            </a:avLst>
          </a:prstGeom>
          <a:solidFill>
            <a:schemeClr val="tx1"/>
          </a:solidFill>
          <a:ln w="28575"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What are you doing ‘right’ </a:t>
            </a:r>
          </a:p>
          <a:p>
            <a:pPr algn="ctr"/>
            <a:r>
              <a:rPr lang="en-US" dirty="0" smtClean="0"/>
              <a:t>that I’m not?</a:t>
            </a:r>
            <a:endParaRPr lang="en-US" dirty="0"/>
          </a:p>
        </p:txBody>
      </p:sp>
      <p:sp>
        <p:nvSpPr>
          <p:cNvPr id="12" name="Rectangular Callout 11"/>
          <p:cNvSpPr/>
          <p:nvPr/>
        </p:nvSpPr>
        <p:spPr>
          <a:xfrm>
            <a:off x="3609977" y="2410441"/>
            <a:ext cx="2128357" cy="1058243"/>
          </a:xfrm>
          <a:prstGeom prst="wedgeRectCallout">
            <a:avLst>
              <a:gd name="adj1" fmla="val 13032"/>
              <a:gd name="adj2" fmla="val 118464"/>
            </a:avLst>
          </a:prstGeom>
          <a:solidFill>
            <a:srgbClr val="000000"/>
          </a:solidFill>
          <a:ln w="28575" cmpd="sng">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They guide each other across the ZPD.</a:t>
            </a:r>
            <a:endParaRPr lang="en-US" sz="2000" dirty="0"/>
          </a:p>
        </p:txBody>
      </p:sp>
      <p:sp>
        <p:nvSpPr>
          <p:cNvPr id="13" name="TextBox 12"/>
          <p:cNvSpPr txBox="1"/>
          <p:nvPr/>
        </p:nvSpPr>
        <p:spPr>
          <a:xfrm>
            <a:off x="5985270" y="560858"/>
            <a:ext cx="3022767" cy="5588197"/>
          </a:xfrm>
          <a:prstGeom prst="rect">
            <a:avLst/>
          </a:prstGeom>
          <a:noFill/>
        </p:spPr>
        <p:txBody>
          <a:bodyPr wrap="square" rtlCol="0">
            <a:spAutoFit/>
          </a:bodyPr>
          <a:lstStyle/>
          <a:p>
            <a:pPr algn="ctr"/>
            <a:r>
              <a:rPr lang="en-US" sz="3000" dirty="0" smtClean="0">
                <a:latin typeface="Chalkduster"/>
                <a:cs typeface="Chalkduster"/>
              </a:rPr>
              <a:t>Practice </a:t>
            </a:r>
          </a:p>
          <a:p>
            <a:pPr algn="ctr"/>
            <a:r>
              <a:rPr lang="en-US" sz="3000" dirty="0" smtClean="0">
                <a:latin typeface="Chalkduster"/>
                <a:cs typeface="Chalkduster"/>
              </a:rPr>
              <a:t>in your Presence</a:t>
            </a:r>
          </a:p>
          <a:p>
            <a:pPr algn="ctr"/>
            <a:endParaRPr lang="en-US" sz="800" dirty="0" smtClean="0">
              <a:latin typeface="Chalkduster"/>
              <a:cs typeface="Chalkduster"/>
            </a:endParaRPr>
          </a:p>
          <a:p>
            <a:pPr marL="457200" indent="-457200">
              <a:lnSpc>
                <a:spcPct val="110000"/>
              </a:lnSpc>
              <a:buFont typeface="Arial"/>
              <a:buChar char="•"/>
            </a:pPr>
            <a:r>
              <a:rPr lang="en-US" sz="2600" dirty="0" smtClean="0">
                <a:latin typeface="Candara"/>
                <a:cs typeface="Candara"/>
              </a:rPr>
              <a:t>students in small groups</a:t>
            </a:r>
          </a:p>
          <a:p>
            <a:pPr marL="457200" indent="-457200">
              <a:lnSpc>
                <a:spcPct val="110000"/>
              </a:lnSpc>
              <a:buFont typeface="Arial"/>
              <a:buChar char="•"/>
            </a:pPr>
            <a:r>
              <a:rPr lang="en-US" sz="2600" dirty="0" smtClean="0">
                <a:latin typeface="Candara"/>
                <a:cs typeface="Candara"/>
              </a:rPr>
              <a:t>for 15-30 minutes</a:t>
            </a:r>
          </a:p>
          <a:p>
            <a:pPr marL="457200" indent="-457200">
              <a:lnSpc>
                <a:spcPct val="110000"/>
              </a:lnSpc>
              <a:buFont typeface="Arial"/>
              <a:buChar char="•"/>
            </a:pPr>
            <a:r>
              <a:rPr lang="en-US" sz="2600" dirty="0" smtClean="0">
                <a:latin typeface="Candara"/>
                <a:cs typeface="Candara"/>
              </a:rPr>
              <a:t>collaborate to improve work</a:t>
            </a:r>
          </a:p>
          <a:p>
            <a:pPr marL="457200" indent="-457200">
              <a:lnSpc>
                <a:spcPct val="110000"/>
              </a:lnSpc>
              <a:buFont typeface="Arial"/>
              <a:buChar char="•"/>
            </a:pPr>
            <a:r>
              <a:rPr lang="en-US" sz="2600" dirty="0" smtClean="0">
                <a:latin typeface="Candara"/>
                <a:cs typeface="Candara"/>
              </a:rPr>
              <a:t>using your feedback &amp; </a:t>
            </a:r>
          </a:p>
          <a:p>
            <a:pPr lvl="1">
              <a:lnSpc>
                <a:spcPct val="110000"/>
              </a:lnSpc>
            </a:pPr>
            <a:r>
              <a:rPr lang="en-US" sz="2600" dirty="0" smtClean="0">
                <a:latin typeface="Candara"/>
                <a:cs typeface="Candara"/>
              </a:rPr>
              <a:t>the know-how </a:t>
            </a:r>
          </a:p>
          <a:p>
            <a:pPr lvl="1">
              <a:lnSpc>
                <a:spcPct val="110000"/>
              </a:lnSpc>
            </a:pPr>
            <a:r>
              <a:rPr lang="en-US" sz="2600" dirty="0" smtClean="0">
                <a:latin typeface="Candara"/>
                <a:cs typeface="Candara"/>
              </a:rPr>
              <a:t>of their peers</a:t>
            </a:r>
            <a:r>
              <a:rPr lang="en-US" sz="2800" b="1" dirty="0" smtClean="0">
                <a:latin typeface="Candara"/>
                <a:cs typeface="Candara"/>
              </a:rPr>
              <a:t> </a:t>
            </a:r>
            <a:endParaRPr lang="en-US" sz="2800" dirty="0">
              <a:latin typeface="Candara"/>
              <a:cs typeface="Candara"/>
            </a:endParaRPr>
          </a:p>
        </p:txBody>
      </p:sp>
    </p:spTree>
    <p:extLst>
      <p:ext uri="{BB962C8B-B14F-4D97-AF65-F5344CB8AC3E}">
        <p14:creationId xmlns:p14="http://schemas.microsoft.com/office/powerpoint/2010/main" val="147327491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CADDE3">
            <a:alpha val="15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5738334" cy="6858000"/>
          </a:xfrm>
          <a:prstGeom prst="rect">
            <a:avLst/>
          </a:prstGeom>
        </p:spPr>
      </p:pic>
      <p:sp>
        <p:nvSpPr>
          <p:cNvPr id="7" name="TextBox 6"/>
          <p:cNvSpPr txBox="1"/>
          <p:nvPr/>
        </p:nvSpPr>
        <p:spPr>
          <a:xfrm>
            <a:off x="7025197" y="6581001"/>
            <a:ext cx="2118803" cy="276999"/>
          </a:xfrm>
          <a:prstGeom prst="rect">
            <a:avLst/>
          </a:prstGeom>
          <a:noFill/>
        </p:spPr>
        <p:txBody>
          <a:bodyPr wrap="square" rtlCol="0">
            <a:spAutoFit/>
          </a:bodyPr>
          <a:lstStyle/>
          <a:p>
            <a:pPr algn="ctr"/>
            <a:r>
              <a:rPr lang="fi-FI" sz="1200" b="1" dirty="0">
                <a:solidFill>
                  <a:schemeClr val="tx1">
                    <a:lumMod val="50000"/>
                    <a:lumOff val="50000"/>
                  </a:schemeClr>
                </a:solidFill>
              </a:rPr>
              <a:t>59939034@N02/5476290870</a:t>
            </a:r>
            <a:endParaRPr lang="en-US" sz="1200" b="1" dirty="0">
              <a:solidFill>
                <a:schemeClr val="tx1">
                  <a:lumMod val="50000"/>
                  <a:lumOff val="50000"/>
                </a:schemeClr>
              </a:solidFill>
            </a:endParaRPr>
          </a:p>
        </p:txBody>
      </p:sp>
      <p:sp>
        <p:nvSpPr>
          <p:cNvPr id="3" name="Oval Callout 2"/>
          <p:cNvSpPr/>
          <p:nvPr/>
        </p:nvSpPr>
        <p:spPr>
          <a:xfrm>
            <a:off x="-211660" y="1528573"/>
            <a:ext cx="3092586" cy="1222858"/>
          </a:xfrm>
          <a:prstGeom prst="wedgeEllipseCallout">
            <a:avLst>
              <a:gd name="adj1" fmla="val 39659"/>
              <a:gd name="adj2" fmla="val 90379"/>
            </a:avLst>
          </a:prstGeom>
          <a:solidFill>
            <a:schemeClr val="bg1"/>
          </a:solidFill>
          <a:ln w="285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dirty="0" smtClean="0">
                <a:solidFill>
                  <a:srgbClr val="0D0D0D"/>
                </a:solidFill>
                <a:latin typeface="Candara"/>
                <a:cs typeface="Candara"/>
              </a:rPr>
              <a:t>Fill in gaps; ensure peer guidance </a:t>
            </a:r>
          </a:p>
          <a:p>
            <a:r>
              <a:rPr lang="en-US" sz="2000" dirty="0" smtClean="0">
                <a:solidFill>
                  <a:srgbClr val="0D0D0D"/>
                </a:solidFill>
                <a:latin typeface="Candara"/>
                <a:cs typeface="Candara"/>
              </a:rPr>
              <a:t>is ‘right’.</a:t>
            </a:r>
            <a:endParaRPr lang="en-US" sz="2000" dirty="0">
              <a:solidFill>
                <a:srgbClr val="0D0D0D"/>
              </a:solidFill>
              <a:latin typeface="Candara"/>
              <a:cs typeface="Candara"/>
            </a:endParaRPr>
          </a:p>
        </p:txBody>
      </p:sp>
      <p:sp>
        <p:nvSpPr>
          <p:cNvPr id="5" name="Cloud Callout 4"/>
          <p:cNvSpPr/>
          <p:nvPr/>
        </p:nvSpPr>
        <p:spPr>
          <a:xfrm flipH="1">
            <a:off x="-305735" y="3503959"/>
            <a:ext cx="2586957" cy="2010661"/>
          </a:xfrm>
          <a:prstGeom prst="cloudCallout">
            <a:avLst>
              <a:gd name="adj1" fmla="val -58665"/>
              <a:gd name="adj2" fmla="val -54923"/>
            </a:avLst>
          </a:prstGeom>
          <a:solidFill>
            <a:srgbClr val="FFFFFF"/>
          </a:solidFill>
          <a:ln w="28575" cmpd="sng">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dirty="0" smtClean="0">
                <a:solidFill>
                  <a:srgbClr val="0D0D0D"/>
                </a:solidFill>
                <a:latin typeface="Candara"/>
                <a:cs typeface="Candara"/>
              </a:rPr>
              <a:t>Listen in on learners’ </a:t>
            </a:r>
            <a:r>
              <a:rPr lang="en-US" sz="2000" b="1" dirty="0" err="1" smtClean="0">
                <a:solidFill>
                  <a:srgbClr val="0D0D0D"/>
                </a:solidFill>
                <a:latin typeface="Candara"/>
                <a:cs typeface="Candara"/>
              </a:rPr>
              <a:t>wayfinding</a:t>
            </a:r>
            <a:r>
              <a:rPr lang="en-US" sz="2000" dirty="0" smtClean="0">
                <a:solidFill>
                  <a:srgbClr val="0D0D0D"/>
                </a:solidFill>
                <a:latin typeface="Candara"/>
                <a:cs typeface="Candara"/>
              </a:rPr>
              <a:t> &amp;</a:t>
            </a:r>
          </a:p>
          <a:p>
            <a:r>
              <a:rPr lang="en-US" sz="2000" b="1" dirty="0" err="1" smtClean="0">
                <a:solidFill>
                  <a:srgbClr val="0D0D0D"/>
                </a:solidFill>
                <a:latin typeface="Candara"/>
                <a:cs typeface="Candara"/>
              </a:rPr>
              <a:t>sensemaking</a:t>
            </a:r>
            <a:r>
              <a:rPr lang="en-US" sz="2000" dirty="0" smtClean="0">
                <a:solidFill>
                  <a:srgbClr val="0D0D0D"/>
                </a:solidFill>
                <a:latin typeface="Candara"/>
                <a:cs typeface="Candara"/>
              </a:rPr>
              <a:t>.</a:t>
            </a:r>
            <a:endParaRPr lang="en-US" sz="2000" dirty="0">
              <a:solidFill>
                <a:srgbClr val="0D0D0D"/>
              </a:solidFill>
              <a:latin typeface="Candara"/>
              <a:cs typeface="Candara"/>
            </a:endParaRPr>
          </a:p>
        </p:txBody>
      </p:sp>
      <p:sp>
        <p:nvSpPr>
          <p:cNvPr id="9" name="TextBox 8"/>
          <p:cNvSpPr txBox="1"/>
          <p:nvPr/>
        </p:nvSpPr>
        <p:spPr>
          <a:xfrm>
            <a:off x="5985270" y="560858"/>
            <a:ext cx="3022767" cy="5554854"/>
          </a:xfrm>
          <a:prstGeom prst="rect">
            <a:avLst/>
          </a:prstGeom>
          <a:noFill/>
        </p:spPr>
        <p:txBody>
          <a:bodyPr wrap="square" rtlCol="0">
            <a:spAutoFit/>
          </a:bodyPr>
          <a:lstStyle/>
          <a:p>
            <a:pPr algn="ctr"/>
            <a:r>
              <a:rPr lang="en-US" sz="3000" dirty="0" smtClean="0">
                <a:latin typeface="Chalkduster"/>
                <a:cs typeface="Chalkduster"/>
              </a:rPr>
              <a:t>Practice </a:t>
            </a:r>
          </a:p>
          <a:p>
            <a:pPr algn="ctr"/>
            <a:r>
              <a:rPr lang="en-US" sz="3000" dirty="0" smtClean="0">
                <a:latin typeface="Chalkduster"/>
                <a:cs typeface="Chalkduster"/>
              </a:rPr>
              <a:t>in your Presence</a:t>
            </a:r>
          </a:p>
          <a:p>
            <a:pPr algn="ctr"/>
            <a:endParaRPr lang="en-US" sz="800" dirty="0" smtClean="0">
              <a:latin typeface="Chalkduster"/>
              <a:cs typeface="Chalkduster"/>
            </a:endParaRPr>
          </a:p>
          <a:p>
            <a:pPr marL="457200" indent="-457200">
              <a:lnSpc>
                <a:spcPct val="110000"/>
              </a:lnSpc>
              <a:buFont typeface="Arial"/>
              <a:buChar char="•"/>
            </a:pPr>
            <a:r>
              <a:rPr lang="en-US" sz="2600" dirty="0">
                <a:latin typeface="Candara"/>
                <a:cs typeface="Candara"/>
              </a:rPr>
              <a:t>Y</a:t>
            </a:r>
            <a:r>
              <a:rPr lang="en-US" sz="2600" dirty="0" smtClean="0">
                <a:latin typeface="Candara"/>
                <a:cs typeface="Candara"/>
              </a:rPr>
              <a:t>ou get important feedback from the students.</a:t>
            </a:r>
          </a:p>
          <a:p>
            <a:pPr marL="457200" indent="-457200">
              <a:lnSpc>
                <a:spcPct val="110000"/>
              </a:lnSpc>
              <a:buFont typeface="Arial"/>
              <a:buChar char="•"/>
            </a:pPr>
            <a:r>
              <a:rPr lang="en-US" sz="2600" dirty="0" smtClean="0">
                <a:latin typeface="Candara"/>
                <a:cs typeface="Candara"/>
              </a:rPr>
              <a:t>You get to see what their brains have done with what they’ve been taught. </a:t>
            </a:r>
            <a:endParaRPr lang="en-US" sz="2800" dirty="0">
              <a:latin typeface="Candara"/>
              <a:cs typeface="Candara"/>
            </a:endParaRPr>
          </a:p>
        </p:txBody>
      </p:sp>
    </p:spTree>
    <p:extLst>
      <p:ext uri="{BB962C8B-B14F-4D97-AF65-F5344CB8AC3E}">
        <p14:creationId xmlns:p14="http://schemas.microsoft.com/office/powerpoint/2010/main" val="29493886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13829" y="711200"/>
            <a:ext cx="8128000" cy="5422900"/>
          </a:xfrm>
          <a:prstGeom prst="rect">
            <a:avLst/>
          </a:prstGeom>
        </p:spPr>
      </p:pic>
      <p:sp>
        <p:nvSpPr>
          <p:cNvPr id="3" name="TextBox 2"/>
          <p:cNvSpPr txBox="1"/>
          <p:nvPr/>
        </p:nvSpPr>
        <p:spPr>
          <a:xfrm>
            <a:off x="7513925" y="6581001"/>
            <a:ext cx="1630075" cy="276999"/>
          </a:xfrm>
          <a:prstGeom prst="rect">
            <a:avLst/>
          </a:prstGeom>
          <a:noFill/>
        </p:spPr>
        <p:txBody>
          <a:bodyPr wrap="square" rtlCol="0">
            <a:spAutoFit/>
          </a:bodyPr>
          <a:lstStyle/>
          <a:p>
            <a:pPr algn="ctr"/>
            <a:r>
              <a:rPr lang="hr-HR" sz="1200" b="1" dirty="0">
                <a:solidFill>
                  <a:schemeClr val="bg1">
                    <a:lumMod val="75000"/>
                  </a:schemeClr>
                </a:solidFill>
              </a:rPr>
              <a:t>ozbornea/8417903366</a:t>
            </a:r>
            <a:endParaRPr lang="en-US" sz="1200" b="1" dirty="0">
              <a:solidFill>
                <a:schemeClr val="bg1">
                  <a:lumMod val="75000"/>
                </a:schemeClr>
              </a:solidFill>
            </a:endParaRPr>
          </a:p>
        </p:txBody>
      </p:sp>
    </p:spTree>
    <p:extLst>
      <p:ext uri="{BB962C8B-B14F-4D97-AF65-F5344CB8AC3E}">
        <p14:creationId xmlns:p14="http://schemas.microsoft.com/office/powerpoint/2010/main" val="420762354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13829" y="711200"/>
            <a:ext cx="8128000" cy="5422900"/>
          </a:xfrm>
          <a:prstGeom prst="rect">
            <a:avLst/>
          </a:prstGeom>
        </p:spPr>
      </p:pic>
      <p:sp>
        <p:nvSpPr>
          <p:cNvPr id="6" name="TextBox 5"/>
          <p:cNvSpPr txBox="1"/>
          <p:nvPr/>
        </p:nvSpPr>
        <p:spPr>
          <a:xfrm>
            <a:off x="5326771" y="711200"/>
            <a:ext cx="3598220" cy="5416868"/>
          </a:xfrm>
          <a:prstGeom prst="rect">
            <a:avLst/>
          </a:prstGeom>
          <a:solidFill>
            <a:schemeClr val="bg1"/>
          </a:solidFill>
        </p:spPr>
        <p:txBody>
          <a:bodyPr wrap="square" rtlCol="0">
            <a:spAutoFit/>
          </a:bodyPr>
          <a:lstStyle/>
          <a:p>
            <a:endParaRPr lang="en-US" sz="800" b="1" dirty="0" smtClean="0">
              <a:latin typeface="Helvetica"/>
              <a:cs typeface="Helvetica"/>
            </a:endParaRPr>
          </a:p>
          <a:p>
            <a:endParaRPr lang="en-US" sz="3200" b="1" dirty="0" smtClean="0">
              <a:latin typeface="Helvetica"/>
              <a:cs typeface="Helvetica"/>
            </a:endParaRPr>
          </a:p>
          <a:p>
            <a:pPr lvl="1"/>
            <a:r>
              <a:rPr lang="en-US" sz="3200" b="1" dirty="0" smtClean="0">
                <a:latin typeface="Helvetica"/>
                <a:cs typeface="Helvetica"/>
              </a:rPr>
              <a:t>(1) Where </a:t>
            </a:r>
          </a:p>
          <a:p>
            <a:pPr lvl="1"/>
            <a:r>
              <a:rPr lang="en-US" sz="3200" b="1" dirty="0" smtClean="0">
                <a:latin typeface="Helvetica"/>
                <a:cs typeface="Helvetica"/>
              </a:rPr>
              <a:t>am </a:t>
            </a:r>
            <a:r>
              <a:rPr lang="en-US" sz="3200" b="1" dirty="0">
                <a:latin typeface="Helvetica"/>
                <a:cs typeface="Helvetica"/>
              </a:rPr>
              <a:t>I </a:t>
            </a:r>
            <a:r>
              <a:rPr lang="en-US" sz="3200" b="1" dirty="0" smtClean="0">
                <a:latin typeface="Helvetica"/>
                <a:cs typeface="Helvetica"/>
              </a:rPr>
              <a:t>going?</a:t>
            </a:r>
          </a:p>
          <a:p>
            <a:pPr lvl="1"/>
            <a:endParaRPr lang="en-US" sz="3200" b="1" dirty="0">
              <a:latin typeface="Helvetica"/>
              <a:cs typeface="Helvetica"/>
            </a:endParaRPr>
          </a:p>
          <a:p>
            <a:pPr lvl="1"/>
            <a:r>
              <a:rPr lang="en-US" sz="3200" b="1" dirty="0" smtClean="0">
                <a:latin typeface="Helvetica"/>
                <a:cs typeface="Helvetica"/>
              </a:rPr>
              <a:t>(2) How </a:t>
            </a:r>
          </a:p>
          <a:p>
            <a:pPr lvl="1"/>
            <a:r>
              <a:rPr lang="en-US" sz="3200" b="1" dirty="0" smtClean="0">
                <a:latin typeface="Helvetica"/>
                <a:cs typeface="Helvetica"/>
              </a:rPr>
              <a:t>am </a:t>
            </a:r>
            <a:r>
              <a:rPr lang="en-US" sz="3200" b="1" dirty="0">
                <a:latin typeface="Helvetica"/>
                <a:cs typeface="Helvetica"/>
              </a:rPr>
              <a:t>I d</a:t>
            </a:r>
            <a:r>
              <a:rPr lang="en-US" sz="3200" b="1" dirty="0" smtClean="0">
                <a:latin typeface="Helvetica"/>
                <a:cs typeface="Helvetica"/>
              </a:rPr>
              <a:t>oing? </a:t>
            </a:r>
            <a:endParaRPr lang="en-US" sz="3200" b="1" dirty="0">
              <a:latin typeface="Helvetica"/>
              <a:cs typeface="Helvetica"/>
            </a:endParaRPr>
          </a:p>
          <a:p>
            <a:pPr lvl="1"/>
            <a:endParaRPr lang="en-US" sz="3200" b="1" dirty="0">
              <a:latin typeface="Helvetica"/>
              <a:cs typeface="Helvetica"/>
            </a:endParaRPr>
          </a:p>
          <a:p>
            <a:pPr lvl="1"/>
            <a:r>
              <a:rPr lang="en-US" sz="3200" b="1" dirty="0" smtClean="0">
                <a:latin typeface="Helvetica"/>
                <a:cs typeface="Helvetica"/>
              </a:rPr>
              <a:t>(3) What’s </a:t>
            </a:r>
          </a:p>
          <a:p>
            <a:pPr lvl="1"/>
            <a:r>
              <a:rPr lang="en-US" sz="3200" b="1" dirty="0" smtClean="0">
                <a:latin typeface="Helvetica"/>
                <a:cs typeface="Helvetica"/>
              </a:rPr>
              <a:t>my next step?</a:t>
            </a:r>
          </a:p>
          <a:p>
            <a:endParaRPr lang="en-US" sz="3200" b="1" dirty="0">
              <a:latin typeface="Helvetica"/>
              <a:cs typeface="Helvetica"/>
            </a:endParaRPr>
          </a:p>
          <a:p>
            <a:endParaRPr lang="en-US" dirty="0"/>
          </a:p>
        </p:txBody>
      </p:sp>
      <p:sp>
        <p:nvSpPr>
          <p:cNvPr id="7" name="TextBox 6"/>
          <p:cNvSpPr txBox="1"/>
          <p:nvPr/>
        </p:nvSpPr>
        <p:spPr>
          <a:xfrm>
            <a:off x="7025197" y="6581001"/>
            <a:ext cx="2118803" cy="276999"/>
          </a:xfrm>
          <a:prstGeom prst="rect">
            <a:avLst/>
          </a:prstGeom>
          <a:noFill/>
        </p:spPr>
        <p:txBody>
          <a:bodyPr wrap="square" rtlCol="0">
            <a:spAutoFit/>
          </a:bodyPr>
          <a:lstStyle/>
          <a:p>
            <a:pPr algn="ctr"/>
            <a:r>
              <a:rPr lang="fi-FI" sz="1200" b="1" dirty="0">
                <a:solidFill>
                  <a:schemeClr val="bg1">
                    <a:lumMod val="75000"/>
                  </a:schemeClr>
                </a:solidFill>
              </a:rPr>
              <a:t>59939034@N02/5476290870</a:t>
            </a:r>
            <a:endParaRPr lang="en-US" sz="1200" b="1" dirty="0">
              <a:solidFill>
                <a:schemeClr val="bg1">
                  <a:lumMod val="75000"/>
                </a:schemeClr>
              </a:solidFill>
            </a:endParaRPr>
          </a:p>
        </p:txBody>
      </p:sp>
    </p:spTree>
    <p:extLst>
      <p:ext uri="{BB962C8B-B14F-4D97-AF65-F5344CB8AC3E}">
        <p14:creationId xmlns:p14="http://schemas.microsoft.com/office/powerpoint/2010/main" val="108399173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85045317"/>
              </p:ext>
            </p:extLst>
          </p:nvPr>
        </p:nvGraphicFramePr>
        <p:xfrm>
          <a:off x="0" y="11759"/>
          <a:ext cx="9144000" cy="6889064"/>
        </p:xfrm>
        <a:graphic>
          <a:graphicData uri="http://schemas.openxmlformats.org/drawingml/2006/table">
            <a:tbl>
              <a:tblPr firstRow="1" bandRow="1">
                <a:tableStyleId>{1FECB4D8-DB02-4DC6-A0A2-4F2EBAE1DC90}</a:tableStyleId>
              </a:tblPr>
              <a:tblGrid>
                <a:gridCol w="4750450"/>
                <a:gridCol w="4393550"/>
              </a:tblGrid>
              <a:tr h="470329">
                <a:tc gridSpan="2">
                  <a:txBody>
                    <a:bodyPr/>
                    <a:lstStyle/>
                    <a:p>
                      <a:pPr algn="ctr"/>
                      <a:r>
                        <a:rPr lang="en-US" sz="2400" dirty="0" smtClean="0">
                          <a:latin typeface="Candara"/>
                          <a:cs typeface="Candara"/>
                        </a:rPr>
                        <a:t>EFFECTIVE RUBRICS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pPr algn="ctr"/>
                      <a:endParaRPr lang="en-US" sz="360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626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dirty="0" smtClean="0">
                          <a:solidFill>
                            <a:schemeClr val="bg1"/>
                          </a:solidFill>
                          <a:latin typeface="Candara"/>
                          <a:cs typeface="Candara"/>
                        </a:rPr>
                        <a:t>DO</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7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dirty="0" smtClean="0">
                          <a:solidFill>
                            <a:schemeClr val="bg1"/>
                          </a:solidFill>
                          <a:latin typeface="Candara"/>
                          <a:cs typeface="Candara"/>
                        </a:rPr>
                        <a:t>AVOID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3">
                        <a:lumMod val="75000"/>
                      </a:schemeClr>
                    </a:solidFill>
                  </a:tcPr>
                </a:tc>
              </a:tr>
              <a:tr h="797209">
                <a:tc>
                  <a:txBody>
                    <a:bodyPr/>
                    <a:lstStyle/>
                    <a:p>
                      <a:r>
                        <a:rPr lang="en-US" sz="1800" dirty="0" smtClean="0">
                          <a:latin typeface="Candara"/>
                          <a:cs typeface="Candara"/>
                        </a:rPr>
                        <a:t>~ set </a:t>
                      </a:r>
                      <a:r>
                        <a:rPr lang="en-US" sz="1800" baseline="0" dirty="0" smtClean="0">
                          <a:latin typeface="Candara"/>
                          <a:cs typeface="Candara"/>
                        </a:rPr>
                        <a:t>out what students at each level (even the lowest) know or can do</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using </a:t>
                      </a:r>
                      <a:r>
                        <a:rPr lang="en-US" sz="1800" baseline="0" dirty="0" smtClean="0">
                          <a:latin typeface="Candara"/>
                          <a:cs typeface="Candara"/>
                        </a:rPr>
                        <a:t>comparisons across the categories</a:t>
                      </a:r>
                      <a:endParaRPr lang="en-US" sz="1800" dirty="0" smtClean="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2136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subsume the level below within the one above</a:t>
                      </a:r>
                      <a:r>
                        <a:rPr lang="en-US" sz="1800" baseline="0" dirty="0" smtClean="0">
                          <a:latin typeface="Candara"/>
                          <a:cs typeface="Candara"/>
                        </a:rPr>
                        <a:t> (add on or increase; don’t repeat)</a:t>
                      </a:r>
                      <a:endParaRPr lang="en-US" sz="1800" dirty="0" smtClean="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a:t>
                      </a:r>
                      <a:r>
                        <a:rPr lang="en-US" sz="1800" baseline="0" dirty="0" smtClean="0">
                          <a:latin typeface="Candara"/>
                          <a:cs typeface="Candara"/>
                        </a:rPr>
                        <a:t>language that can feel/sound like personal or disparaging criticism</a:t>
                      </a:r>
                      <a:endParaRPr lang="en-US" sz="1800" dirty="0" smtClean="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807211">
                <a:tc>
                  <a:txBody>
                    <a:bodyPr/>
                    <a:lstStyle/>
                    <a:p>
                      <a:r>
                        <a:rPr lang="en-US" sz="1800" dirty="0" smtClean="0">
                          <a:latin typeface="Candara"/>
                          <a:cs typeface="Candara"/>
                        </a:rPr>
                        <a:t>~ make the differences between</a:t>
                      </a:r>
                      <a:r>
                        <a:rPr lang="en-US" sz="1800" baseline="0" dirty="0" smtClean="0">
                          <a:latin typeface="Candara"/>
                          <a:cs typeface="Candara"/>
                        </a:rPr>
                        <a:t> the levels clear to the students (examples, description)</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repetition of the same words</a:t>
                      </a:r>
                      <a:r>
                        <a:rPr lang="en-US" sz="1800" baseline="0" dirty="0" smtClean="0">
                          <a:latin typeface="Candara"/>
                          <a:cs typeface="Candara"/>
                        </a:rPr>
                        <a:t> </a:t>
                      </a:r>
                      <a:r>
                        <a:rPr lang="en-US" sz="1800" dirty="0" smtClean="0">
                          <a:latin typeface="Candara"/>
                          <a:cs typeface="Candara"/>
                        </a:rPr>
                        <a:t>over and over and</a:t>
                      </a:r>
                      <a:r>
                        <a:rPr lang="en-US" sz="1800" baseline="0" dirty="0" smtClean="0">
                          <a:latin typeface="Candara"/>
                          <a:cs typeface="Candara"/>
                        </a:rPr>
                        <a:t> again and again</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6625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express</a:t>
                      </a:r>
                      <a:r>
                        <a:rPr lang="en-US" sz="1800" baseline="0" dirty="0" smtClean="0">
                          <a:latin typeface="Candara"/>
                          <a:cs typeface="Candara"/>
                        </a:rPr>
                        <a:t> in positive terms what achievement consists of/looks like (observable </a:t>
                      </a:r>
                      <a:r>
                        <a:rPr lang="en-US" sz="1800" baseline="0" dirty="0" err="1" smtClean="0">
                          <a:latin typeface="Candara"/>
                          <a:cs typeface="Candara"/>
                        </a:rPr>
                        <a:t>behaviours</a:t>
                      </a:r>
                      <a:r>
                        <a:rPr lang="en-US" sz="1800" baseline="0" dirty="0" smtClean="0">
                          <a:latin typeface="Candara"/>
                          <a:cs typeface="Candara"/>
                        </a:rPr>
                        <a:t>)</a:t>
                      </a:r>
                      <a:endParaRPr lang="en-US" sz="1800" dirty="0" smtClean="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800" dirty="0" smtClean="0">
                          <a:latin typeface="Candara"/>
                          <a:cs typeface="Candara"/>
                        </a:rPr>
                        <a:t>~ negative</a:t>
                      </a:r>
                      <a:r>
                        <a:rPr lang="en-US" sz="1800" baseline="0" dirty="0" smtClean="0">
                          <a:latin typeface="Candara"/>
                          <a:cs typeface="Candara"/>
                        </a:rPr>
                        <a:t> descriptors that say only what’s missing</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986305">
                <a:tc>
                  <a:txBody>
                    <a:bodyPr/>
                    <a:lstStyle/>
                    <a:p>
                      <a:r>
                        <a:rPr lang="en-US" sz="1800" dirty="0" smtClean="0">
                          <a:latin typeface="Candara"/>
                          <a:cs typeface="Candara"/>
                        </a:rPr>
                        <a:t>~ align assessment with outcomes in a recognizable</a:t>
                      </a:r>
                      <a:r>
                        <a:rPr lang="en-US" sz="1800" baseline="0" dirty="0" smtClean="0">
                          <a:latin typeface="Candara"/>
                          <a:cs typeface="Candara"/>
                        </a:rPr>
                        <a:t> and action-oriented way</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a:t>
                      </a:r>
                      <a:r>
                        <a:rPr lang="en-US" sz="1800" baseline="0" dirty="0" smtClean="0">
                          <a:latin typeface="Candara"/>
                          <a:cs typeface="Candara"/>
                        </a:rPr>
                        <a:t> </a:t>
                      </a:r>
                      <a:r>
                        <a:rPr lang="en-US" sz="1800" dirty="0" smtClean="0">
                          <a:latin typeface="Candara"/>
                          <a:cs typeface="Candara"/>
                        </a:rPr>
                        <a:t>jargon &amp; general words</a:t>
                      </a:r>
                      <a:r>
                        <a:rPr lang="en-US" sz="1800" baseline="0" dirty="0" smtClean="0">
                          <a:latin typeface="Candara"/>
                          <a:cs typeface="Candara"/>
                        </a:rPr>
                        <a:t> that make sense to academics/experts/insiders but not to students/novices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96879">
                <a:tc>
                  <a:txBody>
                    <a:bodyPr/>
                    <a:lstStyle/>
                    <a:p>
                      <a:r>
                        <a:rPr lang="en-US" sz="1800" dirty="0" smtClean="0">
                          <a:latin typeface="Candara"/>
                          <a:cs typeface="Candara"/>
                        </a:rPr>
                        <a:t>~ assume students will</a:t>
                      </a:r>
                      <a:r>
                        <a:rPr lang="en-US" sz="1800" baseline="0" dirty="0" smtClean="0">
                          <a:latin typeface="Candara"/>
                          <a:cs typeface="Candara"/>
                        </a:rPr>
                        <a:t> give you what you want when they know how</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800" dirty="0" smtClean="0">
                          <a:latin typeface="Candara"/>
                          <a:cs typeface="Candara"/>
                        </a:rPr>
                        <a:t>~ the assumption that lack of performance arises</a:t>
                      </a:r>
                      <a:r>
                        <a:rPr lang="en-US" sz="1800" baseline="0" dirty="0" smtClean="0">
                          <a:latin typeface="Candara"/>
                          <a:cs typeface="Candara"/>
                        </a:rPr>
                        <a:t> from not caring</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986305">
                <a:tc>
                  <a:txBody>
                    <a:bodyPr/>
                    <a:lstStyle/>
                    <a:p>
                      <a:r>
                        <a:rPr lang="en-US" sz="1800" dirty="0" smtClean="0">
                          <a:latin typeface="Candara"/>
                          <a:cs typeface="Candara"/>
                        </a:rPr>
                        <a:t>~ answer the hard</a:t>
                      </a:r>
                      <a:r>
                        <a:rPr lang="en-US" sz="1800" baseline="0" dirty="0" smtClean="0">
                          <a:latin typeface="Candara"/>
                          <a:cs typeface="Candara"/>
                        </a:rPr>
                        <a:t> question: how am I being graded? what do I need to do to make this better? </a:t>
                      </a:r>
                      <a:endParaRPr lang="en-US" sz="1800" dirty="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latin typeface="Candara"/>
                          <a:cs typeface="Candara"/>
                        </a:rPr>
                        <a:t>~ </a:t>
                      </a:r>
                      <a:r>
                        <a:rPr lang="en-US" sz="1800" baseline="0" dirty="0" smtClean="0">
                          <a:latin typeface="Candara"/>
                          <a:cs typeface="Candara"/>
                        </a:rPr>
                        <a:t>becoming defensive when students ask you to tell them what you want. This isn’t a challenge. It’s information.</a:t>
                      </a:r>
                      <a:endParaRPr lang="en-US" sz="1800" dirty="0" smtClean="0">
                        <a:latin typeface="Candara"/>
                        <a:cs typeface="Candara"/>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52993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kuropatwa:468907570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24"/>
            <a:ext cx="9222032" cy="6916524"/>
          </a:xfrm>
          <a:prstGeom prst="rect">
            <a:avLst/>
          </a:prstGeom>
        </p:spPr>
      </p:pic>
      <p:sp>
        <p:nvSpPr>
          <p:cNvPr id="4" name="TextBox 3"/>
          <p:cNvSpPr txBox="1"/>
          <p:nvPr/>
        </p:nvSpPr>
        <p:spPr>
          <a:xfrm>
            <a:off x="6552636" y="6216495"/>
            <a:ext cx="1854963" cy="276999"/>
          </a:xfrm>
          <a:prstGeom prst="rect">
            <a:avLst/>
          </a:prstGeom>
          <a:noFill/>
        </p:spPr>
        <p:txBody>
          <a:bodyPr wrap="square" rtlCol="0">
            <a:spAutoFit/>
          </a:bodyPr>
          <a:lstStyle/>
          <a:p>
            <a:r>
              <a:rPr lang="pl-PL" sz="1200" b="1" dirty="0" err="1">
                <a:solidFill>
                  <a:srgbClr val="FFFCC7"/>
                </a:solidFill>
              </a:rPr>
              <a:t>dkuropatwa</a:t>
            </a:r>
            <a:r>
              <a:rPr lang="pl-PL" sz="1200" b="1" dirty="0">
                <a:solidFill>
                  <a:srgbClr val="FFFCC7"/>
                </a:solidFill>
              </a:rPr>
              <a:t>/4689075704/</a:t>
            </a:r>
            <a:endParaRPr lang="en-US" sz="1200" b="1" dirty="0">
              <a:solidFill>
                <a:srgbClr val="FFFCC7"/>
              </a:solidFill>
            </a:endParaRPr>
          </a:p>
        </p:txBody>
      </p:sp>
    </p:spTree>
    <p:extLst>
      <p:ext uri="{BB962C8B-B14F-4D97-AF65-F5344CB8AC3E}">
        <p14:creationId xmlns:p14="http://schemas.microsoft.com/office/powerpoint/2010/main" val="2883599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ck sculptures by 3Lou Huang 3 Sept 200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91260" cy="6858000"/>
          </a:xfrm>
          <a:prstGeom prst="rect">
            <a:avLst/>
          </a:prstGeom>
        </p:spPr>
      </p:pic>
      <p:sp>
        <p:nvSpPr>
          <p:cNvPr id="5" name="TextBox 4"/>
          <p:cNvSpPr txBox="1"/>
          <p:nvPr/>
        </p:nvSpPr>
        <p:spPr>
          <a:xfrm>
            <a:off x="0" y="0"/>
            <a:ext cx="3179727" cy="6694141"/>
          </a:xfrm>
          <a:prstGeom prst="rect">
            <a:avLst/>
          </a:prstGeom>
          <a:solidFill>
            <a:srgbClr val="000000"/>
          </a:solidFill>
        </p:spPr>
        <p:txBody>
          <a:bodyPr wrap="square" rtlCol="0">
            <a:spAutoFit/>
          </a:bodyPr>
          <a:lstStyle/>
          <a:p>
            <a:endParaRPr lang="en-US" sz="2800" dirty="0">
              <a:solidFill>
                <a:srgbClr val="FFFFFF"/>
              </a:solidFill>
            </a:endParaRPr>
          </a:p>
          <a:p>
            <a:pPr lvl="1"/>
            <a:r>
              <a:rPr lang="en-US" sz="3600" dirty="0" smtClean="0">
                <a:solidFill>
                  <a:srgbClr val="FFFFFF"/>
                </a:solidFill>
              </a:rPr>
              <a:t>Teaching is not rocket science. </a:t>
            </a:r>
          </a:p>
          <a:p>
            <a:pPr lvl="1"/>
            <a:r>
              <a:rPr lang="en-US" sz="3600" dirty="0" smtClean="0">
                <a:solidFill>
                  <a:srgbClr val="FFFFFF"/>
                </a:solidFill>
              </a:rPr>
              <a:t>It is, in fact, </a:t>
            </a:r>
          </a:p>
          <a:p>
            <a:pPr lvl="1"/>
            <a:r>
              <a:rPr lang="en-US" sz="3600" dirty="0" smtClean="0">
                <a:solidFill>
                  <a:srgbClr val="FFFFFF"/>
                </a:solidFill>
              </a:rPr>
              <a:t>far more complex and demanding work than rocket science.</a:t>
            </a:r>
          </a:p>
          <a:p>
            <a:pPr lvl="1"/>
            <a:endParaRPr lang="en-US" sz="2000" dirty="0" smtClean="0">
              <a:solidFill>
                <a:srgbClr val="FFFFFF"/>
              </a:solidFill>
            </a:endParaRPr>
          </a:p>
          <a:p>
            <a:pPr algn="r"/>
            <a:r>
              <a:rPr lang="en-US" sz="1200" dirty="0" smtClean="0">
                <a:solidFill>
                  <a:srgbClr val="FFFFFF"/>
                </a:solidFill>
              </a:rPr>
              <a:t>~ Richard Elmore</a:t>
            </a:r>
          </a:p>
          <a:p>
            <a:pPr algn="r"/>
            <a:endParaRPr lang="en-US" sz="900" dirty="0">
              <a:solidFill>
                <a:srgbClr val="FFFFFF"/>
              </a:solidFill>
            </a:endParaRPr>
          </a:p>
        </p:txBody>
      </p:sp>
      <p:sp>
        <p:nvSpPr>
          <p:cNvPr id="4" name="TextBox 3"/>
          <p:cNvSpPr txBox="1"/>
          <p:nvPr/>
        </p:nvSpPr>
        <p:spPr>
          <a:xfrm>
            <a:off x="7832599" y="6581001"/>
            <a:ext cx="1358661" cy="276999"/>
          </a:xfrm>
          <a:prstGeom prst="rect">
            <a:avLst/>
          </a:prstGeom>
          <a:noFill/>
        </p:spPr>
        <p:txBody>
          <a:bodyPr wrap="square" rtlCol="0">
            <a:spAutoFit/>
          </a:bodyPr>
          <a:lstStyle/>
          <a:p>
            <a:r>
              <a:rPr lang="cs-CZ" sz="1200" b="1" dirty="0" err="1">
                <a:solidFill>
                  <a:schemeClr val="bg1">
                    <a:lumMod val="65000"/>
                  </a:schemeClr>
                </a:solidFill>
              </a:rPr>
              <a:t>lou</a:t>
            </a:r>
            <a:r>
              <a:rPr lang="cs-CZ" sz="1200" b="1" dirty="0">
                <a:solidFill>
                  <a:schemeClr val="bg1">
                    <a:lumMod val="65000"/>
                  </a:schemeClr>
                </a:solidFill>
              </a:rPr>
              <a:t>/2824116159</a:t>
            </a:r>
            <a:endParaRPr lang="en-US" sz="1200" b="1" dirty="0">
              <a:solidFill>
                <a:schemeClr val="bg1">
                  <a:lumMod val="65000"/>
                </a:schemeClr>
              </a:solidFill>
            </a:endParaRPr>
          </a:p>
        </p:txBody>
      </p:sp>
    </p:spTree>
    <p:extLst>
      <p:ext uri="{BB962C8B-B14F-4D97-AF65-F5344CB8AC3E}">
        <p14:creationId xmlns:p14="http://schemas.microsoft.com/office/powerpoint/2010/main" val="361332044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219463"/>
            <a:ext cx="9144000" cy="707886"/>
          </a:xfrm>
          <a:prstGeom prst="rect">
            <a:avLst/>
          </a:prstGeom>
          <a:noFill/>
        </p:spPr>
        <p:txBody>
          <a:bodyPr wrap="square" rtlCol="0">
            <a:spAutoFit/>
          </a:bodyPr>
          <a:lstStyle/>
          <a:p>
            <a:pPr algn="ctr"/>
            <a:r>
              <a:rPr lang="en-US" sz="4000" dirty="0" smtClean="0">
                <a:latin typeface="Chalkduster"/>
                <a:cs typeface="Chalkduster"/>
              </a:rPr>
              <a:t>What is our role?</a:t>
            </a:r>
            <a:endParaRPr lang="en-US" sz="4000" dirty="0">
              <a:latin typeface="Chalkduster"/>
              <a:cs typeface="Chalkduster"/>
            </a:endParaRPr>
          </a:p>
        </p:txBody>
      </p:sp>
      <p:sp>
        <p:nvSpPr>
          <p:cNvPr id="5" name="TextBox 4"/>
          <p:cNvSpPr txBox="1"/>
          <p:nvPr/>
        </p:nvSpPr>
        <p:spPr>
          <a:xfrm>
            <a:off x="7025197" y="6581001"/>
            <a:ext cx="2118803" cy="276999"/>
          </a:xfrm>
          <a:prstGeom prst="rect">
            <a:avLst/>
          </a:prstGeom>
          <a:noFill/>
        </p:spPr>
        <p:txBody>
          <a:bodyPr wrap="square" rtlCol="0">
            <a:spAutoFit/>
          </a:bodyPr>
          <a:lstStyle/>
          <a:p>
            <a:r>
              <a:rPr lang="da-DK" sz="1200" b="1" dirty="0">
                <a:solidFill>
                  <a:srgbClr val="BFBFBF"/>
                </a:solidFill>
              </a:rPr>
              <a:t>27888428@N00/3539223522</a:t>
            </a:r>
            <a:endParaRPr lang="en-US" sz="1200" b="1" dirty="0">
              <a:solidFill>
                <a:srgbClr val="BFBFBF"/>
              </a:solidFill>
            </a:endParaRPr>
          </a:p>
        </p:txBody>
      </p:sp>
      <p:pic>
        <p:nvPicPr>
          <p:cNvPr id="7" name="Picture 6"/>
          <p:cNvPicPr>
            <a:picLocks noChangeAspect="1"/>
          </p:cNvPicPr>
          <p:nvPr/>
        </p:nvPicPr>
        <p:blipFill>
          <a:blip r:embed="rId3"/>
          <a:stretch>
            <a:fillRect/>
          </a:stretch>
        </p:blipFill>
        <p:spPr>
          <a:xfrm>
            <a:off x="987745" y="1399097"/>
            <a:ext cx="3715807" cy="4842693"/>
          </a:xfrm>
          <a:prstGeom prst="rect">
            <a:avLst/>
          </a:prstGeom>
        </p:spPr>
      </p:pic>
      <p:sp>
        <p:nvSpPr>
          <p:cNvPr id="8" name="TextBox 7"/>
          <p:cNvSpPr txBox="1"/>
          <p:nvPr/>
        </p:nvSpPr>
        <p:spPr>
          <a:xfrm>
            <a:off x="4703552" y="1342213"/>
            <a:ext cx="564427" cy="461665"/>
          </a:xfrm>
          <a:prstGeom prst="rect">
            <a:avLst/>
          </a:prstGeom>
          <a:noFill/>
        </p:spPr>
        <p:txBody>
          <a:bodyPr wrap="square" rtlCol="0">
            <a:spAutoFit/>
          </a:bodyPr>
          <a:lstStyle/>
          <a:p>
            <a:r>
              <a:rPr lang="en-US" sz="2400" dirty="0" smtClean="0">
                <a:solidFill>
                  <a:schemeClr val="tx1">
                    <a:lumMod val="65000"/>
                    <a:lumOff val="35000"/>
                  </a:schemeClr>
                </a:solidFill>
                <a:latin typeface="Lucida Console"/>
                <a:cs typeface="Lucida Console"/>
              </a:rPr>
              <a:t>?</a:t>
            </a:r>
            <a:endParaRPr lang="en-US" sz="2400" dirty="0">
              <a:solidFill>
                <a:schemeClr val="tx1">
                  <a:lumMod val="65000"/>
                  <a:lumOff val="35000"/>
                </a:schemeClr>
              </a:solidFill>
              <a:latin typeface="Lucida Console"/>
              <a:cs typeface="Lucida Console"/>
            </a:endParaRPr>
          </a:p>
        </p:txBody>
      </p:sp>
    </p:spTree>
    <p:extLst>
      <p:ext uri="{BB962C8B-B14F-4D97-AF65-F5344CB8AC3E}">
        <p14:creationId xmlns:p14="http://schemas.microsoft.com/office/powerpoint/2010/main" val="221471395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187" b="100000" l="0" r="100000"/>
                    </a14:imgEffect>
                  </a14:imgLayer>
                </a14:imgProps>
              </a:ext>
            </a:extLst>
          </a:blip>
          <a:stretch>
            <a:fillRect/>
          </a:stretch>
        </p:blipFill>
        <p:spPr>
          <a:xfrm>
            <a:off x="5771259" y="1951735"/>
            <a:ext cx="3110517" cy="3668709"/>
          </a:xfrm>
          <a:prstGeom prst="rect">
            <a:avLst/>
          </a:prstGeom>
        </p:spPr>
      </p:pic>
      <p:sp>
        <p:nvSpPr>
          <p:cNvPr id="5" name="TextBox 4"/>
          <p:cNvSpPr txBox="1"/>
          <p:nvPr/>
        </p:nvSpPr>
        <p:spPr>
          <a:xfrm>
            <a:off x="0" y="219463"/>
            <a:ext cx="9144000" cy="707886"/>
          </a:xfrm>
          <a:prstGeom prst="rect">
            <a:avLst/>
          </a:prstGeom>
          <a:noFill/>
        </p:spPr>
        <p:txBody>
          <a:bodyPr wrap="square" rtlCol="0">
            <a:spAutoFit/>
          </a:bodyPr>
          <a:lstStyle/>
          <a:p>
            <a:pPr algn="ctr"/>
            <a:r>
              <a:rPr lang="en-US" sz="4000" dirty="0" smtClean="0">
                <a:latin typeface="Chalkduster"/>
                <a:cs typeface="Chalkduster"/>
              </a:rPr>
              <a:t>What is our role?</a:t>
            </a:r>
            <a:endParaRPr lang="en-US" sz="4000" dirty="0">
              <a:latin typeface="Chalkduster"/>
              <a:cs typeface="Chalkduster"/>
            </a:endParaRPr>
          </a:p>
        </p:txBody>
      </p:sp>
      <p:sp>
        <p:nvSpPr>
          <p:cNvPr id="6" name="TextBox 5"/>
          <p:cNvSpPr txBox="1"/>
          <p:nvPr/>
        </p:nvSpPr>
        <p:spPr>
          <a:xfrm>
            <a:off x="7326518" y="6581001"/>
            <a:ext cx="1817482" cy="276999"/>
          </a:xfrm>
          <a:prstGeom prst="rect">
            <a:avLst/>
          </a:prstGeom>
          <a:noFill/>
        </p:spPr>
        <p:txBody>
          <a:bodyPr wrap="square" rtlCol="0">
            <a:spAutoFit/>
          </a:bodyPr>
          <a:lstStyle/>
          <a:p>
            <a:r>
              <a:rPr lang="da-DK" sz="1200" b="1" dirty="0">
                <a:solidFill>
                  <a:srgbClr val="BFBFBF"/>
                </a:solidFill>
              </a:rPr>
              <a:t>richardstep/7437997476</a:t>
            </a:r>
            <a:endParaRPr lang="en-US" sz="1200" b="1" dirty="0">
              <a:solidFill>
                <a:srgbClr val="BFBFBF"/>
              </a:solidFill>
            </a:endParaRPr>
          </a:p>
        </p:txBody>
      </p:sp>
      <p:pic>
        <p:nvPicPr>
          <p:cNvPr id="9" name="Picture 8"/>
          <p:cNvPicPr>
            <a:picLocks noChangeAspect="1"/>
          </p:cNvPicPr>
          <p:nvPr/>
        </p:nvPicPr>
        <p:blipFill>
          <a:blip r:embed="rId5"/>
          <a:stretch>
            <a:fillRect/>
          </a:stretch>
        </p:blipFill>
        <p:spPr>
          <a:xfrm>
            <a:off x="987745" y="1399097"/>
            <a:ext cx="3715807" cy="4842693"/>
          </a:xfrm>
          <a:prstGeom prst="rect">
            <a:avLst/>
          </a:prstGeom>
        </p:spPr>
      </p:pic>
      <p:sp>
        <p:nvSpPr>
          <p:cNvPr id="10" name="TextBox 9"/>
          <p:cNvSpPr txBox="1"/>
          <p:nvPr/>
        </p:nvSpPr>
        <p:spPr>
          <a:xfrm>
            <a:off x="4703552" y="1342213"/>
            <a:ext cx="564427" cy="461665"/>
          </a:xfrm>
          <a:prstGeom prst="rect">
            <a:avLst/>
          </a:prstGeom>
          <a:noFill/>
        </p:spPr>
        <p:txBody>
          <a:bodyPr wrap="square" rtlCol="0">
            <a:spAutoFit/>
          </a:bodyPr>
          <a:lstStyle/>
          <a:p>
            <a:r>
              <a:rPr lang="en-US" sz="2400" dirty="0" smtClean="0">
                <a:solidFill>
                  <a:schemeClr val="tx1">
                    <a:lumMod val="65000"/>
                    <a:lumOff val="35000"/>
                  </a:schemeClr>
                </a:solidFill>
                <a:latin typeface="Lucida Console"/>
                <a:cs typeface="Lucida Console"/>
              </a:rPr>
              <a:t>?</a:t>
            </a:r>
            <a:endParaRPr lang="en-US" sz="2400" dirty="0">
              <a:solidFill>
                <a:schemeClr val="tx1">
                  <a:lumMod val="65000"/>
                  <a:lumOff val="35000"/>
                </a:schemeClr>
              </a:solidFill>
              <a:latin typeface="Lucida Console"/>
              <a:cs typeface="Lucida Console"/>
            </a:endParaRPr>
          </a:p>
        </p:txBody>
      </p:sp>
    </p:spTree>
    <p:extLst>
      <p:ext uri="{BB962C8B-B14F-4D97-AF65-F5344CB8AC3E}">
        <p14:creationId xmlns:p14="http://schemas.microsoft.com/office/powerpoint/2010/main" val="283925630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489904"/>
            <a:ext cx="9144000" cy="707886"/>
          </a:xfrm>
          <a:prstGeom prst="rect">
            <a:avLst/>
          </a:prstGeom>
          <a:noFill/>
        </p:spPr>
        <p:txBody>
          <a:bodyPr wrap="square" rtlCol="0">
            <a:spAutoFit/>
          </a:bodyPr>
          <a:lstStyle/>
          <a:p>
            <a:pPr algn="ctr"/>
            <a:r>
              <a:rPr lang="en-US" sz="4000" dirty="0" smtClean="0">
                <a:latin typeface="Chalkduster"/>
                <a:cs typeface="Chalkduster"/>
              </a:rPr>
              <a:t>Why is this so difficult? </a:t>
            </a:r>
            <a:endParaRPr lang="en-US" sz="4000" dirty="0">
              <a:latin typeface="Chalkduster"/>
              <a:cs typeface="Chalkduster"/>
            </a:endParaRPr>
          </a:p>
        </p:txBody>
      </p:sp>
      <p:pic>
        <p:nvPicPr>
          <p:cNvPr id="2" name="Picture 1"/>
          <p:cNvPicPr>
            <a:picLocks noChangeAspect="1"/>
          </p:cNvPicPr>
          <p:nvPr/>
        </p:nvPicPr>
        <p:blipFill>
          <a:blip r:embed="rId3"/>
          <a:stretch>
            <a:fillRect/>
          </a:stretch>
        </p:blipFill>
        <p:spPr>
          <a:xfrm>
            <a:off x="954838" y="1695760"/>
            <a:ext cx="7135273" cy="4738267"/>
          </a:xfrm>
          <a:prstGeom prst="rect">
            <a:avLst/>
          </a:prstGeom>
        </p:spPr>
      </p:pic>
      <p:sp>
        <p:nvSpPr>
          <p:cNvPr id="4" name="TextBox 3"/>
          <p:cNvSpPr txBox="1"/>
          <p:nvPr/>
        </p:nvSpPr>
        <p:spPr>
          <a:xfrm>
            <a:off x="6573215" y="6581001"/>
            <a:ext cx="2570785" cy="276999"/>
          </a:xfrm>
          <a:prstGeom prst="rect">
            <a:avLst/>
          </a:prstGeom>
          <a:noFill/>
        </p:spPr>
        <p:txBody>
          <a:bodyPr wrap="square" rtlCol="0">
            <a:spAutoFit/>
          </a:bodyPr>
          <a:lstStyle/>
          <a:p>
            <a:r>
              <a:rPr lang="en-US" sz="1200" b="1" dirty="0" err="1">
                <a:solidFill>
                  <a:srgbClr val="A6A6A6"/>
                </a:solidFill>
              </a:rPr>
              <a:t>marcocrupivisualartist</a:t>
            </a:r>
            <a:r>
              <a:rPr lang="en-US" sz="1200" b="1" dirty="0">
                <a:solidFill>
                  <a:srgbClr val="A6A6A6"/>
                </a:solidFill>
              </a:rPr>
              <a:t>/5427768743</a:t>
            </a:r>
            <a:endParaRPr lang="de-DE" sz="1200" b="1" dirty="0">
              <a:solidFill>
                <a:srgbClr val="A6A6A6"/>
              </a:solidFill>
            </a:endParaRPr>
          </a:p>
        </p:txBody>
      </p:sp>
    </p:spTree>
    <p:extLst>
      <p:ext uri="{BB962C8B-B14F-4D97-AF65-F5344CB8AC3E}">
        <p14:creationId xmlns:p14="http://schemas.microsoft.com/office/powerpoint/2010/main" val="285962848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66553" y="2116485"/>
            <a:ext cx="4472078" cy="3562750"/>
          </a:xfrm>
          <a:prstGeom prst="rect">
            <a:avLst/>
          </a:prstGeom>
        </p:spPr>
      </p:pic>
      <p:sp>
        <p:nvSpPr>
          <p:cNvPr id="5" name="TextBox 4"/>
          <p:cNvSpPr txBox="1"/>
          <p:nvPr/>
        </p:nvSpPr>
        <p:spPr>
          <a:xfrm>
            <a:off x="7067089" y="6565623"/>
            <a:ext cx="2076912" cy="276999"/>
          </a:xfrm>
          <a:prstGeom prst="rect">
            <a:avLst/>
          </a:prstGeom>
          <a:noFill/>
        </p:spPr>
        <p:txBody>
          <a:bodyPr wrap="square" rtlCol="0">
            <a:spAutoFit/>
          </a:bodyPr>
          <a:lstStyle/>
          <a:p>
            <a:r>
              <a:rPr lang="hu-HU" sz="1200" b="1" dirty="0">
                <a:solidFill>
                  <a:srgbClr val="BFBFBF"/>
                </a:solidFill>
              </a:rPr>
              <a:t>53496815@N00/1359407958</a:t>
            </a:r>
          </a:p>
        </p:txBody>
      </p:sp>
      <p:sp>
        <p:nvSpPr>
          <p:cNvPr id="6" name="TextBox 5"/>
          <p:cNvSpPr txBox="1"/>
          <p:nvPr/>
        </p:nvSpPr>
        <p:spPr>
          <a:xfrm>
            <a:off x="0" y="219463"/>
            <a:ext cx="9144000" cy="707886"/>
          </a:xfrm>
          <a:prstGeom prst="rect">
            <a:avLst/>
          </a:prstGeom>
          <a:noFill/>
        </p:spPr>
        <p:txBody>
          <a:bodyPr wrap="square" rtlCol="0">
            <a:spAutoFit/>
          </a:bodyPr>
          <a:lstStyle/>
          <a:p>
            <a:pPr algn="ctr"/>
            <a:r>
              <a:rPr lang="en-US" sz="4000" dirty="0" smtClean="0">
                <a:latin typeface="Chalkduster"/>
                <a:cs typeface="Chalkduster"/>
              </a:rPr>
              <a:t>What is our role?</a:t>
            </a:r>
            <a:endParaRPr lang="en-US" sz="4000" dirty="0">
              <a:latin typeface="Chalkduster"/>
              <a:cs typeface="Chalkduster"/>
            </a:endParaRPr>
          </a:p>
        </p:txBody>
      </p:sp>
      <p:sp>
        <p:nvSpPr>
          <p:cNvPr id="7" name="TextBox 6"/>
          <p:cNvSpPr txBox="1"/>
          <p:nvPr/>
        </p:nvSpPr>
        <p:spPr>
          <a:xfrm>
            <a:off x="164624" y="1598792"/>
            <a:ext cx="5997030" cy="461665"/>
          </a:xfrm>
          <a:prstGeom prst="rect">
            <a:avLst/>
          </a:prstGeom>
          <a:noFill/>
        </p:spPr>
        <p:txBody>
          <a:bodyPr wrap="square" rtlCol="0">
            <a:spAutoFit/>
          </a:bodyPr>
          <a:lstStyle/>
          <a:p>
            <a:r>
              <a:rPr lang="en-US" sz="2400" dirty="0" smtClean="0">
                <a:solidFill>
                  <a:schemeClr val="tx1">
                    <a:lumMod val="65000"/>
                    <a:lumOff val="35000"/>
                  </a:schemeClr>
                </a:solidFill>
                <a:latin typeface="Lucida Console"/>
                <a:cs typeface="Lucida Console"/>
              </a:rPr>
              <a:t>Scaffolding Students’ Learning?</a:t>
            </a:r>
            <a:endParaRPr lang="en-US" sz="2400" dirty="0">
              <a:solidFill>
                <a:schemeClr val="tx1">
                  <a:lumMod val="65000"/>
                  <a:lumOff val="35000"/>
                </a:schemeClr>
              </a:solidFill>
              <a:latin typeface="Lucida Console"/>
              <a:cs typeface="Lucida Console"/>
            </a:endParaRPr>
          </a:p>
        </p:txBody>
      </p:sp>
    </p:spTree>
    <p:extLst>
      <p:ext uri="{BB962C8B-B14F-4D97-AF65-F5344CB8AC3E}">
        <p14:creationId xmlns:p14="http://schemas.microsoft.com/office/powerpoint/2010/main" val="235909397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982520" y="1974714"/>
            <a:ext cx="2575800" cy="3704521"/>
          </a:xfrm>
          <a:prstGeom prst="rect">
            <a:avLst/>
          </a:prstGeom>
        </p:spPr>
      </p:pic>
      <p:sp>
        <p:nvSpPr>
          <p:cNvPr id="6" name="TextBox 5"/>
          <p:cNvSpPr txBox="1"/>
          <p:nvPr/>
        </p:nvSpPr>
        <p:spPr>
          <a:xfrm>
            <a:off x="7396336" y="6565623"/>
            <a:ext cx="1747664" cy="276999"/>
          </a:xfrm>
          <a:prstGeom prst="rect">
            <a:avLst/>
          </a:prstGeom>
          <a:noFill/>
        </p:spPr>
        <p:txBody>
          <a:bodyPr wrap="square" rtlCol="0">
            <a:spAutoFit/>
          </a:bodyPr>
          <a:lstStyle/>
          <a:p>
            <a:r>
              <a:rPr lang="da-DK" sz="1200" b="1" dirty="0">
                <a:solidFill>
                  <a:srgbClr val="BFBFBF"/>
                </a:solidFill>
              </a:rPr>
              <a:t>richardstep/7437996280</a:t>
            </a:r>
            <a:endParaRPr lang="hu-HU" sz="1200" b="1" dirty="0">
              <a:solidFill>
                <a:srgbClr val="BFBFBF"/>
              </a:solidFill>
            </a:endParaRPr>
          </a:p>
        </p:txBody>
      </p:sp>
      <p:pic>
        <p:nvPicPr>
          <p:cNvPr id="9" name="Picture 8"/>
          <p:cNvPicPr>
            <a:picLocks noChangeAspect="1"/>
          </p:cNvPicPr>
          <p:nvPr/>
        </p:nvPicPr>
        <p:blipFill>
          <a:blip r:embed="rId4"/>
          <a:stretch>
            <a:fillRect/>
          </a:stretch>
        </p:blipFill>
        <p:spPr>
          <a:xfrm>
            <a:off x="666553" y="2116485"/>
            <a:ext cx="4472078" cy="3562750"/>
          </a:xfrm>
          <a:prstGeom prst="rect">
            <a:avLst/>
          </a:prstGeom>
        </p:spPr>
      </p:pic>
      <p:sp>
        <p:nvSpPr>
          <p:cNvPr id="8" name="TextBox 7"/>
          <p:cNvSpPr txBox="1"/>
          <p:nvPr/>
        </p:nvSpPr>
        <p:spPr>
          <a:xfrm>
            <a:off x="164624" y="1598792"/>
            <a:ext cx="5997030" cy="461665"/>
          </a:xfrm>
          <a:prstGeom prst="rect">
            <a:avLst/>
          </a:prstGeom>
          <a:noFill/>
        </p:spPr>
        <p:txBody>
          <a:bodyPr wrap="square" rtlCol="0">
            <a:spAutoFit/>
          </a:bodyPr>
          <a:lstStyle/>
          <a:p>
            <a:r>
              <a:rPr lang="en-US" sz="2400" dirty="0" smtClean="0">
                <a:solidFill>
                  <a:schemeClr val="tx1">
                    <a:lumMod val="65000"/>
                    <a:lumOff val="35000"/>
                  </a:schemeClr>
                </a:solidFill>
                <a:latin typeface="Lucida Console"/>
                <a:cs typeface="Lucida Console"/>
              </a:rPr>
              <a:t>Scaffolding Students’ Learning?</a:t>
            </a:r>
            <a:endParaRPr lang="en-US" sz="2400" dirty="0">
              <a:solidFill>
                <a:schemeClr val="tx1">
                  <a:lumMod val="65000"/>
                  <a:lumOff val="35000"/>
                </a:schemeClr>
              </a:solidFill>
              <a:latin typeface="Lucida Console"/>
              <a:cs typeface="Lucida Console"/>
            </a:endParaRPr>
          </a:p>
        </p:txBody>
      </p:sp>
      <p:sp>
        <p:nvSpPr>
          <p:cNvPr id="10" name="TextBox 9"/>
          <p:cNvSpPr txBox="1"/>
          <p:nvPr/>
        </p:nvSpPr>
        <p:spPr>
          <a:xfrm>
            <a:off x="0" y="219463"/>
            <a:ext cx="9144000" cy="707886"/>
          </a:xfrm>
          <a:prstGeom prst="rect">
            <a:avLst/>
          </a:prstGeom>
          <a:noFill/>
        </p:spPr>
        <p:txBody>
          <a:bodyPr wrap="square" rtlCol="0">
            <a:spAutoFit/>
          </a:bodyPr>
          <a:lstStyle/>
          <a:p>
            <a:pPr algn="ctr"/>
            <a:r>
              <a:rPr lang="en-US" sz="4000" dirty="0" smtClean="0">
                <a:latin typeface="Chalkduster"/>
                <a:cs typeface="Chalkduster"/>
              </a:rPr>
              <a:t>What is our role?</a:t>
            </a:r>
            <a:endParaRPr lang="en-US" sz="4000" dirty="0">
              <a:latin typeface="Chalkduster"/>
              <a:cs typeface="Chalkduster"/>
            </a:endParaRPr>
          </a:p>
        </p:txBody>
      </p:sp>
    </p:spTree>
    <p:extLst>
      <p:ext uri="{BB962C8B-B14F-4D97-AF65-F5344CB8AC3E}">
        <p14:creationId xmlns:p14="http://schemas.microsoft.com/office/powerpoint/2010/main" val="346044134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0" y="513420"/>
            <a:ext cx="9144000" cy="615553"/>
          </a:xfrm>
          <a:prstGeom prst="rect">
            <a:avLst/>
          </a:prstGeom>
          <a:noFill/>
        </p:spPr>
        <p:txBody>
          <a:bodyPr wrap="square" rtlCol="0">
            <a:spAutoFit/>
          </a:bodyPr>
          <a:lstStyle/>
          <a:p>
            <a:pPr algn="ctr">
              <a:defRPr/>
            </a:pPr>
            <a:r>
              <a:rPr lang="fr-FR" sz="3400" dirty="0" err="1" smtClean="0">
                <a:solidFill>
                  <a:schemeClr val="bg1"/>
                </a:solidFill>
                <a:latin typeface="Chalkduster"/>
                <a:cs typeface="Chalkduster"/>
                <a:sym typeface="Wingdings"/>
              </a:rPr>
              <a:t>Neurologically</a:t>
            </a:r>
            <a:r>
              <a:rPr lang="fr-FR" sz="3400" dirty="0" smtClean="0">
                <a:solidFill>
                  <a:schemeClr val="bg1"/>
                </a:solidFill>
                <a:latin typeface="Chalkduster"/>
                <a:cs typeface="Chalkduster"/>
                <a:sym typeface="Wingdings"/>
              </a:rPr>
              <a:t> &amp; </a:t>
            </a:r>
            <a:r>
              <a:rPr lang="fr-FR" sz="3400" dirty="0" err="1" smtClean="0">
                <a:solidFill>
                  <a:schemeClr val="bg1"/>
                </a:solidFill>
                <a:latin typeface="Chalkduster"/>
                <a:cs typeface="Chalkduster"/>
                <a:sym typeface="Wingdings"/>
              </a:rPr>
              <a:t>metaphorically</a:t>
            </a:r>
            <a:r>
              <a:rPr lang="fr-FR" sz="3400" dirty="0" smtClean="0">
                <a:solidFill>
                  <a:schemeClr val="bg1"/>
                </a:solidFill>
                <a:latin typeface="Chalkduster"/>
                <a:cs typeface="Chalkduster"/>
                <a:sym typeface="Wingdings"/>
              </a:rPr>
              <a:t>, </a:t>
            </a:r>
            <a:endParaRPr lang="en-US" sz="3400" dirty="0">
              <a:solidFill>
                <a:schemeClr val="bg1"/>
              </a:solidFill>
              <a:latin typeface="Chalkduster"/>
              <a:cs typeface="Chalkduster"/>
            </a:endParaRPr>
          </a:p>
        </p:txBody>
      </p:sp>
      <p:pic>
        <p:nvPicPr>
          <p:cNvPr id="4" name="How Your Brain Looks When You Think New Thought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45478" y="1576982"/>
            <a:ext cx="5554870" cy="4172672"/>
          </a:xfrm>
          <a:prstGeom prst="rect">
            <a:avLst/>
          </a:prstGeom>
        </p:spPr>
      </p:pic>
      <p:sp>
        <p:nvSpPr>
          <p:cNvPr id="8" name="TextBox 7"/>
          <p:cNvSpPr txBox="1"/>
          <p:nvPr/>
        </p:nvSpPr>
        <p:spPr>
          <a:xfrm>
            <a:off x="564426" y="6107702"/>
            <a:ext cx="8348806" cy="615553"/>
          </a:xfrm>
          <a:prstGeom prst="rect">
            <a:avLst/>
          </a:prstGeom>
          <a:noFill/>
        </p:spPr>
        <p:txBody>
          <a:bodyPr wrap="square" rtlCol="0">
            <a:spAutoFit/>
          </a:bodyPr>
          <a:lstStyle/>
          <a:p>
            <a:pPr>
              <a:defRPr/>
            </a:pPr>
            <a:r>
              <a:rPr lang="fr-FR" sz="3400" dirty="0">
                <a:solidFill>
                  <a:schemeClr val="bg1"/>
                </a:solidFill>
                <a:latin typeface="Chalkduster"/>
                <a:cs typeface="Chalkduster"/>
                <a:sym typeface="Wingdings"/>
              </a:rPr>
              <a:t>the </a:t>
            </a:r>
            <a:r>
              <a:rPr lang="fr-FR" sz="3400" dirty="0" err="1">
                <a:solidFill>
                  <a:schemeClr val="bg1"/>
                </a:solidFill>
                <a:latin typeface="Chalkduster"/>
                <a:cs typeface="Chalkduster"/>
                <a:sym typeface="Wingdings"/>
              </a:rPr>
              <a:t>magic</a:t>
            </a:r>
            <a:r>
              <a:rPr lang="fr-FR" sz="3400" dirty="0">
                <a:solidFill>
                  <a:schemeClr val="bg1"/>
                </a:solidFill>
                <a:latin typeface="Chalkduster"/>
                <a:cs typeface="Chalkduster"/>
                <a:sym typeface="Wingdings"/>
              </a:rPr>
              <a:t> </a:t>
            </a:r>
            <a:r>
              <a:rPr lang="fr-FR" sz="3400" dirty="0" err="1">
                <a:solidFill>
                  <a:schemeClr val="bg1"/>
                </a:solidFill>
                <a:latin typeface="Chalkduster"/>
                <a:cs typeface="Chalkduster"/>
                <a:sym typeface="Wingdings"/>
              </a:rPr>
              <a:t>is</a:t>
            </a:r>
            <a:r>
              <a:rPr lang="fr-FR" sz="3400" dirty="0">
                <a:solidFill>
                  <a:schemeClr val="bg1"/>
                </a:solidFill>
                <a:latin typeface="Chalkduster"/>
                <a:cs typeface="Chalkduster"/>
                <a:sym typeface="Wingdings"/>
              </a:rPr>
              <a:t> in the connections. </a:t>
            </a:r>
            <a:endParaRPr lang="en-US" sz="3400" dirty="0">
              <a:solidFill>
                <a:schemeClr val="bg1"/>
              </a:solidFill>
              <a:latin typeface="Chalkduster"/>
              <a:cs typeface="Chalkduster"/>
            </a:endParaRPr>
          </a:p>
        </p:txBody>
      </p:sp>
    </p:spTree>
    <p:extLst>
      <p:ext uri="{BB962C8B-B14F-4D97-AF65-F5344CB8AC3E}">
        <p14:creationId xmlns:p14="http://schemas.microsoft.com/office/powerpoint/2010/main" val="263785328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alphaModFix amt="30000"/>
          </a:blip>
          <a:stretch>
            <a:fillRect/>
          </a:stretch>
        </p:blipFill>
        <p:spPr>
          <a:xfrm>
            <a:off x="0" y="0"/>
            <a:ext cx="9144000" cy="6858000"/>
          </a:xfrm>
          <a:prstGeom prst="rect">
            <a:avLst/>
          </a:prstGeom>
        </p:spPr>
      </p:pic>
      <p:sp>
        <p:nvSpPr>
          <p:cNvPr id="2" name="TextBox 1"/>
          <p:cNvSpPr txBox="1"/>
          <p:nvPr/>
        </p:nvSpPr>
        <p:spPr>
          <a:xfrm>
            <a:off x="1469859" y="1832181"/>
            <a:ext cx="6573215" cy="1477328"/>
          </a:xfrm>
          <a:prstGeom prst="rect">
            <a:avLst/>
          </a:prstGeom>
          <a:noFill/>
        </p:spPr>
        <p:txBody>
          <a:bodyPr wrap="square" rtlCol="0">
            <a:spAutoFit/>
          </a:bodyPr>
          <a:lstStyle/>
          <a:p>
            <a:pPr algn="ctr"/>
            <a:r>
              <a:rPr lang="en-US" dirty="0" smtClean="0"/>
              <a:t>The following slides contain additional content </a:t>
            </a:r>
            <a:r>
              <a:rPr lang="en-US" dirty="0"/>
              <a:t>I</a:t>
            </a:r>
            <a:r>
              <a:rPr lang="en-US" dirty="0" smtClean="0"/>
              <a:t>’d have included in a traditional lecture-style presentation, </a:t>
            </a:r>
          </a:p>
          <a:p>
            <a:pPr algn="ctr"/>
            <a:r>
              <a:rPr lang="en-US" dirty="0"/>
              <a:t>b</a:t>
            </a:r>
            <a:r>
              <a:rPr lang="en-US" dirty="0" smtClean="0"/>
              <a:t>ut </a:t>
            </a:r>
          </a:p>
          <a:p>
            <a:pPr algn="ctr"/>
            <a:r>
              <a:rPr lang="en-US" dirty="0"/>
              <a:t>g</a:t>
            </a:r>
            <a:r>
              <a:rPr lang="en-US" dirty="0" smtClean="0"/>
              <a:t>iven that </a:t>
            </a:r>
            <a:r>
              <a:rPr lang="en-US" dirty="0"/>
              <a:t>I</a:t>
            </a:r>
            <a:r>
              <a:rPr lang="en-US" dirty="0" smtClean="0"/>
              <a:t>’m trying to walk my own talk, </a:t>
            </a:r>
          </a:p>
          <a:p>
            <a:pPr algn="ctr"/>
            <a:r>
              <a:rPr lang="en-US" dirty="0" smtClean="0"/>
              <a:t>I have posted them here for you to peruse as you wish.</a:t>
            </a:r>
          </a:p>
        </p:txBody>
      </p:sp>
      <p:sp>
        <p:nvSpPr>
          <p:cNvPr id="4" name="TextBox 3"/>
          <p:cNvSpPr txBox="1"/>
          <p:nvPr/>
        </p:nvSpPr>
        <p:spPr>
          <a:xfrm>
            <a:off x="7025197" y="6581001"/>
            <a:ext cx="2118803" cy="276999"/>
          </a:xfrm>
          <a:prstGeom prst="rect">
            <a:avLst/>
          </a:prstGeom>
          <a:noFill/>
        </p:spPr>
        <p:txBody>
          <a:bodyPr wrap="square" rtlCol="0">
            <a:spAutoFit/>
          </a:bodyPr>
          <a:lstStyle/>
          <a:p>
            <a:pPr algn="ctr"/>
            <a:r>
              <a:rPr lang="fi-FI" sz="1200" b="1" dirty="0">
                <a:solidFill>
                  <a:schemeClr val="bg1">
                    <a:lumMod val="65000"/>
                  </a:schemeClr>
                </a:solidFill>
              </a:rPr>
              <a:t>mauroescritor/10673890436</a:t>
            </a:r>
            <a:endParaRPr lang="en-US" sz="1200" b="1" dirty="0">
              <a:solidFill>
                <a:schemeClr val="bg1">
                  <a:lumMod val="65000"/>
                </a:schemeClr>
              </a:solidFill>
            </a:endParaRPr>
          </a:p>
        </p:txBody>
      </p:sp>
    </p:spTree>
    <p:extLst>
      <p:ext uri="{BB962C8B-B14F-4D97-AF65-F5344CB8AC3E}">
        <p14:creationId xmlns:p14="http://schemas.microsoft.com/office/powerpoint/2010/main" val="106932219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79339" y="235166"/>
            <a:ext cx="6628063" cy="5571197"/>
          </a:xfrm>
          <a:prstGeom prst="rect">
            <a:avLst/>
          </a:prstGeom>
        </p:spPr>
      </p:pic>
      <p:sp>
        <p:nvSpPr>
          <p:cNvPr id="3" name="TextBox 2"/>
          <p:cNvSpPr txBox="1"/>
          <p:nvPr/>
        </p:nvSpPr>
        <p:spPr>
          <a:xfrm>
            <a:off x="270454" y="235166"/>
            <a:ext cx="1422825" cy="1569660"/>
          </a:xfrm>
          <a:prstGeom prst="rect">
            <a:avLst/>
          </a:prstGeom>
          <a:solidFill>
            <a:schemeClr val="bg2">
              <a:lumMod val="75000"/>
            </a:schemeClr>
          </a:solidFill>
          <a:ln>
            <a:noFill/>
          </a:ln>
        </p:spPr>
        <p:txBody>
          <a:bodyPr wrap="square" rtlCol="0">
            <a:spAutoFit/>
          </a:bodyPr>
          <a:lstStyle/>
          <a:p>
            <a:r>
              <a:rPr lang="en-US" sz="2400" b="1" dirty="0" smtClean="0">
                <a:latin typeface="Candara"/>
                <a:cs typeface="Candara"/>
              </a:rPr>
              <a:t>Why </a:t>
            </a:r>
          </a:p>
          <a:p>
            <a:r>
              <a:rPr lang="en-US" sz="2400" b="1" dirty="0" smtClean="0">
                <a:latin typeface="Candara"/>
                <a:cs typeface="Candara"/>
              </a:rPr>
              <a:t>feedback</a:t>
            </a:r>
          </a:p>
          <a:p>
            <a:r>
              <a:rPr lang="en-US" sz="2400" b="1" dirty="0" smtClean="0">
                <a:latin typeface="Candara"/>
                <a:cs typeface="Candara"/>
              </a:rPr>
              <a:t>often fails</a:t>
            </a:r>
            <a:endParaRPr lang="en-US" sz="2400" b="1" dirty="0">
              <a:latin typeface="Candara"/>
              <a:cs typeface="Candara"/>
            </a:endParaRPr>
          </a:p>
        </p:txBody>
      </p:sp>
      <p:sp>
        <p:nvSpPr>
          <p:cNvPr id="4" name="TextBox 3"/>
          <p:cNvSpPr txBox="1"/>
          <p:nvPr/>
        </p:nvSpPr>
        <p:spPr>
          <a:xfrm>
            <a:off x="2340017" y="5949676"/>
            <a:ext cx="2598713" cy="353943"/>
          </a:xfrm>
          <a:prstGeom prst="rect">
            <a:avLst/>
          </a:prstGeom>
          <a:noFill/>
        </p:spPr>
        <p:txBody>
          <a:bodyPr wrap="square" rtlCol="0">
            <a:spAutoFit/>
          </a:bodyPr>
          <a:lstStyle/>
          <a:p>
            <a:pPr marL="285750" indent="-285750">
              <a:buFont typeface="Arial"/>
              <a:buChar char="•"/>
            </a:pPr>
            <a:r>
              <a:rPr lang="en-US" sz="1700" b="1" dirty="0" smtClean="0">
                <a:solidFill>
                  <a:schemeClr val="tx1">
                    <a:lumMod val="75000"/>
                    <a:lumOff val="25000"/>
                  </a:schemeClr>
                </a:solidFill>
              </a:rPr>
              <a:t>it’s paired with praise.</a:t>
            </a:r>
            <a:endParaRPr lang="en-US" sz="1700" b="1" dirty="0">
              <a:solidFill>
                <a:schemeClr val="tx1">
                  <a:lumMod val="75000"/>
                  <a:lumOff val="25000"/>
                </a:schemeClr>
              </a:solidFill>
            </a:endParaRPr>
          </a:p>
        </p:txBody>
      </p:sp>
      <p:sp>
        <p:nvSpPr>
          <p:cNvPr id="5" name="TextBox 4"/>
          <p:cNvSpPr txBox="1"/>
          <p:nvPr/>
        </p:nvSpPr>
        <p:spPr>
          <a:xfrm>
            <a:off x="0" y="6279693"/>
            <a:ext cx="1552172" cy="276999"/>
          </a:xfrm>
          <a:prstGeom prst="rect">
            <a:avLst/>
          </a:prstGeom>
          <a:noFill/>
        </p:spPr>
        <p:txBody>
          <a:bodyPr wrap="square" rtlCol="0">
            <a:spAutoFit/>
          </a:bodyPr>
          <a:lstStyle/>
          <a:p>
            <a:r>
              <a:rPr lang="en-US" sz="1200" b="1" dirty="0" smtClean="0">
                <a:solidFill>
                  <a:srgbClr val="A6A6A6"/>
                </a:solidFill>
              </a:rPr>
              <a:t>Gibbs &amp; Simpson, 25</a:t>
            </a:r>
            <a:endParaRPr lang="en-US" sz="1200" b="1" dirty="0">
              <a:solidFill>
                <a:srgbClr val="A6A6A6"/>
              </a:solidFill>
            </a:endParaRPr>
          </a:p>
        </p:txBody>
      </p:sp>
      <p:sp>
        <p:nvSpPr>
          <p:cNvPr id="6" name="TextBox 5"/>
          <p:cNvSpPr txBox="1"/>
          <p:nvPr/>
        </p:nvSpPr>
        <p:spPr>
          <a:xfrm>
            <a:off x="0" y="6450714"/>
            <a:ext cx="1693279" cy="461665"/>
          </a:xfrm>
          <a:prstGeom prst="rect">
            <a:avLst/>
          </a:prstGeom>
          <a:noFill/>
        </p:spPr>
        <p:txBody>
          <a:bodyPr wrap="square" rtlCol="0">
            <a:spAutoFit/>
          </a:bodyPr>
          <a:lstStyle/>
          <a:p>
            <a:r>
              <a:rPr lang="en-US" sz="1200" b="1" dirty="0" smtClean="0">
                <a:solidFill>
                  <a:schemeClr val="bg1">
                    <a:lumMod val="65000"/>
                  </a:schemeClr>
                </a:solidFill>
              </a:rPr>
              <a:t>Hattie in </a:t>
            </a:r>
            <a:r>
              <a:rPr lang="en-GB" sz="1200" b="1" dirty="0">
                <a:solidFill>
                  <a:schemeClr val="bg1">
                    <a:lumMod val="65000"/>
                  </a:schemeClr>
                </a:solidFill>
              </a:rPr>
              <a:t>Lloyd &amp; </a:t>
            </a:r>
            <a:r>
              <a:rPr lang="en-GB" sz="1200" b="1" dirty="0" err="1" smtClean="0">
                <a:solidFill>
                  <a:schemeClr val="bg1">
                    <a:lumMod val="65000"/>
                  </a:schemeClr>
                </a:solidFill>
              </a:rPr>
              <a:t>Trangmar</a:t>
            </a:r>
            <a:r>
              <a:rPr lang="en-GB" sz="1200" b="1" dirty="0" smtClean="0">
                <a:solidFill>
                  <a:schemeClr val="bg1">
                    <a:lumMod val="65000"/>
                  </a:schemeClr>
                </a:solidFill>
              </a:rPr>
              <a:t>, </a:t>
            </a:r>
            <a:r>
              <a:rPr lang="en-GB" sz="1200" b="1" dirty="0">
                <a:solidFill>
                  <a:schemeClr val="bg1">
                    <a:lumMod val="65000"/>
                  </a:schemeClr>
                </a:solidFill>
              </a:rPr>
              <a:t>slide 20 </a:t>
            </a:r>
            <a:endParaRPr lang="en-US" sz="1200" b="1" dirty="0">
              <a:solidFill>
                <a:schemeClr val="bg1">
                  <a:lumMod val="65000"/>
                </a:schemeClr>
              </a:solidFill>
            </a:endParaRPr>
          </a:p>
        </p:txBody>
      </p:sp>
    </p:spTree>
    <p:extLst>
      <p:ext uri="{BB962C8B-B14F-4D97-AF65-F5344CB8AC3E}">
        <p14:creationId xmlns:p14="http://schemas.microsoft.com/office/powerpoint/2010/main" val="392261672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 Same Side Corner Rectangle 24"/>
          <p:cNvSpPr/>
          <p:nvPr/>
        </p:nvSpPr>
        <p:spPr>
          <a:xfrm>
            <a:off x="6196466" y="3446166"/>
            <a:ext cx="2586954" cy="3153547"/>
          </a:xfrm>
          <a:prstGeom prst="round2SameRect">
            <a:avLst/>
          </a:prstGeom>
          <a:gradFill>
            <a:gsLst>
              <a:gs pos="0">
                <a:srgbClr val="FF8B88"/>
              </a:gs>
              <a:gs pos="100000">
                <a:schemeClr val="bg1"/>
              </a:gs>
            </a:gsLs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24" name="Round Same Side Corner Rectangle 23"/>
          <p:cNvSpPr/>
          <p:nvPr/>
        </p:nvSpPr>
        <p:spPr>
          <a:xfrm>
            <a:off x="209800" y="3475912"/>
            <a:ext cx="2906303" cy="3153547"/>
          </a:xfrm>
          <a:prstGeom prst="round2SameRect">
            <a:avLst/>
          </a:prstGeom>
          <a:gradFill>
            <a:gsLst>
              <a:gs pos="0">
                <a:srgbClr val="FFFF9B"/>
              </a:gs>
              <a:gs pos="100000">
                <a:schemeClr val="bg1"/>
              </a:gs>
            </a:gsLst>
          </a:gra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4" name="Rectangle 3"/>
          <p:cNvSpPr/>
          <p:nvPr/>
        </p:nvSpPr>
        <p:spPr>
          <a:xfrm>
            <a:off x="544584" y="105824"/>
            <a:ext cx="7968846" cy="646705"/>
          </a:xfrm>
          <a:prstGeom prst="rect">
            <a:avLst/>
          </a:prstGeom>
          <a:gradFill>
            <a:gsLst>
              <a:gs pos="0">
                <a:srgbClr val="66CCFF"/>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smtClean="0">
                <a:solidFill>
                  <a:srgbClr val="000000"/>
                </a:solidFill>
                <a:latin typeface="Candara"/>
                <a:cs typeface="Candara"/>
              </a:rPr>
              <a:t>Effective </a:t>
            </a:r>
            <a:r>
              <a:rPr lang="en-US" sz="3200" dirty="0">
                <a:solidFill>
                  <a:srgbClr val="000000"/>
                </a:solidFill>
                <a:latin typeface="Candara"/>
                <a:cs typeface="Candara"/>
              </a:rPr>
              <a:t>f</a:t>
            </a:r>
            <a:r>
              <a:rPr lang="en-US" sz="3200" dirty="0" smtClean="0">
                <a:solidFill>
                  <a:srgbClr val="000000"/>
                </a:solidFill>
                <a:latin typeface="Candara"/>
                <a:cs typeface="Candara"/>
              </a:rPr>
              <a:t>eedback answers 3 questions:</a:t>
            </a:r>
            <a:endParaRPr lang="en-US" sz="3200" dirty="0">
              <a:solidFill>
                <a:srgbClr val="000000"/>
              </a:solidFill>
              <a:latin typeface="Candara"/>
              <a:cs typeface="Candara"/>
            </a:endParaRPr>
          </a:p>
        </p:txBody>
      </p:sp>
      <p:sp>
        <p:nvSpPr>
          <p:cNvPr id="12" name="Round Same Side Corner Rectangle 11"/>
          <p:cNvSpPr/>
          <p:nvPr/>
        </p:nvSpPr>
        <p:spPr>
          <a:xfrm>
            <a:off x="3351282" y="4503489"/>
            <a:ext cx="2586954" cy="2105645"/>
          </a:xfrm>
          <a:prstGeom prst="round2SameRect">
            <a:avLst/>
          </a:prstGeom>
          <a:gradFill>
            <a:gsLst>
              <a:gs pos="0">
                <a:srgbClr val="FFB667"/>
              </a:gs>
              <a:gs pos="100000">
                <a:schemeClr val="bg1"/>
              </a:gs>
            </a:gsLst>
          </a:gradFill>
          <a:ln>
            <a:solidFill>
              <a:srgbClr val="FF8000"/>
            </a:solid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13" name="TextBox 12"/>
          <p:cNvSpPr txBox="1"/>
          <p:nvPr/>
        </p:nvSpPr>
        <p:spPr>
          <a:xfrm>
            <a:off x="375818" y="5007501"/>
            <a:ext cx="2740285" cy="1569660"/>
          </a:xfrm>
          <a:prstGeom prst="rect">
            <a:avLst/>
          </a:prstGeom>
          <a:noFill/>
        </p:spPr>
        <p:txBody>
          <a:bodyPr wrap="square" rtlCol="0">
            <a:spAutoFit/>
          </a:bodyPr>
          <a:lstStyle/>
          <a:p>
            <a:r>
              <a:rPr lang="en-US" sz="1600" dirty="0" smtClean="0">
                <a:latin typeface="Candara"/>
                <a:cs typeface="Candara"/>
              </a:rPr>
              <a:t>Alternative taxonomy?</a:t>
            </a:r>
          </a:p>
          <a:p>
            <a:pPr algn="ctr"/>
            <a:r>
              <a:rPr lang="en-US" sz="1600" b="1" dirty="0" smtClean="0">
                <a:latin typeface="Candara"/>
                <a:cs typeface="Candara"/>
              </a:rPr>
              <a:t>SOLO</a:t>
            </a:r>
          </a:p>
          <a:p>
            <a:pPr marL="285750" indent="-285750">
              <a:buFont typeface="Arial"/>
              <a:buChar char="•"/>
            </a:pPr>
            <a:r>
              <a:rPr lang="en-US" sz="1600" dirty="0" smtClean="0">
                <a:latin typeface="Candara"/>
                <a:cs typeface="Candara"/>
              </a:rPr>
              <a:t>easier for instructors to work out developmental progression</a:t>
            </a:r>
          </a:p>
          <a:p>
            <a:pPr marL="285750" indent="-285750">
              <a:buFont typeface="Arial"/>
              <a:buChar char="•"/>
            </a:pPr>
            <a:r>
              <a:rPr lang="en-US" sz="1600" dirty="0" smtClean="0">
                <a:latin typeface="Candara"/>
                <a:cs typeface="Candara"/>
              </a:rPr>
              <a:t>easier for students to use</a:t>
            </a:r>
          </a:p>
        </p:txBody>
      </p:sp>
      <p:sp>
        <p:nvSpPr>
          <p:cNvPr id="14" name="Round Same Side Corner Rectangle 13"/>
          <p:cNvSpPr/>
          <p:nvPr/>
        </p:nvSpPr>
        <p:spPr>
          <a:xfrm>
            <a:off x="544583" y="2065576"/>
            <a:ext cx="2222428" cy="470331"/>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latin typeface="Candara"/>
                <a:cs typeface="Candara"/>
              </a:rPr>
              <a:t>Surface ------</a:t>
            </a:r>
            <a:r>
              <a:rPr lang="en-US" dirty="0">
                <a:solidFill>
                  <a:srgbClr val="000000"/>
                </a:solidFill>
                <a:latin typeface="Candara"/>
                <a:cs typeface="Candara"/>
                <a:sym typeface="Wingdings"/>
              </a:rPr>
              <a:t>&gt;</a:t>
            </a:r>
            <a:r>
              <a:rPr lang="en-US" dirty="0" smtClean="0">
                <a:solidFill>
                  <a:srgbClr val="000000"/>
                </a:solidFill>
                <a:latin typeface="Candara"/>
                <a:cs typeface="Candara"/>
                <a:sym typeface="Wingdings"/>
              </a:rPr>
              <a:t> Deep</a:t>
            </a:r>
            <a:endParaRPr lang="en-US" dirty="0">
              <a:solidFill>
                <a:srgbClr val="000000"/>
              </a:solidFill>
              <a:latin typeface="Candara"/>
              <a:cs typeface="Candara"/>
            </a:endParaRPr>
          </a:p>
        </p:txBody>
      </p:sp>
      <p:sp>
        <p:nvSpPr>
          <p:cNvPr id="15" name="Round Same Side Corner Rectangle 14"/>
          <p:cNvSpPr/>
          <p:nvPr/>
        </p:nvSpPr>
        <p:spPr>
          <a:xfrm>
            <a:off x="544584" y="1587363"/>
            <a:ext cx="2222427" cy="470331"/>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latin typeface="Candara"/>
                <a:cs typeface="Candara"/>
              </a:rPr>
              <a:t>Novice ------</a:t>
            </a:r>
            <a:r>
              <a:rPr lang="en-US" dirty="0" smtClean="0">
                <a:solidFill>
                  <a:srgbClr val="000000"/>
                </a:solidFill>
                <a:latin typeface="Candara"/>
                <a:cs typeface="Candara"/>
                <a:sym typeface="Wingdings"/>
              </a:rPr>
              <a:t>&gt; Expert</a:t>
            </a:r>
            <a:endParaRPr lang="en-US" dirty="0">
              <a:solidFill>
                <a:srgbClr val="000000"/>
              </a:solidFill>
              <a:latin typeface="Candara"/>
              <a:cs typeface="Candara"/>
            </a:endParaRPr>
          </a:p>
        </p:txBody>
      </p:sp>
      <p:sp>
        <p:nvSpPr>
          <p:cNvPr id="16" name="TextBox 15"/>
          <p:cNvSpPr txBox="1"/>
          <p:nvPr/>
        </p:nvSpPr>
        <p:spPr>
          <a:xfrm>
            <a:off x="375819" y="3530173"/>
            <a:ext cx="2528625" cy="1477328"/>
          </a:xfrm>
          <a:prstGeom prst="rect">
            <a:avLst/>
          </a:prstGeom>
          <a:noFill/>
        </p:spPr>
        <p:txBody>
          <a:bodyPr wrap="square" rtlCol="0">
            <a:spAutoFit/>
          </a:bodyPr>
          <a:lstStyle/>
          <a:p>
            <a:r>
              <a:rPr lang="en-US" dirty="0" smtClean="0">
                <a:latin typeface="Candara"/>
                <a:cs typeface="Candara"/>
              </a:rPr>
              <a:t>Rubric is the map. It</a:t>
            </a:r>
          </a:p>
          <a:p>
            <a:r>
              <a:rPr lang="en-US" dirty="0" smtClean="0">
                <a:latin typeface="Candara"/>
                <a:cs typeface="Candara"/>
              </a:rPr>
              <a:t>breaks out the “learning intentions/goals/success criteria” so they make sense to the student.</a:t>
            </a:r>
            <a:endParaRPr lang="en-US" dirty="0">
              <a:latin typeface="Candara"/>
              <a:cs typeface="Candara"/>
            </a:endParaRPr>
          </a:p>
        </p:txBody>
      </p:sp>
      <p:sp>
        <p:nvSpPr>
          <p:cNvPr id="17" name="Round Same Side Corner Rectangle 16"/>
          <p:cNvSpPr/>
          <p:nvPr/>
        </p:nvSpPr>
        <p:spPr>
          <a:xfrm>
            <a:off x="3351282" y="1856397"/>
            <a:ext cx="2516400" cy="2477025"/>
          </a:xfrm>
          <a:prstGeom prst="round2SameRect">
            <a:avLst/>
          </a:prstGeom>
          <a:solidFill>
            <a:srgbClr val="FFC4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10000"/>
              </a:lnSpc>
            </a:pPr>
            <a:endParaRPr lang="en-US" dirty="0">
              <a:solidFill>
                <a:srgbClr val="000000"/>
              </a:solidFill>
              <a:latin typeface="Candara"/>
              <a:cs typeface="Candara"/>
            </a:endParaRPr>
          </a:p>
        </p:txBody>
      </p:sp>
      <p:sp>
        <p:nvSpPr>
          <p:cNvPr id="18" name="TextBox 17"/>
          <p:cNvSpPr txBox="1"/>
          <p:nvPr/>
        </p:nvSpPr>
        <p:spPr>
          <a:xfrm>
            <a:off x="3457112" y="4503489"/>
            <a:ext cx="2410570" cy="1200329"/>
          </a:xfrm>
          <a:prstGeom prst="rect">
            <a:avLst/>
          </a:prstGeom>
          <a:noFill/>
        </p:spPr>
        <p:txBody>
          <a:bodyPr wrap="square" rtlCol="0">
            <a:spAutoFit/>
          </a:bodyPr>
          <a:lstStyle/>
          <a:p>
            <a:r>
              <a:rPr lang="en-US" dirty="0">
                <a:latin typeface="Candara"/>
                <a:cs typeface="Candara"/>
              </a:rPr>
              <a:t>R</a:t>
            </a:r>
            <a:r>
              <a:rPr lang="en-US" dirty="0" smtClean="0">
                <a:latin typeface="Candara"/>
                <a:cs typeface="Candara"/>
              </a:rPr>
              <a:t>ubric also provides action-oriented feedback to both learners &amp; instructor.</a:t>
            </a:r>
          </a:p>
        </p:txBody>
      </p:sp>
      <p:sp>
        <p:nvSpPr>
          <p:cNvPr id="19" name="TextBox 18"/>
          <p:cNvSpPr txBox="1"/>
          <p:nvPr/>
        </p:nvSpPr>
        <p:spPr>
          <a:xfrm>
            <a:off x="3762842" y="5676383"/>
            <a:ext cx="1740315" cy="923330"/>
          </a:xfrm>
          <a:prstGeom prst="rect">
            <a:avLst/>
          </a:prstGeom>
          <a:noFill/>
        </p:spPr>
        <p:txBody>
          <a:bodyPr wrap="square" rtlCol="0">
            <a:spAutoFit/>
          </a:bodyPr>
          <a:lstStyle/>
          <a:p>
            <a:pPr algn="ctr"/>
            <a:r>
              <a:rPr lang="en-US" dirty="0" smtClean="0">
                <a:latin typeface="Candara"/>
                <a:cs typeface="Candara"/>
              </a:rPr>
              <a:t>~ Assessment </a:t>
            </a:r>
          </a:p>
          <a:p>
            <a:pPr algn="ctr"/>
            <a:r>
              <a:rPr lang="en-US" b="1" dirty="0" smtClean="0">
                <a:latin typeface="Candara"/>
                <a:cs typeface="Candara"/>
              </a:rPr>
              <a:t>FOR</a:t>
            </a:r>
            <a:r>
              <a:rPr lang="en-US" dirty="0" smtClean="0">
                <a:latin typeface="Candara"/>
                <a:cs typeface="Candara"/>
              </a:rPr>
              <a:t> </a:t>
            </a:r>
          </a:p>
          <a:p>
            <a:pPr algn="ctr"/>
            <a:r>
              <a:rPr lang="en-US" dirty="0" smtClean="0">
                <a:latin typeface="Candara"/>
                <a:cs typeface="Candara"/>
              </a:rPr>
              <a:t>Learning ~</a:t>
            </a:r>
            <a:endParaRPr lang="en-US" dirty="0">
              <a:latin typeface="Candara"/>
              <a:cs typeface="Candara"/>
            </a:endParaRPr>
          </a:p>
        </p:txBody>
      </p:sp>
      <p:sp>
        <p:nvSpPr>
          <p:cNvPr id="20" name="Round Same Side Corner Rectangle 19"/>
          <p:cNvSpPr/>
          <p:nvPr/>
        </p:nvSpPr>
        <p:spPr>
          <a:xfrm>
            <a:off x="6275568" y="1880246"/>
            <a:ext cx="2237862" cy="1239054"/>
          </a:xfrm>
          <a:prstGeom prst="round2SameRect">
            <a:avLst/>
          </a:prstGeom>
          <a:solidFill>
            <a:srgbClr val="FF8B8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10000"/>
              </a:lnSpc>
            </a:pPr>
            <a:r>
              <a:rPr lang="en-US" dirty="0" smtClean="0">
                <a:solidFill>
                  <a:srgbClr val="000000"/>
                </a:solidFill>
                <a:latin typeface="Candara"/>
                <a:cs typeface="Candara"/>
              </a:rPr>
              <a:t>What are my next steps/goals for improvement </a:t>
            </a:r>
          </a:p>
          <a:p>
            <a:pPr algn="ctr">
              <a:lnSpc>
                <a:spcPct val="110000"/>
              </a:lnSpc>
            </a:pPr>
            <a:r>
              <a:rPr lang="en-US" dirty="0" smtClean="0">
                <a:solidFill>
                  <a:srgbClr val="000000"/>
                </a:solidFill>
                <a:latin typeface="Candara"/>
                <a:cs typeface="Candara"/>
              </a:rPr>
              <a:t>&amp; progress?</a:t>
            </a:r>
          </a:p>
          <a:p>
            <a:pPr algn="ctr"/>
            <a:endParaRPr lang="en-US" sz="800" dirty="0">
              <a:latin typeface="Candara"/>
              <a:cs typeface="Candara"/>
            </a:endParaRPr>
          </a:p>
        </p:txBody>
      </p:sp>
      <p:sp>
        <p:nvSpPr>
          <p:cNvPr id="22" name="TextBox 21"/>
          <p:cNvSpPr txBox="1"/>
          <p:nvPr/>
        </p:nvSpPr>
        <p:spPr>
          <a:xfrm>
            <a:off x="6350996" y="3513884"/>
            <a:ext cx="2432424" cy="2154436"/>
          </a:xfrm>
          <a:prstGeom prst="rect">
            <a:avLst/>
          </a:prstGeom>
          <a:noFill/>
        </p:spPr>
        <p:txBody>
          <a:bodyPr wrap="square" rtlCol="0">
            <a:spAutoFit/>
          </a:bodyPr>
          <a:lstStyle/>
          <a:p>
            <a:r>
              <a:rPr lang="en-US" dirty="0">
                <a:latin typeface="Candara"/>
                <a:cs typeface="Candara"/>
              </a:rPr>
              <a:t>What </a:t>
            </a:r>
            <a:r>
              <a:rPr lang="en-US" dirty="0" smtClean="0">
                <a:latin typeface="Candara"/>
                <a:cs typeface="Candara"/>
              </a:rPr>
              <a:t>do learners &amp; instructor do </a:t>
            </a:r>
            <a:r>
              <a:rPr lang="en-US" dirty="0">
                <a:latin typeface="Candara"/>
                <a:cs typeface="Candara"/>
              </a:rPr>
              <a:t>with </a:t>
            </a:r>
            <a:r>
              <a:rPr lang="en-US" dirty="0" smtClean="0">
                <a:latin typeface="Candara"/>
                <a:cs typeface="Candara"/>
              </a:rPr>
              <a:t>the feedback?</a:t>
            </a:r>
            <a:endParaRPr lang="en-US" sz="800" dirty="0" smtClean="0">
              <a:latin typeface="Candara"/>
              <a:cs typeface="Candara"/>
            </a:endParaRPr>
          </a:p>
          <a:p>
            <a:pPr marL="285750" indent="-285750">
              <a:buFont typeface="Arial"/>
              <a:buChar char="•"/>
            </a:pPr>
            <a:r>
              <a:rPr lang="en-US" sz="1600" dirty="0" smtClean="0">
                <a:latin typeface="Candara"/>
                <a:cs typeface="Candara"/>
              </a:rPr>
              <a:t>How can peers collaborate to act on feedback?</a:t>
            </a:r>
          </a:p>
          <a:p>
            <a:pPr marL="285750" indent="-285750">
              <a:buFont typeface="Arial"/>
              <a:buChar char="•"/>
            </a:pPr>
            <a:r>
              <a:rPr lang="en-US" sz="1600" dirty="0" smtClean="0">
                <a:latin typeface="Candara"/>
                <a:cs typeface="Candara"/>
              </a:rPr>
              <a:t>How can you guide &amp; facilitate this?</a:t>
            </a:r>
          </a:p>
        </p:txBody>
      </p:sp>
      <p:sp>
        <p:nvSpPr>
          <p:cNvPr id="23" name="TextBox 22"/>
          <p:cNvSpPr txBox="1"/>
          <p:nvPr/>
        </p:nvSpPr>
        <p:spPr>
          <a:xfrm>
            <a:off x="6588647" y="5696590"/>
            <a:ext cx="1740315" cy="923330"/>
          </a:xfrm>
          <a:prstGeom prst="rect">
            <a:avLst/>
          </a:prstGeom>
          <a:noFill/>
        </p:spPr>
        <p:txBody>
          <a:bodyPr wrap="square" rtlCol="0">
            <a:spAutoFit/>
          </a:bodyPr>
          <a:lstStyle/>
          <a:p>
            <a:pPr algn="ctr"/>
            <a:r>
              <a:rPr lang="en-US" dirty="0" smtClean="0">
                <a:latin typeface="Candara"/>
                <a:cs typeface="Candara"/>
              </a:rPr>
              <a:t>~ Assessment </a:t>
            </a:r>
          </a:p>
          <a:p>
            <a:pPr algn="ctr"/>
            <a:r>
              <a:rPr lang="en-US" b="1" dirty="0" smtClean="0">
                <a:latin typeface="Candara"/>
                <a:cs typeface="Candara"/>
              </a:rPr>
              <a:t>AS</a:t>
            </a:r>
            <a:r>
              <a:rPr lang="en-US" dirty="0" smtClean="0">
                <a:latin typeface="Candara"/>
                <a:cs typeface="Candara"/>
              </a:rPr>
              <a:t> </a:t>
            </a:r>
          </a:p>
          <a:p>
            <a:pPr algn="ctr"/>
            <a:r>
              <a:rPr lang="en-US" dirty="0" smtClean="0">
                <a:latin typeface="Candara"/>
                <a:cs typeface="Candara"/>
              </a:rPr>
              <a:t>Learning ~</a:t>
            </a:r>
            <a:endParaRPr lang="en-US" dirty="0">
              <a:latin typeface="Candara"/>
              <a:cs typeface="Candara"/>
            </a:endParaRPr>
          </a:p>
        </p:txBody>
      </p:sp>
      <p:sp>
        <p:nvSpPr>
          <p:cNvPr id="21" name="Round Same Side Corner Rectangle 20"/>
          <p:cNvSpPr/>
          <p:nvPr/>
        </p:nvSpPr>
        <p:spPr>
          <a:xfrm>
            <a:off x="284764" y="2548740"/>
            <a:ext cx="2831340" cy="738664"/>
          </a:xfrm>
          <a:prstGeom prst="round2SameRect">
            <a:avLst/>
          </a:prstGeom>
          <a:solidFill>
            <a:srgbClr val="FFFF9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latin typeface="Candara"/>
              <a:cs typeface="Candara"/>
            </a:endParaRPr>
          </a:p>
        </p:txBody>
      </p:sp>
      <p:sp>
        <p:nvSpPr>
          <p:cNvPr id="2" name="TextBox 1"/>
          <p:cNvSpPr txBox="1"/>
          <p:nvPr/>
        </p:nvSpPr>
        <p:spPr>
          <a:xfrm>
            <a:off x="209800" y="2502574"/>
            <a:ext cx="3093517" cy="830997"/>
          </a:xfrm>
          <a:prstGeom prst="rect">
            <a:avLst/>
          </a:prstGeom>
          <a:noFill/>
        </p:spPr>
        <p:txBody>
          <a:bodyPr wrap="square" rtlCol="0">
            <a:spAutoFit/>
          </a:bodyPr>
          <a:lstStyle/>
          <a:p>
            <a:r>
              <a:rPr lang="en-US" sz="1600" dirty="0">
                <a:solidFill>
                  <a:srgbClr val="000000"/>
                </a:solidFill>
                <a:latin typeface="Candara"/>
                <a:cs typeface="Candara"/>
              </a:rPr>
              <a:t>Nascent </a:t>
            </a:r>
            <a:r>
              <a:rPr lang="en-US" sz="1600" dirty="0" smtClean="0">
                <a:solidFill>
                  <a:srgbClr val="000000"/>
                </a:solidFill>
                <a:latin typeface="Candara"/>
                <a:cs typeface="Candara"/>
              </a:rPr>
              <a:t>----</a:t>
            </a:r>
            <a:r>
              <a:rPr lang="en-US" sz="1600" dirty="0" smtClean="0">
                <a:solidFill>
                  <a:srgbClr val="000000"/>
                </a:solidFill>
                <a:latin typeface="Candara"/>
                <a:cs typeface="Candara"/>
                <a:sym typeface="Wingdings"/>
              </a:rPr>
              <a:t>&gt; </a:t>
            </a:r>
          </a:p>
          <a:p>
            <a:r>
              <a:rPr lang="en-US" sz="1600" dirty="0">
                <a:solidFill>
                  <a:srgbClr val="000000"/>
                </a:solidFill>
                <a:latin typeface="Candara"/>
                <a:cs typeface="Candara"/>
                <a:sym typeface="Wingdings"/>
              </a:rPr>
              <a:t> </a:t>
            </a:r>
            <a:r>
              <a:rPr lang="en-US" sz="1600" dirty="0" smtClean="0">
                <a:solidFill>
                  <a:srgbClr val="000000"/>
                </a:solidFill>
                <a:latin typeface="Candara"/>
                <a:cs typeface="Candara"/>
                <a:sym typeface="Wingdings"/>
              </a:rPr>
              <a:t>         Developing ----&gt; </a:t>
            </a:r>
          </a:p>
          <a:p>
            <a:r>
              <a:rPr lang="en-US" sz="1600" dirty="0">
                <a:solidFill>
                  <a:srgbClr val="000000"/>
                </a:solidFill>
                <a:latin typeface="Candara"/>
                <a:cs typeface="Candara"/>
                <a:sym typeface="Wingdings"/>
              </a:rPr>
              <a:t> </a:t>
            </a:r>
            <a:r>
              <a:rPr lang="en-US" sz="1600" dirty="0" smtClean="0">
                <a:solidFill>
                  <a:srgbClr val="000000"/>
                </a:solidFill>
                <a:latin typeface="Candara"/>
                <a:cs typeface="Candara"/>
                <a:sym typeface="Wingdings"/>
              </a:rPr>
              <a:t>                       Consciously </a:t>
            </a:r>
            <a:r>
              <a:rPr lang="en-US" sz="1600" dirty="0">
                <a:solidFill>
                  <a:srgbClr val="000000"/>
                </a:solidFill>
                <a:latin typeface="Candara"/>
                <a:cs typeface="Candara"/>
                <a:sym typeface="Wingdings"/>
              </a:rPr>
              <a:t>Applied</a:t>
            </a:r>
            <a:endParaRPr lang="en-US" sz="1600" dirty="0">
              <a:solidFill>
                <a:srgbClr val="000000"/>
              </a:solidFill>
              <a:latin typeface="Candara"/>
              <a:cs typeface="Candara"/>
            </a:endParaRPr>
          </a:p>
        </p:txBody>
      </p:sp>
      <p:sp>
        <p:nvSpPr>
          <p:cNvPr id="26" name="Trapezoid 25"/>
          <p:cNvSpPr/>
          <p:nvPr/>
        </p:nvSpPr>
        <p:spPr>
          <a:xfrm>
            <a:off x="375819" y="881872"/>
            <a:ext cx="2678009" cy="595501"/>
          </a:xfrm>
          <a:prstGeom prst="trapezoid">
            <a:avLst/>
          </a:prstGeom>
          <a:gradFill>
            <a:gsLst>
              <a:gs pos="0">
                <a:srgbClr val="FFFF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solidFill>
                  <a:schemeClr val="tx1"/>
                </a:solidFill>
                <a:latin typeface="Candara"/>
                <a:cs typeface="Candara"/>
              </a:rPr>
              <a:t>Where am I going?</a:t>
            </a:r>
            <a:endParaRPr lang="en-US" sz="2200" dirty="0">
              <a:solidFill>
                <a:schemeClr val="tx1"/>
              </a:solidFill>
              <a:latin typeface="Candara"/>
              <a:cs typeface="Candara"/>
            </a:endParaRPr>
          </a:p>
        </p:txBody>
      </p:sp>
      <p:sp>
        <p:nvSpPr>
          <p:cNvPr id="10" name="Pentagon 9"/>
          <p:cNvSpPr/>
          <p:nvPr/>
        </p:nvSpPr>
        <p:spPr>
          <a:xfrm>
            <a:off x="6200140" y="881872"/>
            <a:ext cx="2507852" cy="619761"/>
          </a:xfrm>
          <a:prstGeom prst="homePlate">
            <a:avLst/>
          </a:prstGeom>
          <a:gradFill>
            <a:gsLst>
              <a:gs pos="0">
                <a:srgbClr val="FF0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solidFill>
                  <a:srgbClr val="000000"/>
                </a:solidFill>
                <a:latin typeface="Candara"/>
                <a:cs typeface="Candara"/>
              </a:rPr>
              <a:t>Where to next?</a:t>
            </a:r>
            <a:endParaRPr lang="en-US" sz="2200" dirty="0">
              <a:solidFill>
                <a:srgbClr val="000000"/>
              </a:solidFill>
              <a:latin typeface="Candara"/>
              <a:cs typeface="Candara"/>
            </a:endParaRPr>
          </a:p>
        </p:txBody>
      </p:sp>
      <p:sp>
        <p:nvSpPr>
          <p:cNvPr id="30" name="Wave 29"/>
          <p:cNvSpPr/>
          <p:nvPr/>
        </p:nvSpPr>
        <p:spPr>
          <a:xfrm>
            <a:off x="3186659" y="799565"/>
            <a:ext cx="2751577" cy="847332"/>
          </a:xfrm>
          <a:prstGeom prst="wave">
            <a:avLst>
              <a:gd name="adj1" fmla="val 13436"/>
              <a:gd name="adj2" fmla="val 5349"/>
            </a:avLst>
          </a:prstGeom>
          <a:gradFill>
            <a:gsLst>
              <a:gs pos="0">
                <a:srgbClr val="FF8000"/>
              </a:gs>
              <a:gs pos="100000">
                <a:schemeClr val="bg1"/>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solidFill>
                  <a:srgbClr val="000000"/>
                </a:solidFill>
                <a:latin typeface="Candara"/>
                <a:cs typeface="Candara"/>
              </a:rPr>
              <a:t>How am I doing?</a:t>
            </a:r>
            <a:endParaRPr lang="en-US" sz="2200" dirty="0">
              <a:solidFill>
                <a:srgbClr val="000000"/>
              </a:solidFill>
              <a:latin typeface="Candara"/>
              <a:cs typeface="Candara"/>
            </a:endParaRPr>
          </a:p>
        </p:txBody>
      </p:sp>
      <p:sp>
        <p:nvSpPr>
          <p:cNvPr id="3" name="TextBox 2"/>
          <p:cNvSpPr txBox="1"/>
          <p:nvPr/>
        </p:nvSpPr>
        <p:spPr>
          <a:xfrm>
            <a:off x="3457112" y="1856397"/>
            <a:ext cx="2410570" cy="2720745"/>
          </a:xfrm>
          <a:prstGeom prst="rect">
            <a:avLst/>
          </a:prstGeom>
          <a:noFill/>
        </p:spPr>
        <p:txBody>
          <a:bodyPr wrap="square" rtlCol="0">
            <a:spAutoFit/>
          </a:bodyPr>
          <a:lstStyle/>
          <a:p>
            <a:r>
              <a:rPr lang="en-US" b="1" dirty="0" smtClean="0"/>
              <a:t>Learners:</a:t>
            </a:r>
          </a:p>
          <a:p>
            <a:pPr marL="285750" indent="-285750">
              <a:lnSpc>
                <a:spcPct val="110000"/>
              </a:lnSpc>
              <a:buFont typeface="Arial"/>
              <a:buChar char="•"/>
            </a:pPr>
            <a:r>
              <a:rPr lang="en-US" sz="1600" dirty="0">
                <a:latin typeface="Candara"/>
                <a:cs typeface="Candara"/>
              </a:rPr>
              <a:t>Where am I on the continuum? </a:t>
            </a:r>
          </a:p>
          <a:p>
            <a:pPr marL="285750" indent="-285750">
              <a:lnSpc>
                <a:spcPct val="110000"/>
              </a:lnSpc>
              <a:buFont typeface="Arial"/>
              <a:buChar char="•"/>
            </a:pPr>
            <a:r>
              <a:rPr lang="en-US" sz="1600" dirty="0">
                <a:latin typeface="Candara"/>
                <a:cs typeface="Candara"/>
              </a:rPr>
              <a:t>What am I doing well?</a:t>
            </a:r>
          </a:p>
          <a:p>
            <a:r>
              <a:rPr lang="en-US" b="1" dirty="0">
                <a:latin typeface="Candara"/>
                <a:cs typeface="Candara"/>
              </a:rPr>
              <a:t>I</a:t>
            </a:r>
            <a:r>
              <a:rPr lang="en-US" b="1" dirty="0" smtClean="0">
                <a:latin typeface="Candara"/>
                <a:cs typeface="Candara"/>
              </a:rPr>
              <a:t>nstructor:</a:t>
            </a:r>
          </a:p>
          <a:p>
            <a:pPr marL="285750" indent="-285750">
              <a:buFont typeface="Arial"/>
              <a:buChar char="•"/>
            </a:pPr>
            <a:r>
              <a:rPr lang="en-US" sz="1600" dirty="0" smtClean="0">
                <a:latin typeface="Candara"/>
                <a:cs typeface="Candara"/>
              </a:rPr>
              <a:t>How </a:t>
            </a:r>
            <a:r>
              <a:rPr lang="en-US" sz="1600" dirty="0">
                <a:latin typeface="Candara"/>
                <a:cs typeface="Candara"/>
              </a:rPr>
              <a:t>was the feedback received? </a:t>
            </a:r>
          </a:p>
          <a:p>
            <a:pPr marL="285750" indent="-285750">
              <a:buFont typeface="Arial"/>
              <a:buChar char="•"/>
            </a:pPr>
            <a:r>
              <a:rPr lang="en-US" sz="1600" dirty="0">
                <a:latin typeface="Candara"/>
                <a:cs typeface="Candara"/>
              </a:rPr>
              <a:t>Was it understood?</a:t>
            </a:r>
          </a:p>
          <a:p>
            <a:pPr marL="285750" indent="-285750">
              <a:buFont typeface="Arial"/>
              <a:buChar char="•"/>
            </a:pPr>
            <a:r>
              <a:rPr lang="en-US" sz="1600" dirty="0">
                <a:latin typeface="Candara"/>
                <a:cs typeface="Candara"/>
              </a:rPr>
              <a:t>Is it ‘helpful’? </a:t>
            </a:r>
          </a:p>
          <a:p>
            <a:endParaRPr lang="en-US" dirty="0"/>
          </a:p>
        </p:txBody>
      </p:sp>
    </p:spTree>
    <p:extLst>
      <p:ext uri="{BB962C8B-B14F-4D97-AF65-F5344CB8AC3E}">
        <p14:creationId xmlns:p14="http://schemas.microsoft.com/office/powerpoint/2010/main" val="340933225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0000E3">
                <a:alpha val="98000"/>
              </a:srgbClr>
            </a:gs>
            <a:gs pos="48000">
              <a:srgbClr val="000034"/>
            </a:gs>
          </a:gsLst>
          <a:lin ang="5400000" scaled="0"/>
          <a:tileRect/>
        </a:gradFill>
        <a:effectLst/>
      </p:bgPr>
    </p:bg>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62532" y="1706888"/>
            <a:ext cx="5343680"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r>
              <a:rPr lang="en-US" dirty="0">
                <a:solidFill>
                  <a:srgbClr val="FFFF00"/>
                </a:solidFill>
              </a:rPr>
              <a:t>How </a:t>
            </a:r>
            <a:r>
              <a:rPr lang="en-US" dirty="0" smtClean="0">
                <a:solidFill>
                  <a:srgbClr val="FFFF00"/>
                </a:solidFill>
              </a:rPr>
              <a:t>do experts </a:t>
            </a:r>
            <a:r>
              <a:rPr lang="en-US" dirty="0">
                <a:solidFill>
                  <a:srgbClr val="FFFF00"/>
                </a:solidFill>
              </a:rPr>
              <a:t>solve a </a:t>
            </a:r>
            <a:r>
              <a:rPr lang="en-US" dirty="0" smtClean="0">
                <a:solidFill>
                  <a:srgbClr val="FFFF00"/>
                </a:solidFill>
              </a:rPr>
              <a:t>problem?</a:t>
            </a:r>
            <a:endParaRPr lang="en-US" dirty="0">
              <a:solidFill>
                <a:srgbClr val="FFFF00"/>
              </a:solidFill>
            </a:endParaRPr>
          </a:p>
          <a:p>
            <a:pPr eaLnBrk="1" hangingPunct="1"/>
            <a:r>
              <a:rPr lang="en-US" altLang="ja-JP" sz="2000" dirty="0" smtClean="0">
                <a:solidFill>
                  <a:srgbClr val="FFFF00"/>
                </a:solidFill>
              </a:rPr>
              <a:t>    ~</a:t>
            </a:r>
            <a:r>
              <a:rPr lang="ja-JP" altLang="en-US" sz="2000" dirty="0" smtClean="0">
                <a:solidFill>
                  <a:srgbClr val="FFFF00"/>
                </a:solidFill>
              </a:rPr>
              <a:t>”</a:t>
            </a:r>
            <a:r>
              <a:rPr lang="en-US" altLang="ja-JP" sz="2000" dirty="0">
                <a:solidFill>
                  <a:srgbClr val="FFFF00"/>
                </a:solidFill>
              </a:rPr>
              <a:t>Cognitive task analysis</a:t>
            </a:r>
            <a:r>
              <a:rPr lang="ja-JP" altLang="en-US" sz="2000" dirty="0" smtClean="0">
                <a:solidFill>
                  <a:srgbClr val="FFFF00"/>
                </a:solidFill>
              </a:rPr>
              <a:t>”</a:t>
            </a:r>
            <a:r>
              <a:rPr lang="en-US" altLang="ja-JP" sz="2000" dirty="0" smtClean="0">
                <a:solidFill>
                  <a:srgbClr val="FFFF00"/>
                </a:solidFill>
              </a:rPr>
              <a:t> ~</a:t>
            </a:r>
            <a:endParaRPr lang="en-US" altLang="ja-JP" sz="2000" dirty="0">
              <a:solidFill>
                <a:srgbClr val="FFFF00"/>
              </a:solidFill>
            </a:endParaRPr>
          </a:p>
          <a:p>
            <a:pPr eaLnBrk="1" hangingPunct="1"/>
            <a:endParaRPr lang="en-US" dirty="0">
              <a:solidFill>
                <a:srgbClr val="FFFF00"/>
              </a:solidFill>
            </a:endParaRPr>
          </a:p>
          <a:p>
            <a:pPr eaLnBrk="1" hangingPunct="1"/>
            <a:endParaRPr lang="en-US" dirty="0">
              <a:solidFill>
                <a:srgbClr val="FFFF00"/>
              </a:solidFill>
            </a:endParaRPr>
          </a:p>
        </p:txBody>
      </p:sp>
      <p:sp>
        <p:nvSpPr>
          <p:cNvPr id="3" name="TextBox 2"/>
          <p:cNvSpPr txBox="1">
            <a:spLocks noChangeArrowheads="1"/>
          </p:cNvSpPr>
          <p:nvPr/>
        </p:nvSpPr>
        <p:spPr bwMode="auto">
          <a:xfrm>
            <a:off x="5726575" y="1814654"/>
            <a:ext cx="314538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r>
              <a:rPr lang="en-US" sz="1600" i="1" dirty="0" smtClean="0">
                <a:solidFill>
                  <a:srgbClr val="FFFF00"/>
                </a:solidFill>
              </a:rPr>
              <a:t>(And… </a:t>
            </a:r>
            <a:r>
              <a:rPr lang="en-US" sz="1600" i="1" dirty="0">
                <a:solidFill>
                  <a:srgbClr val="FFFF00"/>
                </a:solidFill>
              </a:rPr>
              <a:t>how </a:t>
            </a:r>
            <a:r>
              <a:rPr lang="en-US" sz="1600" i="1" dirty="0" smtClean="0">
                <a:solidFill>
                  <a:srgbClr val="FFFF00"/>
                </a:solidFill>
              </a:rPr>
              <a:t>different is that </a:t>
            </a:r>
            <a:endParaRPr lang="en-US" sz="1600" i="1" dirty="0">
              <a:solidFill>
                <a:srgbClr val="FFFF00"/>
              </a:solidFill>
            </a:endParaRPr>
          </a:p>
          <a:p>
            <a:pPr eaLnBrk="1" hangingPunct="1"/>
            <a:r>
              <a:rPr lang="en-US" sz="1600" i="1" dirty="0">
                <a:solidFill>
                  <a:srgbClr val="FFFF00"/>
                </a:solidFill>
              </a:rPr>
              <a:t>from </a:t>
            </a:r>
            <a:r>
              <a:rPr lang="en-US" sz="1600" i="1" dirty="0" smtClean="0">
                <a:solidFill>
                  <a:srgbClr val="FFFF00"/>
                </a:solidFill>
              </a:rPr>
              <a:t>what non</a:t>
            </a:r>
            <a:r>
              <a:rPr lang="en-US" sz="1600" i="1" dirty="0">
                <a:solidFill>
                  <a:srgbClr val="FFFF00"/>
                </a:solidFill>
              </a:rPr>
              <a:t>-</a:t>
            </a:r>
            <a:r>
              <a:rPr lang="en-US" sz="1600" i="1" dirty="0" smtClean="0">
                <a:solidFill>
                  <a:srgbClr val="FFFF00"/>
                </a:solidFill>
              </a:rPr>
              <a:t>experts do?)</a:t>
            </a:r>
            <a:endParaRPr lang="en-US" sz="1600" i="1" dirty="0">
              <a:solidFill>
                <a:srgbClr val="FFFF00"/>
              </a:solidFill>
            </a:endParaRPr>
          </a:p>
        </p:txBody>
      </p:sp>
      <p:sp>
        <p:nvSpPr>
          <p:cNvPr id="4" name="Rectangle 4"/>
          <p:cNvSpPr>
            <a:spLocks noChangeArrowheads="1"/>
          </p:cNvSpPr>
          <p:nvPr/>
        </p:nvSpPr>
        <p:spPr bwMode="auto">
          <a:xfrm>
            <a:off x="242888" y="6108835"/>
            <a:ext cx="850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1400" i="1" dirty="0">
                <a:solidFill>
                  <a:srgbClr val="FFFF00"/>
                </a:solidFill>
              </a:rPr>
              <a:t>“</a:t>
            </a:r>
            <a:r>
              <a:rPr lang="en-US" altLang="ja-JP" sz="1400" i="1" dirty="0">
                <a:solidFill>
                  <a:srgbClr val="FFFF00"/>
                </a:solidFill>
              </a:rPr>
              <a:t>How Scientists Think in the Real World: Implications for</a:t>
            </a:r>
          </a:p>
          <a:p>
            <a:r>
              <a:rPr lang="en-US" sz="1400" i="1" dirty="0">
                <a:solidFill>
                  <a:srgbClr val="FFFF00"/>
                </a:solidFill>
              </a:rPr>
              <a:t>Science Education</a:t>
            </a:r>
            <a:r>
              <a:rPr lang="ja-JP" altLang="en-US" sz="1400" i="1" dirty="0">
                <a:solidFill>
                  <a:srgbClr val="FFFF00"/>
                </a:solidFill>
              </a:rPr>
              <a:t>”</a:t>
            </a:r>
            <a:r>
              <a:rPr lang="en-US" altLang="ja-JP" sz="1400" i="1" dirty="0">
                <a:solidFill>
                  <a:srgbClr val="FFFF00"/>
                </a:solidFill>
              </a:rPr>
              <a:t>, </a:t>
            </a:r>
            <a:r>
              <a:rPr lang="en-US" altLang="ja-JP" sz="1400" dirty="0">
                <a:solidFill>
                  <a:srgbClr val="FFFF00"/>
                </a:solidFill>
              </a:rPr>
              <a:t>K. Dunbar, Journal of Applied Developmental Psychology 21(1): 49–58  2000 </a:t>
            </a:r>
            <a:endParaRPr lang="en-US" sz="1400" dirty="0">
              <a:solidFill>
                <a:srgbClr val="FFFF00"/>
              </a:solidFill>
            </a:endParaRPr>
          </a:p>
        </p:txBody>
      </p:sp>
      <p:sp>
        <p:nvSpPr>
          <p:cNvPr id="5" name="Rectangle 4"/>
          <p:cNvSpPr>
            <a:spLocks noChangeArrowheads="1"/>
          </p:cNvSpPr>
          <p:nvPr/>
        </p:nvSpPr>
        <p:spPr bwMode="auto">
          <a:xfrm>
            <a:off x="455613" y="3491771"/>
            <a:ext cx="802481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a:buFont typeface="Arial" charset="0"/>
              <a:buChar char="•"/>
            </a:pPr>
            <a:r>
              <a:rPr lang="en-US" sz="2400" dirty="0" smtClean="0">
                <a:solidFill>
                  <a:srgbClr val="FFFF00"/>
                </a:solidFill>
              </a:rPr>
              <a:t> concepts </a:t>
            </a:r>
            <a:r>
              <a:rPr lang="en-US" sz="2400" dirty="0">
                <a:solidFill>
                  <a:srgbClr val="FFFF00"/>
                </a:solidFill>
              </a:rPr>
              <a:t>and mental models (analogies)</a:t>
            </a:r>
          </a:p>
          <a:p>
            <a:pPr lvl="1">
              <a:buFont typeface="Arial" charset="0"/>
              <a:buChar char="•"/>
            </a:pPr>
            <a:r>
              <a:rPr lang="en-US" sz="2400" dirty="0" smtClean="0">
                <a:solidFill>
                  <a:srgbClr val="FFFF00"/>
                </a:solidFill>
              </a:rPr>
              <a:t> testing </a:t>
            </a:r>
            <a:r>
              <a:rPr lang="en-US" sz="2400" dirty="0">
                <a:solidFill>
                  <a:srgbClr val="FFFF00"/>
                </a:solidFill>
              </a:rPr>
              <a:t>these and recognizing when apply or not</a:t>
            </a:r>
          </a:p>
          <a:p>
            <a:pPr lvl="1">
              <a:buFont typeface="Arial" charset="0"/>
              <a:buChar char="•"/>
            </a:pPr>
            <a:r>
              <a:rPr lang="en-US" sz="2400" dirty="0" smtClean="0">
                <a:solidFill>
                  <a:srgbClr val="FFFF00"/>
                </a:solidFill>
              </a:rPr>
              <a:t> distinguishing </a:t>
            </a:r>
            <a:r>
              <a:rPr lang="en-US" sz="2400" dirty="0">
                <a:solidFill>
                  <a:srgbClr val="FFFF00"/>
                </a:solidFill>
              </a:rPr>
              <a:t>relevant &amp; irrelevant information</a:t>
            </a:r>
          </a:p>
          <a:p>
            <a:pPr lvl="1">
              <a:buFont typeface="Arial" charset="0"/>
              <a:buChar char="•"/>
            </a:pPr>
            <a:r>
              <a:rPr lang="en-US" sz="2400" dirty="0" smtClean="0">
                <a:solidFill>
                  <a:srgbClr val="FFFF00"/>
                </a:solidFill>
              </a:rPr>
              <a:t> established </a:t>
            </a:r>
            <a:r>
              <a:rPr lang="en-US" sz="2400" dirty="0">
                <a:solidFill>
                  <a:srgbClr val="FFFF00"/>
                </a:solidFill>
              </a:rPr>
              <a:t>criteria for checking suitability of solution method or final answer (</a:t>
            </a:r>
            <a:r>
              <a:rPr lang="ja-JP" altLang="en-US" sz="2400" dirty="0">
                <a:solidFill>
                  <a:srgbClr val="FFFF00"/>
                </a:solidFill>
              </a:rPr>
              <a:t>“</a:t>
            </a:r>
            <a:r>
              <a:rPr lang="en-US" altLang="ja-JP" sz="2400" dirty="0">
                <a:solidFill>
                  <a:srgbClr val="FFFF00"/>
                </a:solidFill>
              </a:rPr>
              <a:t>sense-making and self-checking</a:t>
            </a:r>
            <a:r>
              <a:rPr lang="ja-JP" altLang="en-US" sz="2400" dirty="0">
                <a:solidFill>
                  <a:srgbClr val="FFFF00"/>
                </a:solidFill>
              </a:rPr>
              <a:t>”</a:t>
            </a:r>
            <a:r>
              <a:rPr lang="en-US" altLang="ja-JP" sz="2400" dirty="0">
                <a:solidFill>
                  <a:srgbClr val="FFFF00"/>
                </a:solidFill>
              </a:rPr>
              <a:t>)</a:t>
            </a:r>
            <a:endParaRPr lang="en-US" sz="2400" dirty="0">
              <a:solidFill>
                <a:srgbClr val="FFFF00"/>
              </a:solidFill>
            </a:endParaRPr>
          </a:p>
        </p:txBody>
      </p:sp>
      <p:sp>
        <p:nvSpPr>
          <p:cNvPr id="6" name="TextBox 5"/>
          <p:cNvSpPr txBox="1">
            <a:spLocks noChangeArrowheads="1"/>
          </p:cNvSpPr>
          <p:nvPr/>
        </p:nvSpPr>
        <p:spPr bwMode="auto">
          <a:xfrm>
            <a:off x="1412561" y="2788065"/>
            <a:ext cx="5803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r>
              <a:rPr lang="en-US" i="1" dirty="0">
                <a:solidFill>
                  <a:schemeClr val="bg1"/>
                </a:solidFill>
              </a:rPr>
              <a:t>features in your discipline?  (1 min)</a:t>
            </a:r>
          </a:p>
        </p:txBody>
      </p:sp>
      <p:sp>
        <p:nvSpPr>
          <p:cNvPr id="7" name="TextBox 6"/>
          <p:cNvSpPr txBox="1"/>
          <p:nvPr/>
        </p:nvSpPr>
        <p:spPr>
          <a:xfrm>
            <a:off x="3619531" y="6593629"/>
            <a:ext cx="1904938" cy="276999"/>
          </a:xfrm>
          <a:prstGeom prst="rect">
            <a:avLst/>
          </a:prstGeom>
          <a:noFill/>
        </p:spPr>
        <p:txBody>
          <a:bodyPr wrap="square" rtlCol="0">
            <a:spAutoFit/>
          </a:bodyPr>
          <a:lstStyle/>
          <a:p>
            <a:pPr algn="ctr"/>
            <a:r>
              <a:rPr lang="fi-FI" sz="1200" b="1" dirty="0" smtClean="0">
                <a:solidFill>
                  <a:schemeClr val="tx1">
                    <a:lumMod val="50000"/>
                    <a:lumOff val="50000"/>
                  </a:schemeClr>
                </a:solidFill>
              </a:rPr>
              <a:t>Carl </a:t>
            </a:r>
            <a:r>
              <a:rPr lang="fi-FI" sz="1200" b="1" dirty="0" err="1" smtClean="0">
                <a:solidFill>
                  <a:schemeClr val="tx1">
                    <a:lumMod val="50000"/>
                    <a:lumOff val="50000"/>
                  </a:schemeClr>
                </a:solidFill>
              </a:rPr>
              <a:t>Wieman</a:t>
            </a:r>
            <a:r>
              <a:rPr lang="fi-FI" sz="1200" b="1" dirty="0" smtClean="0">
                <a:solidFill>
                  <a:schemeClr val="tx1">
                    <a:lumMod val="50000"/>
                    <a:lumOff val="50000"/>
                  </a:schemeClr>
                </a:solidFill>
              </a:rPr>
              <a:t>, </a:t>
            </a:r>
            <a:r>
              <a:rPr lang="fi-FI" sz="1200" b="1" dirty="0" err="1" smtClean="0">
                <a:solidFill>
                  <a:schemeClr val="tx1">
                    <a:lumMod val="50000"/>
                    <a:lumOff val="50000"/>
                  </a:schemeClr>
                </a:solidFill>
              </a:rPr>
              <a:t>slide</a:t>
            </a:r>
            <a:r>
              <a:rPr lang="fi-FI" sz="1200" b="1" dirty="0" smtClean="0">
                <a:solidFill>
                  <a:schemeClr val="tx1">
                    <a:lumMod val="50000"/>
                    <a:lumOff val="50000"/>
                  </a:schemeClr>
                </a:solidFill>
              </a:rPr>
              <a:t> 11</a:t>
            </a:r>
            <a:endParaRPr lang="en-US" sz="1200" b="1" dirty="0">
              <a:solidFill>
                <a:schemeClr val="tx1">
                  <a:lumMod val="50000"/>
                  <a:lumOff val="50000"/>
                </a:schemeClr>
              </a:solidFill>
            </a:endParaRPr>
          </a:p>
        </p:txBody>
      </p:sp>
      <p:sp>
        <p:nvSpPr>
          <p:cNvPr id="8" name="Rectangle 2"/>
          <p:cNvSpPr txBox="1">
            <a:spLocks noChangeArrowheads="1"/>
          </p:cNvSpPr>
          <p:nvPr/>
        </p:nvSpPr>
        <p:spPr bwMode="auto">
          <a:xfrm>
            <a:off x="0" y="21661"/>
            <a:ext cx="9144000" cy="11430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1440" tIns="45720" rIns="91440" bIns="45720" numCol="1" anchor="t" anchorCtr="0" compatLnSpc="1">
            <a:prstTxWarp prst="textNoShape">
              <a:avLst/>
            </a:prstTxWarp>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dirty="0" smtClean="0">
                <a:solidFill>
                  <a:srgbClr val="FFFF00"/>
                </a:solidFill>
              </a:rPr>
              <a:t>Continuum of cognitive development </a:t>
            </a:r>
          </a:p>
        </p:txBody>
      </p:sp>
      <p:sp>
        <p:nvSpPr>
          <p:cNvPr id="9" name="Text Box 3"/>
          <p:cNvSpPr txBox="1">
            <a:spLocks noChangeArrowheads="1"/>
          </p:cNvSpPr>
          <p:nvPr/>
        </p:nvSpPr>
        <p:spPr bwMode="auto">
          <a:xfrm>
            <a:off x="1058299" y="748924"/>
            <a:ext cx="241845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nSpc>
                <a:spcPct val="100000"/>
              </a:lnSpc>
              <a:spcBef>
                <a:spcPct val="50000"/>
              </a:spcBef>
              <a:buClrTx/>
              <a:buSzTx/>
              <a:buFontTx/>
              <a:buNone/>
              <a:defRPr/>
            </a:pPr>
            <a:r>
              <a:rPr lang="en-US" sz="2800" dirty="0" smtClean="0">
                <a:solidFill>
                  <a:srgbClr val="FFFF00"/>
                </a:solidFill>
                <a:effectLst/>
                <a:latin typeface="Arial" charset="0"/>
                <a:cs typeface="+mn-cs"/>
              </a:rPr>
              <a:t>From Novice</a:t>
            </a:r>
            <a:endParaRPr lang="en-US" sz="2800" dirty="0">
              <a:solidFill>
                <a:srgbClr val="FFFF00"/>
              </a:solidFill>
              <a:effectLst/>
              <a:latin typeface="Arial" charset="0"/>
              <a:cs typeface="+mn-cs"/>
            </a:endParaRPr>
          </a:p>
        </p:txBody>
      </p:sp>
      <p:sp>
        <p:nvSpPr>
          <p:cNvPr id="10" name="Text Box 10"/>
          <p:cNvSpPr txBox="1">
            <a:spLocks noChangeArrowheads="1"/>
          </p:cNvSpPr>
          <p:nvPr/>
        </p:nvSpPr>
        <p:spPr bwMode="auto">
          <a:xfrm>
            <a:off x="6107988" y="729637"/>
            <a:ext cx="181749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nSpc>
                <a:spcPct val="100000"/>
              </a:lnSpc>
              <a:spcBef>
                <a:spcPct val="50000"/>
              </a:spcBef>
              <a:buClrTx/>
              <a:buSzTx/>
              <a:buFontTx/>
              <a:buNone/>
              <a:defRPr/>
            </a:pPr>
            <a:r>
              <a:rPr lang="en-US" sz="2800" b="1" dirty="0">
                <a:solidFill>
                  <a:srgbClr val="FFFF00"/>
                </a:solidFill>
                <a:latin typeface="Arial" charset="0"/>
              </a:rPr>
              <a:t>T</a:t>
            </a:r>
            <a:r>
              <a:rPr lang="en-US" sz="2800" b="1" dirty="0" smtClean="0">
                <a:solidFill>
                  <a:srgbClr val="FFFF00"/>
                </a:solidFill>
                <a:effectLst/>
                <a:latin typeface="Arial" charset="0"/>
                <a:cs typeface="+mn-cs"/>
              </a:rPr>
              <a:t>o Expert</a:t>
            </a:r>
            <a:endParaRPr lang="en-US" sz="2800" b="1" dirty="0">
              <a:solidFill>
                <a:srgbClr val="FFFF00"/>
              </a:solidFill>
              <a:effectLst/>
              <a:latin typeface="Arial" charset="0"/>
              <a:cs typeface="+mn-cs"/>
            </a:endParaRPr>
          </a:p>
        </p:txBody>
      </p:sp>
      <p:cxnSp>
        <p:nvCxnSpPr>
          <p:cNvPr id="12" name="Straight Arrow Connector 11"/>
          <p:cNvCxnSpPr/>
          <p:nvPr/>
        </p:nvCxnSpPr>
        <p:spPr>
          <a:xfrm flipV="1">
            <a:off x="3360836" y="1048738"/>
            <a:ext cx="2636193" cy="1"/>
          </a:xfrm>
          <a:prstGeom prst="straightConnector1">
            <a:avLst/>
          </a:prstGeom>
          <a:ln w="57150" cmpd="sng">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790361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9160839" cy="6870628"/>
          </a:xfrm>
          <a:prstGeom prst="rect">
            <a:avLst/>
          </a:prstGeom>
        </p:spPr>
      </p:pic>
      <p:sp>
        <p:nvSpPr>
          <p:cNvPr id="3" name="TextBox 2"/>
          <p:cNvSpPr txBox="1"/>
          <p:nvPr/>
        </p:nvSpPr>
        <p:spPr>
          <a:xfrm>
            <a:off x="1820422" y="6593629"/>
            <a:ext cx="5503157" cy="276999"/>
          </a:xfrm>
          <a:prstGeom prst="rect">
            <a:avLst/>
          </a:prstGeom>
          <a:noFill/>
        </p:spPr>
        <p:txBody>
          <a:bodyPr wrap="square" rtlCol="0">
            <a:spAutoFit/>
          </a:bodyPr>
          <a:lstStyle/>
          <a:p>
            <a:pPr algn="ctr"/>
            <a:r>
              <a:rPr lang="fi-FI" sz="1200" b="1" dirty="0">
                <a:solidFill>
                  <a:schemeClr val="tx1">
                    <a:lumMod val="50000"/>
                    <a:lumOff val="50000"/>
                  </a:schemeClr>
                </a:solidFill>
              </a:rPr>
              <a:t>http://www.johnbiggs.com.au/wp-content/uploads/2013/01/solo_taxonomy.jpg</a:t>
            </a:r>
            <a:endParaRPr lang="en-US" sz="1200" b="1" dirty="0">
              <a:solidFill>
                <a:schemeClr val="tx1">
                  <a:lumMod val="50000"/>
                  <a:lumOff val="50000"/>
                </a:schemeClr>
              </a:solidFill>
            </a:endParaRPr>
          </a:p>
        </p:txBody>
      </p:sp>
    </p:spTree>
    <p:extLst>
      <p:ext uri="{BB962C8B-B14F-4D97-AF65-F5344CB8AC3E}">
        <p14:creationId xmlns:p14="http://schemas.microsoft.com/office/powerpoint/2010/main" val="2625983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83980499"/>
              </p:ext>
            </p:extLst>
          </p:nvPr>
        </p:nvGraphicFramePr>
        <p:xfrm>
          <a:off x="199900" y="246925"/>
          <a:ext cx="8748608" cy="6384730"/>
        </p:xfrm>
        <a:graphic>
          <a:graphicData uri="http://schemas.openxmlformats.org/drawingml/2006/table">
            <a:tbl>
              <a:tblPr firstRow="1" bandRow="1">
                <a:tableStyleId>{D7AC3CCA-C797-4891-BE02-D94E43425B78}</a:tableStyleId>
              </a:tblPr>
              <a:tblGrid>
                <a:gridCol w="1444618"/>
                <a:gridCol w="954195"/>
                <a:gridCol w="3974502"/>
                <a:gridCol w="2375293"/>
              </a:tblGrid>
              <a:tr h="533753">
                <a:tc gridSpan="2">
                  <a:txBody>
                    <a:bodyPr/>
                    <a:lstStyle/>
                    <a:p>
                      <a:pPr algn="ctr"/>
                      <a:r>
                        <a:rPr lang="en-US" sz="1600" dirty="0" smtClean="0">
                          <a:latin typeface="Candara"/>
                          <a:cs typeface="Candara"/>
                        </a:rPr>
                        <a:t>Level of Learning</a:t>
                      </a:r>
                      <a:endParaRPr lang="en-US" sz="1600" dirty="0">
                        <a:latin typeface="Candara"/>
                        <a:cs typeface="Candara"/>
                      </a:endParaRPr>
                    </a:p>
                  </a:txBody>
                  <a:tcPr anchor="ctr">
                    <a:solidFill>
                      <a:schemeClr val="accent3">
                        <a:lumMod val="20000"/>
                        <a:lumOff val="80000"/>
                      </a:schemeClr>
                    </a:solidFill>
                  </a:tcPr>
                </a:tc>
                <a:tc hMerge="1">
                  <a:txBody>
                    <a:bodyPr/>
                    <a:lstStyle/>
                    <a:p>
                      <a:endParaRPr lang="en-US" dirty="0"/>
                    </a:p>
                  </a:txBody>
                  <a:tcPr>
                    <a:solidFill>
                      <a:schemeClr val="accent3">
                        <a:lumMod val="20000"/>
                        <a:lumOff val="80000"/>
                      </a:schemeClr>
                    </a:solidFill>
                  </a:tcPr>
                </a:tc>
                <a:tc>
                  <a:txBody>
                    <a:bodyPr/>
                    <a:lstStyle/>
                    <a:p>
                      <a:pPr algn="ctr"/>
                      <a:r>
                        <a:rPr lang="en-US" sz="1600" dirty="0" smtClean="0">
                          <a:latin typeface="Candara"/>
                          <a:cs typeface="Candara"/>
                        </a:rPr>
                        <a:t>Properties</a:t>
                      </a:r>
                      <a:endParaRPr lang="en-US" sz="1600" dirty="0">
                        <a:latin typeface="Candara"/>
                        <a:cs typeface="Candara"/>
                      </a:endParaRPr>
                    </a:p>
                  </a:txBody>
                  <a:tcPr anchor="ctr">
                    <a:solidFill>
                      <a:schemeClr val="accent3">
                        <a:lumMod val="20000"/>
                        <a:lumOff val="80000"/>
                      </a:schemeClr>
                    </a:solidFill>
                  </a:tcPr>
                </a:tc>
                <a:tc>
                  <a:txBody>
                    <a:bodyPr/>
                    <a:lstStyle/>
                    <a:p>
                      <a:pPr algn="ctr"/>
                      <a:r>
                        <a:rPr lang="en-US" sz="1600" dirty="0" smtClean="0">
                          <a:latin typeface="Candara"/>
                          <a:cs typeface="Candara"/>
                        </a:rPr>
                        <a:t>Goldilocks example</a:t>
                      </a:r>
                      <a:endParaRPr lang="en-US" sz="1600" dirty="0">
                        <a:latin typeface="Candara"/>
                        <a:cs typeface="Candara"/>
                      </a:endParaRPr>
                    </a:p>
                  </a:txBody>
                  <a:tcPr anchor="ctr">
                    <a:solidFill>
                      <a:schemeClr val="accent3">
                        <a:lumMod val="20000"/>
                        <a:lumOff val="80000"/>
                      </a:schemeClr>
                    </a:solidFill>
                  </a:tcPr>
                </a:tc>
              </a:tr>
              <a:tr h="814561">
                <a:tc rowSpan="2">
                  <a:txBody>
                    <a:bodyPr/>
                    <a:lstStyle/>
                    <a:p>
                      <a:r>
                        <a:rPr lang="en-US" sz="2000" b="1" dirty="0" smtClean="0">
                          <a:latin typeface="Candara"/>
                          <a:cs typeface="Candara"/>
                        </a:rPr>
                        <a:t>Surface</a:t>
                      </a:r>
                    </a:p>
                    <a:p>
                      <a:r>
                        <a:rPr lang="en-US" sz="2000" b="1" dirty="0" smtClean="0">
                          <a:latin typeface="Candara"/>
                          <a:cs typeface="Candara"/>
                        </a:rPr>
                        <a:t>[NOVICE]</a:t>
                      </a:r>
                    </a:p>
                    <a:p>
                      <a:pPr marL="0" indent="0">
                        <a:buFont typeface="Arial"/>
                        <a:buNone/>
                      </a:pPr>
                      <a:endParaRPr lang="en-US" sz="800" kern="1200" dirty="0" smtClean="0">
                        <a:solidFill>
                          <a:schemeClr val="dk1"/>
                        </a:solidFill>
                        <a:latin typeface="Candara"/>
                        <a:ea typeface="+mn-ea"/>
                        <a:cs typeface="Candara"/>
                      </a:endParaRPr>
                    </a:p>
                    <a:p>
                      <a:pPr marL="0" indent="0">
                        <a:lnSpc>
                          <a:spcPct val="100000"/>
                        </a:lnSpc>
                        <a:buFont typeface="Arial"/>
                        <a:buNone/>
                      </a:pPr>
                      <a:r>
                        <a:rPr lang="en-US" sz="1400" kern="1200" dirty="0" smtClean="0">
                          <a:solidFill>
                            <a:schemeClr val="dk1"/>
                          </a:solidFill>
                          <a:latin typeface="Candara"/>
                          <a:ea typeface="+mn-ea"/>
                          <a:cs typeface="Candara"/>
                        </a:rPr>
                        <a:t>~under-</a:t>
                      </a:r>
                    </a:p>
                    <a:p>
                      <a:pPr marL="0" lvl="0" indent="0">
                        <a:lnSpc>
                          <a:spcPct val="100000"/>
                        </a:lnSpc>
                        <a:buFont typeface="Arial"/>
                        <a:buNone/>
                      </a:pPr>
                      <a:r>
                        <a:rPr lang="en-US" sz="1400" kern="1200" dirty="0" smtClean="0">
                          <a:solidFill>
                            <a:schemeClr val="dk1"/>
                          </a:solidFill>
                          <a:latin typeface="Candara"/>
                          <a:ea typeface="+mn-ea"/>
                          <a:cs typeface="Candara"/>
                        </a:rPr>
                        <a:t>standing</a:t>
                      </a:r>
                      <a:r>
                        <a:rPr lang="en-US" sz="1400" kern="1200" baseline="0" dirty="0" smtClean="0">
                          <a:solidFill>
                            <a:schemeClr val="dk1"/>
                          </a:solidFill>
                          <a:latin typeface="Candara"/>
                          <a:ea typeface="+mn-ea"/>
                          <a:cs typeface="Candara"/>
                        </a:rPr>
                        <a:t> </a:t>
                      </a:r>
                    </a:p>
                    <a:p>
                      <a:pPr marL="0" lvl="0" indent="0">
                        <a:lnSpc>
                          <a:spcPct val="110000"/>
                        </a:lnSpc>
                        <a:buFont typeface="Arial"/>
                        <a:buNone/>
                      </a:pPr>
                      <a:r>
                        <a:rPr lang="en-US" sz="1400" kern="1200" baseline="0" dirty="0" smtClean="0">
                          <a:solidFill>
                            <a:schemeClr val="dk1"/>
                          </a:solidFill>
                          <a:latin typeface="Candara"/>
                          <a:ea typeface="+mn-ea"/>
                          <a:cs typeface="Candara"/>
                        </a:rPr>
                        <a:t>[</a:t>
                      </a:r>
                      <a:r>
                        <a:rPr lang="en-US" sz="1400" kern="1200" dirty="0" smtClean="0">
                          <a:solidFill>
                            <a:schemeClr val="dk1"/>
                          </a:solidFill>
                          <a:latin typeface="Candara"/>
                          <a:ea typeface="+mn-ea"/>
                          <a:cs typeface="Candara"/>
                        </a:rPr>
                        <a:t>&amp; recall]</a:t>
                      </a:r>
                      <a:r>
                        <a:rPr lang="en-US" sz="1400" kern="1200" baseline="0" dirty="0" smtClean="0">
                          <a:solidFill>
                            <a:schemeClr val="dk1"/>
                          </a:solidFill>
                          <a:latin typeface="Candara"/>
                          <a:ea typeface="+mn-ea"/>
                          <a:cs typeface="Candara"/>
                        </a:rPr>
                        <a:t> </a:t>
                      </a:r>
                    </a:p>
                    <a:p>
                      <a:pPr marL="0" lvl="0" indent="0">
                        <a:lnSpc>
                          <a:spcPct val="110000"/>
                        </a:lnSpc>
                        <a:buFont typeface="Arial"/>
                        <a:buNone/>
                      </a:pPr>
                      <a:r>
                        <a:rPr lang="en-US" sz="1400" kern="1200" dirty="0" smtClean="0">
                          <a:solidFill>
                            <a:schemeClr val="dk1"/>
                          </a:solidFill>
                          <a:latin typeface="Candara"/>
                          <a:ea typeface="+mn-ea"/>
                          <a:cs typeface="Candara"/>
                        </a:rPr>
                        <a:t>of ideas</a:t>
                      </a:r>
                    </a:p>
                    <a:p>
                      <a:pPr marL="0" lvl="0" indent="0">
                        <a:lnSpc>
                          <a:spcPct val="110000"/>
                        </a:lnSpc>
                        <a:buFont typeface="Arial"/>
                        <a:buNone/>
                      </a:pPr>
                      <a:r>
                        <a:rPr lang="en-US" sz="1400" kern="1200" dirty="0" smtClean="0">
                          <a:solidFill>
                            <a:schemeClr val="dk1"/>
                          </a:solidFill>
                          <a:latin typeface="Candara"/>
                          <a:ea typeface="+mn-ea"/>
                          <a:cs typeface="Candara"/>
                        </a:rPr>
                        <a:t>or facts</a:t>
                      </a:r>
                    </a:p>
                    <a:p>
                      <a:pPr marL="0" lvl="0" indent="0">
                        <a:lnSpc>
                          <a:spcPct val="110000"/>
                        </a:lnSpc>
                        <a:buFont typeface="Arial"/>
                        <a:buNone/>
                      </a:pPr>
                      <a:r>
                        <a:rPr lang="en-US" sz="1400" kern="1200" dirty="0" smtClean="0">
                          <a:solidFill>
                            <a:schemeClr val="dk1"/>
                          </a:solidFill>
                          <a:latin typeface="Candara"/>
                          <a:ea typeface="+mn-ea"/>
                          <a:cs typeface="Candara"/>
                        </a:rPr>
                        <a:t> (5)</a:t>
                      </a:r>
                    </a:p>
                    <a:p>
                      <a:endParaRPr lang="en-US" sz="800" dirty="0">
                        <a:latin typeface="Candara"/>
                        <a:cs typeface="Candara"/>
                      </a:endParaRPr>
                    </a:p>
                  </a:txBody>
                  <a:tcPr>
                    <a:solidFill>
                      <a:schemeClr val="accent3">
                        <a:lumMod val="40000"/>
                        <a:lumOff val="60000"/>
                      </a:schemeClr>
                    </a:solidFill>
                  </a:tcPr>
                </a:tc>
                <a:tc>
                  <a:txBody>
                    <a:bodyPr/>
                    <a:lstStyle/>
                    <a:p>
                      <a:r>
                        <a:rPr lang="en-US" sz="1600" b="1" baseline="0" dirty="0" smtClean="0">
                          <a:latin typeface="Candara"/>
                          <a:cs typeface="Candara"/>
                        </a:rPr>
                        <a:t>Know</a:t>
                      </a:r>
                    </a:p>
                    <a:p>
                      <a:r>
                        <a:rPr lang="en-US" sz="1600" b="1" dirty="0" smtClean="0">
                          <a:latin typeface="Candara"/>
                          <a:cs typeface="Candara"/>
                        </a:rPr>
                        <a:t>One</a:t>
                      </a:r>
                      <a:endParaRPr lang="en-US" sz="1600" b="1" dirty="0">
                        <a:latin typeface="Candara"/>
                        <a:cs typeface="Candara"/>
                      </a:endParaRPr>
                    </a:p>
                  </a:txBody>
                  <a:tcPr>
                    <a:solidFill>
                      <a:schemeClr val="bg2"/>
                    </a:solidFill>
                  </a:tcPr>
                </a:tc>
                <a:tc>
                  <a:txBody>
                    <a:bodyPr/>
                    <a:lstStyle/>
                    <a:p>
                      <a:pPr marL="285750" indent="-285750">
                        <a:buFont typeface="Wingdings" charset="2"/>
                        <a:buChar char="Ø"/>
                      </a:pPr>
                      <a:r>
                        <a:rPr lang="en-US" sz="1600" dirty="0" smtClean="0">
                          <a:latin typeface="Candara"/>
                          <a:cs typeface="Candara"/>
                        </a:rPr>
                        <a:t>1-1 match of question &amp; single answers (9)</a:t>
                      </a:r>
                      <a:endParaRPr lang="en-US" sz="1600" dirty="0">
                        <a:latin typeface="Candara"/>
                        <a:cs typeface="Candara"/>
                      </a:endParaRPr>
                    </a:p>
                  </a:txBody>
                  <a:tcPr>
                    <a:solidFill>
                      <a:schemeClr val="bg2"/>
                    </a:solidFill>
                  </a:tcPr>
                </a:tc>
                <a:tc>
                  <a:txBody>
                    <a:bodyPr/>
                    <a:lstStyle/>
                    <a:p>
                      <a:pPr>
                        <a:lnSpc>
                          <a:spcPct val="110000"/>
                        </a:lnSpc>
                      </a:pPr>
                      <a:r>
                        <a:rPr lang="en-US" sz="1400" kern="1200" dirty="0" smtClean="0">
                          <a:solidFill>
                            <a:schemeClr val="dk1"/>
                          </a:solidFill>
                          <a:latin typeface="Georgia"/>
                          <a:ea typeface="+mn-ea"/>
                          <a:cs typeface="Georgia"/>
                        </a:rPr>
                        <a:t></a:t>
                      </a:r>
                      <a:r>
                        <a:rPr lang="en-US" sz="1400" i="1" kern="1200" dirty="0" smtClean="0">
                          <a:solidFill>
                            <a:schemeClr val="dk1"/>
                          </a:solidFill>
                          <a:latin typeface="Georgia"/>
                          <a:ea typeface="+mn-ea"/>
                          <a:cs typeface="Georgia"/>
                        </a:rPr>
                        <a:t>Whose house did Goldilocks enter</a:t>
                      </a:r>
                      <a:r>
                        <a:rPr lang="en-US" sz="1400" i="0" kern="1200" dirty="0" smtClean="0">
                          <a:solidFill>
                            <a:schemeClr val="dk1"/>
                          </a:solidFill>
                          <a:latin typeface="Georgia"/>
                          <a:ea typeface="+mn-ea"/>
                          <a:cs typeface="Georgia"/>
                        </a:rPr>
                        <a:t>?</a:t>
                      </a:r>
                      <a:r>
                        <a:rPr lang="en-US" sz="1400" i="0" kern="1200" baseline="0" dirty="0" smtClean="0">
                          <a:solidFill>
                            <a:schemeClr val="dk1"/>
                          </a:solidFill>
                          <a:latin typeface="Georgia"/>
                          <a:ea typeface="+mn-ea"/>
                          <a:cs typeface="Georgia"/>
                        </a:rPr>
                        <a:t> </a:t>
                      </a:r>
                      <a:r>
                        <a:rPr lang="en-US" sz="1400" i="0" kern="1200" dirty="0" smtClean="0">
                          <a:solidFill>
                            <a:schemeClr val="dk1"/>
                          </a:solidFill>
                          <a:latin typeface="Georgia"/>
                          <a:ea typeface="+mn-ea"/>
                          <a:cs typeface="Georgia"/>
                        </a:rPr>
                        <a:t>(9)</a:t>
                      </a:r>
                      <a:endParaRPr lang="en-US" sz="1400" dirty="0">
                        <a:latin typeface="Georgia"/>
                        <a:cs typeface="Georgia"/>
                      </a:endParaRPr>
                    </a:p>
                  </a:txBody>
                  <a:tcPr>
                    <a:solidFill>
                      <a:schemeClr val="bg2"/>
                    </a:solidFill>
                  </a:tcPr>
                </a:tc>
              </a:tr>
              <a:tr h="1644492">
                <a:tc vMerge="1">
                  <a:txBody>
                    <a:bodyPr/>
                    <a:lstStyle/>
                    <a:p>
                      <a:endParaRPr lang="en-US" dirty="0"/>
                    </a:p>
                  </a:txBody>
                  <a:tcPr/>
                </a:tc>
                <a:tc>
                  <a:txBody>
                    <a:bodyPr/>
                    <a:lstStyle/>
                    <a:p>
                      <a:r>
                        <a:rPr lang="en-US" sz="1600" b="1" dirty="0" smtClean="0">
                          <a:latin typeface="Candara"/>
                          <a:cs typeface="Candara"/>
                        </a:rPr>
                        <a:t>Know</a:t>
                      </a:r>
                    </a:p>
                    <a:p>
                      <a:r>
                        <a:rPr lang="en-US" sz="1600" b="1" dirty="0" smtClean="0">
                          <a:latin typeface="Candara"/>
                          <a:cs typeface="Candara"/>
                        </a:rPr>
                        <a:t>Many</a:t>
                      </a:r>
                      <a:endParaRPr lang="en-US" sz="1600" b="1" dirty="0">
                        <a:latin typeface="Candara"/>
                        <a:cs typeface="Candara"/>
                      </a:endParaRPr>
                    </a:p>
                  </a:txBody>
                  <a:tcPr>
                    <a:solidFill>
                      <a:schemeClr val="bg2">
                        <a:lumMod val="90000"/>
                      </a:schemeClr>
                    </a:solidFill>
                  </a:tcPr>
                </a:tc>
                <a:tc>
                  <a:txBody>
                    <a:bodyPr/>
                    <a:lstStyle/>
                    <a:p>
                      <a:pPr marL="285750" indent="-285750">
                        <a:buFont typeface="Wingdings" charset="2"/>
                        <a:buChar char="Ø"/>
                      </a:pPr>
                      <a:r>
                        <a:rPr lang="en-US" sz="1600" dirty="0" smtClean="0">
                          <a:latin typeface="Candara"/>
                          <a:cs typeface="Candara"/>
                        </a:rPr>
                        <a:t>“2 or more ideas are handled</a:t>
                      </a:r>
                      <a:r>
                        <a:rPr lang="en-US" sz="1600" baseline="0" dirty="0" smtClean="0">
                          <a:latin typeface="Candara"/>
                          <a:cs typeface="Candara"/>
                        </a:rPr>
                        <a:t> independently or serially” (6)</a:t>
                      </a:r>
                    </a:p>
                    <a:p>
                      <a:pPr marL="285750" indent="-285750">
                        <a:buFont typeface="Wingdings" charset="2"/>
                        <a:buChar char="Ø"/>
                      </a:pPr>
                      <a:r>
                        <a:rPr lang="en-US" sz="1600" baseline="0" dirty="0" smtClean="0">
                          <a:latin typeface="Candara"/>
                          <a:cs typeface="Candara"/>
                        </a:rPr>
                        <a:t>“build a store of knowledge”(8) </a:t>
                      </a:r>
                      <a:endParaRPr lang="en-US" sz="1600" dirty="0">
                        <a:latin typeface="Candara"/>
                        <a:cs typeface="Candara"/>
                      </a:endParaRPr>
                    </a:p>
                  </a:txBody>
                  <a:tcPr>
                    <a:solidFill>
                      <a:schemeClr val="bg2">
                        <a:lumMod val="90000"/>
                      </a:schemeClr>
                    </a:solidFill>
                  </a:tcPr>
                </a:tc>
                <a:tc>
                  <a:txBody>
                    <a:bodyPr/>
                    <a:lstStyle/>
                    <a:p>
                      <a:pPr>
                        <a:lnSpc>
                          <a:spcPct val="110000"/>
                        </a:lnSpc>
                      </a:pPr>
                      <a:r>
                        <a:rPr lang="en-US" sz="1400" i="1" kern="1200" dirty="0" smtClean="0">
                          <a:solidFill>
                            <a:schemeClr val="dk1"/>
                          </a:solidFill>
                          <a:latin typeface="Georgia"/>
                          <a:ea typeface="+mn-ea"/>
                          <a:cs typeface="Georgia"/>
                        </a:rPr>
                        <a:t>“What are 3 aspects about the way the bears live that tell us that the story is not a real life situation? (10)</a:t>
                      </a:r>
                      <a:endParaRPr lang="en-US" sz="1400" dirty="0">
                        <a:latin typeface="Georgia"/>
                        <a:cs typeface="Georgia"/>
                      </a:endParaRPr>
                    </a:p>
                  </a:txBody>
                  <a:tcPr>
                    <a:solidFill>
                      <a:schemeClr val="bg2">
                        <a:lumMod val="90000"/>
                      </a:schemeClr>
                    </a:solidFill>
                  </a:tcPr>
                </a:tc>
              </a:tr>
              <a:tr h="1510985">
                <a:tc rowSpan="2">
                  <a:txBody>
                    <a:bodyPr/>
                    <a:lstStyle/>
                    <a:p>
                      <a:r>
                        <a:rPr lang="en-US" sz="2000" b="1" dirty="0" smtClean="0">
                          <a:latin typeface="Candara"/>
                          <a:cs typeface="Candara"/>
                        </a:rPr>
                        <a:t>Deep</a:t>
                      </a:r>
                    </a:p>
                    <a:p>
                      <a:r>
                        <a:rPr lang="en-US" sz="2000" b="1" dirty="0" smtClean="0">
                          <a:latin typeface="Candara"/>
                          <a:cs typeface="Candara"/>
                        </a:rPr>
                        <a:t>[EXPERT]</a:t>
                      </a:r>
                    </a:p>
                    <a:p>
                      <a:endParaRPr lang="en-US" sz="800" dirty="0" smtClean="0">
                        <a:latin typeface="Candara"/>
                        <a:cs typeface="Candara"/>
                      </a:endParaRPr>
                    </a:p>
                    <a:p>
                      <a:pPr>
                        <a:lnSpc>
                          <a:spcPct val="110000"/>
                        </a:lnSpc>
                      </a:pPr>
                      <a:r>
                        <a:rPr lang="en-US" sz="1400" kern="1200" dirty="0" smtClean="0">
                          <a:solidFill>
                            <a:schemeClr val="dk1"/>
                          </a:solidFill>
                          <a:latin typeface="Candara"/>
                          <a:ea typeface="+mn-ea"/>
                          <a:cs typeface="Candara"/>
                        </a:rPr>
                        <a:t>~quality of thinking</a:t>
                      </a:r>
                      <a:r>
                        <a:rPr lang="en-US" sz="1400" kern="1200" baseline="0" dirty="0" smtClean="0">
                          <a:solidFill>
                            <a:schemeClr val="dk1"/>
                          </a:solidFill>
                          <a:latin typeface="Candara"/>
                          <a:ea typeface="+mn-ea"/>
                          <a:cs typeface="Candara"/>
                        </a:rPr>
                        <a:t> changes to </a:t>
                      </a:r>
                    </a:p>
                    <a:p>
                      <a:pPr>
                        <a:lnSpc>
                          <a:spcPct val="110000"/>
                        </a:lnSpc>
                      </a:pPr>
                      <a:r>
                        <a:rPr lang="en-US" sz="1400" kern="1200" baseline="0" dirty="0" smtClean="0">
                          <a:solidFill>
                            <a:schemeClr val="dk1"/>
                          </a:solidFill>
                          <a:latin typeface="Candara"/>
                          <a:ea typeface="+mn-ea"/>
                          <a:cs typeface="Candara"/>
                        </a:rPr>
                        <a:t>deal with </a:t>
                      </a:r>
                    </a:p>
                    <a:p>
                      <a:pPr>
                        <a:lnSpc>
                          <a:spcPct val="110000"/>
                        </a:lnSpc>
                      </a:pPr>
                      <a:r>
                        <a:rPr lang="en-US" sz="1400" kern="1200" baseline="0" dirty="0" smtClean="0">
                          <a:solidFill>
                            <a:schemeClr val="dk1"/>
                          </a:solidFill>
                          <a:latin typeface="Candara"/>
                          <a:ea typeface="+mn-ea"/>
                          <a:cs typeface="Candara"/>
                        </a:rPr>
                        <a:t>more </a:t>
                      </a:r>
                      <a:r>
                        <a:rPr lang="en-US" sz="1400" kern="1200" dirty="0" smtClean="0">
                          <a:solidFill>
                            <a:schemeClr val="dk1"/>
                          </a:solidFill>
                          <a:latin typeface="Candara"/>
                          <a:ea typeface="+mn-ea"/>
                          <a:cs typeface="Candara"/>
                        </a:rPr>
                        <a:t>cognitively challenging questions</a:t>
                      </a:r>
                    </a:p>
                    <a:p>
                      <a:pPr>
                        <a:lnSpc>
                          <a:spcPct val="110000"/>
                        </a:lnSpc>
                      </a:pPr>
                      <a:r>
                        <a:rPr lang="en-US" sz="1400" kern="1200" dirty="0" smtClean="0">
                          <a:solidFill>
                            <a:schemeClr val="dk1"/>
                          </a:solidFill>
                          <a:latin typeface="Candara"/>
                          <a:ea typeface="+mn-ea"/>
                          <a:cs typeface="Candara"/>
                        </a:rPr>
                        <a:t>(5)</a:t>
                      </a:r>
                      <a:endParaRPr lang="en-US" sz="1400" dirty="0">
                        <a:latin typeface="Candara"/>
                        <a:cs typeface="Candara"/>
                      </a:endParaRPr>
                    </a:p>
                  </a:txBody>
                  <a:tcPr>
                    <a:solidFill>
                      <a:schemeClr val="accent3">
                        <a:lumMod val="40000"/>
                        <a:lumOff val="60000"/>
                      </a:schemeClr>
                    </a:solidFill>
                  </a:tcPr>
                </a:tc>
                <a:tc>
                  <a:txBody>
                    <a:bodyPr/>
                    <a:lstStyle/>
                    <a:p>
                      <a:endParaRPr lang="en-US" sz="1600" dirty="0" smtClean="0">
                        <a:latin typeface="Candara"/>
                        <a:cs typeface="Candara"/>
                      </a:endParaRPr>
                    </a:p>
                    <a:p>
                      <a:r>
                        <a:rPr lang="en-US" sz="1600" b="1" baseline="0" dirty="0" smtClean="0">
                          <a:latin typeface="Candara"/>
                          <a:cs typeface="Candara"/>
                        </a:rPr>
                        <a:t>Inter-relate</a:t>
                      </a:r>
                    </a:p>
                    <a:p>
                      <a:r>
                        <a:rPr lang="en-US" sz="1600" b="1" baseline="0" dirty="0" smtClean="0">
                          <a:latin typeface="Candara"/>
                          <a:cs typeface="Candara"/>
                        </a:rPr>
                        <a:t>within</a:t>
                      </a:r>
                      <a:endParaRPr lang="en-US" sz="1600" b="1" dirty="0" smtClean="0">
                        <a:latin typeface="Candara"/>
                        <a:cs typeface="Candara"/>
                      </a:endParaRPr>
                    </a:p>
                  </a:txBody>
                  <a:tcPr>
                    <a:solidFill>
                      <a:schemeClr val="bg2">
                        <a:lumMod val="75000"/>
                      </a:schemeClr>
                    </a:solidFill>
                  </a:tcPr>
                </a:tc>
                <a:tc>
                  <a:txBody>
                    <a:bodyPr/>
                    <a:lstStyle/>
                    <a:p>
                      <a:pPr marL="285750" indent="-285750">
                        <a:buFont typeface="Wingdings" charset="2"/>
                        <a:buChar char="Ø"/>
                      </a:pPr>
                      <a:r>
                        <a:rPr lang="en-US" sz="1600" dirty="0" smtClean="0">
                          <a:latin typeface="Candara"/>
                          <a:cs typeface="Candara"/>
                        </a:rPr>
                        <a:t>connect &amp; integrate</a:t>
                      </a:r>
                      <a:r>
                        <a:rPr lang="en-US" sz="1600" baseline="0" dirty="0" smtClean="0">
                          <a:latin typeface="Candara"/>
                          <a:cs typeface="Candara"/>
                        </a:rPr>
                        <a:t> at least 2 separate bits of info, facts, ideas, processes, steps, skills</a:t>
                      </a:r>
                    </a:p>
                    <a:p>
                      <a:pPr marL="285750" indent="-285750">
                        <a:buFont typeface="Wingdings" charset="2"/>
                        <a:buChar char="Ø"/>
                      </a:pPr>
                      <a:r>
                        <a:rPr lang="en-US" sz="1600" baseline="0" dirty="0" smtClean="0">
                          <a:latin typeface="Candara"/>
                          <a:cs typeface="Candara"/>
                        </a:rPr>
                        <a:t>find a relationship among the parts (6)</a:t>
                      </a:r>
                    </a:p>
                    <a:p>
                      <a:pPr marL="285750" indent="-285750">
                        <a:buFont typeface="Wingdings" charset="2"/>
                        <a:buChar char="Ø"/>
                      </a:pPr>
                      <a:r>
                        <a:rPr lang="en-US" sz="1600" baseline="0" dirty="0" smtClean="0">
                          <a:latin typeface="Candara"/>
                          <a:cs typeface="Candara"/>
                        </a:rPr>
                        <a:t>grasp the bigger picture (8) </a:t>
                      </a:r>
                      <a:endParaRPr lang="en-US" sz="1600" dirty="0">
                        <a:latin typeface="Candara"/>
                        <a:cs typeface="Candara"/>
                      </a:endParaRPr>
                    </a:p>
                  </a:txBody>
                  <a:tcPr>
                    <a:solidFill>
                      <a:schemeClr val="bg2">
                        <a:lumMod val="75000"/>
                      </a:schemeClr>
                    </a:solidFill>
                  </a:tcPr>
                </a:tc>
                <a:tc>
                  <a:txBody>
                    <a:bodyPr/>
                    <a:lstStyle/>
                    <a:p>
                      <a:pPr>
                        <a:lnSpc>
                          <a:spcPct val="110000"/>
                        </a:lnSpc>
                      </a:pPr>
                      <a:r>
                        <a:rPr lang="en-US" sz="1400" i="1" kern="1200" dirty="0" smtClean="0">
                          <a:solidFill>
                            <a:schemeClr val="dk1"/>
                          </a:solidFill>
                          <a:latin typeface="Georgia"/>
                          <a:ea typeface="+mn-ea"/>
                          <a:cs typeface="Georgia"/>
                        </a:rPr>
                        <a:t>“Goldilocks eats the baby bear’s food, breaks his chair, and sleeps in his bed.” What does this reveal</a:t>
                      </a:r>
                      <a:r>
                        <a:rPr lang="en-US" sz="1400" i="1" kern="1200" baseline="0" dirty="0" smtClean="0">
                          <a:solidFill>
                            <a:schemeClr val="dk1"/>
                          </a:solidFill>
                          <a:latin typeface="Georgia"/>
                          <a:ea typeface="+mn-ea"/>
                          <a:cs typeface="Georgia"/>
                        </a:rPr>
                        <a:t> </a:t>
                      </a:r>
                      <a:r>
                        <a:rPr lang="en-US" sz="1400" i="1" kern="1200" dirty="0" smtClean="0">
                          <a:solidFill>
                            <a:schemeClr val="dk1"/>
                          </a:solidFill>
                          <a:latin typeface="Georgia"/>
                          <a:ea typeface="+mn-ea"/>
                          <a:cs typeface="Georgia"/>
                        </a:rPr>
                        <a:t>about her</a:t>
                      </a:r>
                      <a:r>
                        <a:rPr lang="en-US" sz="1400" i="1" kern="1200" baseline="0" dirty="0" smtClean="0">
                          <a:solidFill>
                            <a:schemeClr val="dk1"/>
                          </a:solidFill>
                          <a:latin typeface="Georgia"/>
                          <a:ea typeface="+mn-ea"/>
                          <a:cs typeface="Georgia"/>
                        </a:rPr>
                        <a:t> character</a:t>
                      </a:r>
                      <a:r>
                        <a:rPr lang="en-US" sz="1400" i="1" kern="1200" dirty="0" smtClean="0">
                          <a:solidFill>
                            <a:schemeClr val="dk1"/>
                          </a:solidFill>
                          <a:latin typeface="Georgia"/>
                          <a:ea typeface="+mn-ea"/>
                          <a:cs typeface="Georgia"/>
                        </a:rPr>
                        <a:t>?(10)</a:t>
                      </a:r>
                      <a:endParaRPr lang="en-US" sz="1400" dirty="0">
                        <a:latin typeface="Georgia"/>
                        <a:cs typeface="Georgia"/>
                      </a:endParaRPr>
                    </a:p>
                  </a:txBody>
                  <a:tcPr>
                    <a:solidFill>
                      <a:schemeClr val="bg2">
                        <a:lumMod val="75000"/>
                      </a:schemeClr>
                    </a:solidFill>
                  </a:tcPr>
                </a:tc>
              </a:tr>
              <a:tr h="1880939">
                <a:tc vMerge="1">
                  <a:txBody>
                    <a:bodyPr/>
                    <a:lstStyle/>
                    <a:p>
                      <a:endParaRPr lang="en-US" dirty="0"/>
                    </a:p>
                  </a:txBody>
                  <a:tcPr/>
                </a:tc>
                <a:tc>
                  <a:txBody>
                    <a:bodyPr/>
                    <a:lstStyle/>
                    <a:p>
                      <a:r>
                        <a:rPr lang="en-US" sz="1600" b="1" dirty="0" smtClean="0">
                          <a:latin typeface="Candara"/>
                          <a:cs typeface="Candara"/>
                        </a:rPr>
                        <a:t>Extend</a:t>
                      </a:r>
                    </a:p>
                    <a:p>
                      <a:r>
                        <a:rPr lang="en-US" sz="1600" b="1" dirty="0" smtClean="0">
                          <a:latin typeface="Candara"/>
                          <a:cs typeface="Candara"/>
                        </a:rPr>
                        <a:t>beyond</a:t>
                      </a:r>
                    </a:p>
                    <a:p>
                      <a:r>
                        <a:rPr lang="en-US" sz="1600" b="1" dirty="0" smtClean="0">
                          <a:latin typeface="Candara"/>
                          <a:cs typeface="Candara"/>
                        </a:rPr>
                        <a:t>    &amp; Abstract</a:t>
                      </a:r>
                    </a:p>
                  </a:txBody>
                  <a:tcPr>
                    <a:solidFill>
                      <a:schemeClr val="bg2">
                        <a:lumMod val="50000"/>
                      </a:schemeClr>
                    </a:solidFill>
                  </a:tcPr>
                </a:tc>
                <a:tc>
                  <a:txBody>
                    <a:bodyPr/>
                    <a:lstStyle/>
                    <a:p>
                      <a:pPr marL="285750" indent="-285750">
                        <a:buFont typeface="Wingdings" charset="2"/>
                        <a:buChar char="Ø"/>
                      </a:pPr>
                      <a:r>
                        <a:rPr lang="en-US" sz="1600" kern="1200" dirty="0" smtClean="0">
                          <a:solidFill>
                            <a:schemeClr val="dk1"/>
                          </a:solidFill>
                          <a:latin typeface="Candara"/>
                          <a:ea typeface="+mn-ea"/>
                          <a:cs typeface="Candara"/>
                        </a:rPr>
                        <a:t>“think beyond the given” &amp;</a:t>
                      </a:r>
                    </a:p>
                    <a:p>
                      <a:pPr marL="285750" indent="-285750">
                        <a:buFont typeface="Wingdings" charset="2"/>
                        <a:buChar char="Ø"/>
                      </a:pPr>
                      <a:r>
                        <a:rPr lang="en-US" sz="1600" kern="1200" dirty="0" smtClean="0">
                          <a:solidFill>
                            <a:schemeClr val="dk1"/>
                          </a:solidFill>
                          <a:latin typeface="Candara"/>
                          <a:ea typeface="+mn-ea"/>
                          <a:cs typeface="Candara"/>
                        </a:rPr>
                        <a:t>“bring in related, prior knowledge, ideas, or information” to</a:t>
                      </a:r>
                    </a:p>
                    <a:p>
                      <a:pPr marL="285750" indent="-285750">
                        <a:buFont typeface="Wingdings" charset="2"/>
                        <a:buChar char="Ø"/>
                      </a:pPr>
                      <a:r>
                        <a:rPr lang="en-US" sz="1600" kern="1200" dirty="0" smtClean="0">
                          <a:solidFill>
                            <a:schemeClr val="dk1"/>
                          </a:solidFill>
                          <a:latin typeface="Candara"/>
                          <a:ea typeface="+mn-ea"/>
                          <a:cs typeface="Candara"/>
                        </a:rPr>
                        <a:t>“create an answer, prediction, or hypothesis” that</a:t>
                      </a:r>
                    </a:p>
                    <a:p>
                      <a:pPr marL="285750" indent="-285750">
                        <a:buFont typeface="Wingdings" charset="2"/>
                        <a:buChar char="Ø"/>
                      </a:pPr>
                      <a:r>
                        <a:rPr lang="en-US" sz="1600" kern="1200" dirty="0" smtClean="0">
                          <a:solidFill>
                            <a:schemeClr val="dk1"/>
                          </a:solidFill>
                          <a:latin typeface="Candara"/>
                          <a:ea typeface="+mn-ea"/>
                          <a:cs typeface="Candara"/>
                        </a:rPr>
                        <a:t>“extends …to a wider range of situations.” (6)</a:t>
                      </a:r>
                    </a:p>
                  </a:txBody>
                  <a:tcPr>
                    <a:solidFill>
                      <a:schemeClr val="bg2">
                        <a:lumMod val="50000"/>
                      </a:schemeClr>
                    </a:solidFill>
                  </a:tcPr>
                </a:tc>
                <a:tc>
                  <a:txBody>
                    <a:bodyPr/>
                    <a:lstStyle/>
                    <a:p>
                      <a:pPr>
                        <a:lnSpc>
                          <a:spcPct val="110000"/>
                        </a:lnSpc>
                      </a:pPr>
                      <a:r>
                        <a:rPr lang="en-US" sz="1400" i="0" kern="1200" dirty="0" smtClean="0">
                          <a:solidFill>
                            <a:schemeClr val="dk1"/>
                          </a:solidFill>
                          <a:latin typeface="Georgia"/>
                          <a:ea typeface="+mn-ea"/>
                          <a:cs typeface="Georgia"/>
                        </a:rPr>
                        <a:t>“</a:t>
                      </a:r>
                      <a:r>
                        <a:rPr lang="en-US" sz="1400" i="1" kern="1200" dirty="0" smtClean="0">
                          <a:solidFill>
                            <a:schemeClr val="dk1"/>
                          </a:solidFill>
                          <a:latin typeface="Georgia"/>
                          <a:ea typeface="+mn-ea"/>
                          <a:cs typeface="Georgia"/>
                        </a:rPr>
                        <a:t>Why do nursery tales allow wild animals to act in human fashion?  (10)</a:t>
                      </a:r>
                      <a:endParaRPr lang="en-US" sz="1400" dirty="0">
                        <a:latin typeface="Georgia"/>
                        <a:cs typeface="Georgia"/>
                      </a:endParaRPr>
                    </a:p>
                  </a:txBody>
                  <a:tcPr>
                    <a:solidFill>
                      <a:schemeClr val="bg2">
                        <a:lumMod val="50000"/>
                      </a:schemeClr>
                    </a:solidFill>
                  </a:tcPr>
                </a:tc>
              </a:tr>
            </a:tbl>
          </a:graphicData>
        </a:graphic>
      </p:graphicFrame>
    </p:spTree>
    <p:extLst>
      <p:ext uri="{BB962C8B-B14F-4D97-AF65-F5344CB8AC3E}">
        <p14:creationId xmlns:p14="http://schemas.microsoft.com/office/powerpoint/2010/main" val="34558165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99262595"/>
              </p:ext>
            </p:extLst>
          </p:nvPr>
        </p:nvGraphicFramePr>
        <p:xfrm>
          <a:off x="176383" y="154112"/>
          <a:ext cx="8772127" cy="6468875"/>
        </p:xfrm>
        <a:graphic>
          <a:graphicData uri="http://schemas.openxmlformats.org/drawingml/2006/table">
            <a:tbl>
              <a:tblPr firstRow="1" bandRow="1">
                <a:tableStyleId>{D7AC3CCA-C797-4891-BE02-D94E43425B78}</a:tableStyleId>
              </a:tblPr>
              <a:tblGrid>
                <a:gridCol w="1009744"/>
                <a:gridCol w="1620772"/>
                <a:gridCol w="1598525"/>
                <a:gridCol w="4543086"/>
              </a:tblGrid>
              <a:tr h="65586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Surface</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Learning</a:t>
                      </a:r>
                    </a:p>
                  </a:txBody>
                  <a:tcPr>
                    <a:solidFill>
                      <a:schemeClr val="accent3">
                        <a:lumMod val="20000"/>
                        <a:lumOff val="80000"/>
                      </a:schemeClr>
                    </a:solidFill>
                  </a:tcPr>
                </a:tc>
                <a:tc gridSpan="2">
                  <a:txBody>
                    <a:bodyPr/>
                    <a:lstStyle/>
                    <a:p>
                      <a:pPr algn="ctr"/>
                      <a:r>
                        <a:rPr lang="en-US" dirty="0" smtClean="0"/>
                        <a:t>VERBS denoting</a:t>
                      </a:r>
                      <a:r>
                        <a:rPr lang="en-US" baseline="0" dirty="0" smtClean="0"/>
                        <a:t> </a:t>
                      </a:r>
                    </a:p>
                    <a:p>
                      <a:pPr algn="ctr"/>
                      <a:r>
                        <a:rPr lang="en-US" baseline="0" dirty="0" smtClean="0"/>
                        <a:t>‘novice’ thinking</a:t>
                      </a:r>
                      <a:endParaRPr lang="en-US" dirty="0"/>
                    </a:p>
                  </a:txBody>
                  <a:tcPr anchor="ctr">
                    <a:solidFill>
                      <a:schemeClr val="accent3">
                        <a:lumMod val="20000"/>
                        <a:lumOff val="80000"/>
                      </a:schemeClr>
                    </a:solidFill>
                  </a:tcPr>
                </a:tc>
                <a:tc hMerge="1">
                  <a:txBody>
                    <a:bodyPr/>
                    <a:lstStyle/>
                    <a:p>
                      <a:endParaRPr lang="en-US"/>
                    </a:p>
                  </a:txBody>
                  <a:tcPr/>
                </a:tc>
                <a:tc>
                  <a:txBody>
                    <a:bodyPr/>
                    <a:lstStyle/>
                    <a:p>
                      <a:pPr algn="ctr"/>
                      <a:r>
                        <a:rPr lang="en-US" dirty="0" smtClean="0"/>
                        <a:t>To progress to the </a:t>
                      </a:r>
                      <a:r>
                        <a:rPr lang="en-US" baseline="0" dirty="0" smtClean="0"/>
                        <a:t>stage, </a:t>
                      </a:r>
                    </a:p>
                    <a:p>
                      <a:pPr algn="ctr"/>
                      <a:r>
                        <a:rPr lang="en-US" baseline="0" dirty="0" smtClean="0"/>
                        <a:t>students must first:</a:t>
                      </a:r>
                      <a:endParaRPr lang="en-US" dirty="0"/>
                    </a:p>
                  </a:txBody>
                  <a:tcPr anchor="ctr">
                    <a:solidFill>
                      <a:schemeClr val="accent3">
                        <a:lumMod val="20000"/>
                        <a:lumOff val="80000"/>
                      </a:schemeClr>
                    </a:solidFill>
                  </a:tcPr>
                </a:tc>
              </a:tr>
              <a:tr h="2970928">
                <a:tc>
                  <a:txBody>
                    <a:bodyPr/>
                    <a:lstStyle/>
                    <a:p>
                      <a:r>
                        <a:rPr lang="en-US" sz="2000" b="1" dirty="0" smtClean="0">
                          <a:latin typeface="Candara"/>
                          <a:cs typeface="Candara"/>
                        </a:rPr>
                        <a:t>One</a:t>
                      </a:r>
                      <a:endParaRPr lang="en-US" sz="2000" b="1" dirty="0">
                        <a:latin typeface="Candara"/>
                        <a:cs typeface="Candara"/>
                      </a:endParaRPr>
                    </a:p>
                  </a:txBody>
                  <a:tcPr anchor="ctr">
                    <a:solidFill>
                      <a:schemeClr val="bg2"/>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paraphrase  </a:t>
                      </a:r>
                    </a:p>
                    <a:p>
                      <a:pPr marL="285750" indent="-285750">
                        <a:buFont typeface="Arial"/>
                        <a:buChar char="•"/>
                      </a:pPr>
                      <a:r>
                        <a:rPr lang="en-US" sz="1600" kern="1200" dirty="0" smtClean="0">
                          <a:solidFill>
                            <a:schemeClr val="dk1"/>
                          </a:solidFill>
                          <a:latin typeface="Candara"/>
                          <a:ea typeface="+mn-ea"/>
                          <a:cs typeface="Candara"/>
                        </a:rPr>
                        <a:t>define    </a:t>
                      </a:r>
                    </a:p>
                    <a:p>
                      <a:pPr marL="285750" indent="-285750">
                        <a:buFont typeface="Arial"/>
                        <a:buChar char="•"/>
                      </a:pPr>
                      <a:r>
                        <a:rPr lang="en-US" sz="1600" kern="1200" dirty="0" smtClean="0">
                          <a:solidFill>
                            <a:schemeClr val="dk1"/>
                          </a:solidFill>
                          <a:latin typeface="Candara"/>
                          <a:ea typeface="+mn-ea"/>
                          <a:cs typeface="Candara"/>
                        </a:rPr>
                        <a:t>identify</a:t>
                      </a:r>
                    </a:p>
                    <a:p>
                      <a:pPr marL="285750" indent="-285750">
                        <a:buFont typeface="Arial"/>
                        <a:buChar char="•"/>
                      </a:pPr>
                      <a:r>
                        <a:rPr lang="en-US" sz="1600" kern="1200" dirty="0" smtClean="0">
                          <a:solidFill>
                            <a:schemeClr val="dk1"/>
                          </a:solidFill>
                          <a:latin typeface="Candara"/>
                          <a:ea typeface="+mn-ea"/>
                          <a:cs typeface="Candara"/>
                        </a:rPr>
                        <a:t>count</a:t>
                      </a:r>
                    </a:p>
                    <a:p>
                      <a:pPr marL="285750" indent="-285750">
                        <a:buFont typeface="Arial"/>
                        <a:buChar char="•"/>
                      </a:pPr>
                      <a:r>
                        <a:rPr lang="en-US" sz="1600" kern="1200" dirty="0" smtClean="0">
                          <a:solidFill>
                            <a:schemeClr val="dk1"/>
                          </a:solidFill>
                          <a:latin typeface="Candara"/>
                          <a:ea typeface="+mn-ea"/>
                          <a:cs typeface="Candara"/>
                        </a:rPr>
                        <a:t>name</a:t>
                      </a:r>
                    </a:p>
                    <a:p>
                      <a:pPr marL="285750" indent="-285750">
                        <a:buFont typeface="Arial"/>
                        <a:buChar char="•"/>
                      </a:pPr>
                      <a:r>
                        <a:rPr lang="en-US" sz="1600" kern="1200" dirty="0" smtClean="0">
                          <a:solidFill>
                            <a:schemeClr val="dk1"/>
                          </a:solidFill>
                          <a:latin typeface="Candara"/>
                          <a:ea typeface="+mn-ea"/>
                          <a:cs typeface="Candara"/>
                        </a:rPr>
                        <a:t>recite</a:t>
                      </a:r>
                    </a:p>
                    <a:p>
                      <a:pPr marL="285750" indent="-285750">
                        <a:buFont typeface="Arial"/>
                        <a:buChar char="•"/>
                      </a:pPr>
                      <a:r>
                        <a:rPr lang="en-US" sz="1600" kern="1200" dirty="0" smtClean="0">
                          <a:solidFill>
                            <a:schemeClr val="dk1"/>
                          </a:solidFill>
                          <a:latin typeface="Candara"/>
                          <a:ea typeface="+mn-ea"/>
                          <a:cs typeface="Candara"/>
                        </a:rPr>
                        <a:t>follow simple instructions</a:t>
                      </a:r>
                      <a:endParaRPr lang="en-US" sz="1600" dirty="0">
                        <a:latin typeface="Candara"/>
                        <a:cs typeface="Candara"/>
                      </a:endParaRPr>
                    </a:p>
                  </a:txBody>
                  <a:tcPr>
                    <a:solidFill>
                      <a:schemeClr val="bg2"/>
                    </a:solidFill>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calculate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reproduce </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arrange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recognize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locate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note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seek</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sketch</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pick</a:t>
                      </a:r>
                      <a:endParaRPr lang="en-US" sz="1600" dirty="0" smtClean="0">
                        <a:latin typeface="Candara"/>
                        <a:cs typeface="Candara"/>
                      </a:endParaRPr>
                    </a:p>
                    <a:p>
                      <a:endParaRPr lang="en-US" sz="1600" dirty="0">
                        <a:latin typeface="Candara"/>
                        <a:cs typeface="Candara"/>
                      </a:endParaRPr>
                    </a:p>
                  </a:txBody>
                  <a:tcPr>
                    <a:solidFill>
                      <a:schemeClr val="bg2"/>
                    </a:solidFill>
                  </a:tcPr>
                </a:tc>
                <a:tc>
                  <a:txBody>
                    <a:bodyPr/>
                    <a:lstStyle/>
                    <a:p>
                      <a:pPr marL="285750" indent="-285750">
                        <a:buFont typeface="Wingdings" charset="2"/>
                        <a:buChar char="Ø"/>
                      </a:pPr>
                      <a:r>
                        <a:rPr lang="en-US" sz="1600" kern="1200" baseline="0" dirty="0" smtClean="0">
                          <a:solidFill>
                            <a:schemeClr val="dk1"/>
                          </a:solidFill>
                          <a:latin typeface="Candara"/>
                          <a:ea typeface="+mn-ea"/>
                          <a:cs typeface="Candara"/>
                        </a:rPr>
                        <a:t>replace</a:t>
                      </a:r>
                      <a:r>
                        <a:rPr lang="en-US" sz="1600" kern="1200" dirty="0" smtClean="0">
                          <a:solidFill>
                            <a:schemeClr val="dk1"/>
                          </a:solidFill>
                          <a:latin typeface="Candara"/>
                          <a:ea typeface="+mn-ea"/>
                          <a:cs typeface="Candara"/>
                        </a:rPr>
                        <a:t> misconceptions and erroneous beliefs with</a:t>
                      </a:r>
                      <a:r>
                        <a:rPr lang="en-US" sz="1600" kern="1200" baseline="0" dirty="0" smtClean="0">
                          <a:solidFill>
                            <a:schemeClr val="dk1"/>
                          </a:solidFill>
                          <a:latin typeface="Candara"/>
                          <a:ea typeface="+mn-ea"/>
                          <a:cs typeface="Candara"/>
                        </a:rPr>
                        <a:t> real understanding and effective processes</a:t>
                      </a:r>
                    </a:p>
                    <a:p>
                      <a:pPr marL="0" indent="0">
                        <a:buFont typeface="Wingdings" charset="2"/>
                        <a:buNone/>
                      </a:pPr>
                      <a:endParaRPr lang="en-US" sz="800" kern="1200" baseline="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learn the “ground rules” of the discipline – what it accepts, what its standards are, its jargon, its assumptions, what it considers evidence, how it conducts research, and so forth.</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baseline="0" dirty="0" smtClean="0">
                          <a:solidFill>
                            <a:schemeClr val="dk1"/>
                          </a:solidFill>
                          <a:latin typeface="Candara"/>
                          <a:ea typeface="+mn-ea"/>
                          <a:cs typeface="Candara"/>
                        </a:rPr>
                        <a:t>students require </a:t>
                      </a:r>
                      <a:r>
                        <a:rPr lang="en-US" sz="1600" kern="1200" dirty="0" smtClean="0">
                          <a:solidFill>
                            <a:schemeClr val="dk1"/>
                          </a:solidFill>
                          <a:latin typeface="Candara"/>
                          <a:ea typeface="+mn-ea"/>
                          <a:cs typeface="Candara"/>
                        </a:rPr>
                        <a:t>more structure because the mass of new information is chaotic to them (11)</a:t>
                      </a:r>
                    </a:p>
                    <a:p>
                      <a:pPr marL="0" indent="0">
                        <a:buFont typeface="Wingdings" charset="2"/>
                        <a:buNone/>
                      </a:pPr>
                      <a:endParaRPr lang="en-US" sz="1100" dirty="0">
                        <a:latin typeface="Candara"/>
                        <a:cs typeface="Candara"/>
                      </a:endParaRPr>
                    </a:p>
                  </a:txBody>
                  <a:tcPr>
                    <a:solidFill>
                      <a:schemeClr val="bg2"/>
                    </a:solidFill>
                  </a:tcPr>
                </a:tc>
              </a:tr>
              <a:tr h="2842082">
                <a:tc>
                  <a:txBody>
                    <a:bodyPr/>
                    <a:lstStyle/>
                    <a:p>
                      <a:r>
                        <a:rPr lang="en-US" sz="2000" b="1" dirty="0" smtClean="0">
                          <a:latin typeface="Candara"/>
                          <a:cs typeface="Candara"/>
                        </a:rPr>
                        <a:t>Many</a:t>
                      </a:r>
                      <a:endParaRPr lang="en-US" sz="2000" b="1" dirty="0">
                        <a:latin typeface="Candara"/>
                        <a:cs typeface="Candara"/>
                      </a:endParaRPr>
                    </a:p>
                  </a:txBody>
                  <a:tcPr anchor="ctr">
                    <a:solidFill>
                      <a:schemeClr val="bg2">
                        <a:lumMod val="90000"/>
                      </a:schemeClr>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combine</a:t>
                      </a:r>
                    </a:p>
                    <a:p>
                      <a:pPr marL="285750" indent="-285750">
                        <a:buFont typeface="Arial"/>
                        <a:buChar char="•"/>
                      </a:pPr>
                      <a:r>
                        <a:rPr lang="en-US" sz="1600" kern="1200" dirty="0" smtClean="0">
                          <a:solidFill>
                            <a:schemeClr val="dk1"/>
                          </a:solidFill>
                          <a:latin typeface="Candara"/>
                          <a:ea typeface="+mn-ea"/>
                          <a:cs typeface="Candara"/>
                        </a:rPr>
                        <a:t>classify</a:t>
                      </a:r>
                    </a:p>
                    <a:p>
                      <a:pPr marL="285750" indent="-285750">
                        <a:buFont typeface="Arial"/>
                        <a:buChar char="•"/>
                      </a:pPr>
                      <a:r>
                        <a:rPr lang="en-US" sz="1600" kern="1200" dirty="0" smtClean="0">
                          <a:solidFill>
                            <a:schemeClr val="dk1"/>
                          </a:solidFill>
                          <a:latin typeface="Candara"/>
                          <a:ea typeface="+mn-ea"/>
                          <a:cs typeface="Candara"/>
                        </a:rPr>
                        <a:t> structure</a:t>
                      </a:r>
                    </a:p>
                    <a:p>
                      <a:pPr marL="285750" indent="-285750">
                        <a:buFont typeface="Arial"/>
                        <a:buChar char="•"/>
                      </a:pPr>
                      <a:r>
                        <a:rPr lang="en-US" sz="1600" kern="1200" dirty="0" smtClean="0">
                          <a:solidFill>
                            <a:schemeClr val="dk1"/>
                          </a:solidFill>
                          <a:latin typeface="Candara"/>
                          <a:ea typeface="+mn-ea"/>
                          <a:cs typeface="Candara"/>
                        </a:rPr>
                        <a:t>describe</a:t>
                      </a:r>
                    </a:p>
                    <a:p>
                      <a:pPr marL="285750" indent="-285750">
                        <a:buFont typeface="Arial"/>
                        <a:buChar char="•"/>
                      </a:pPr>
                      <a:r>
                        <a:rPr lang="en-US" sz="1600" kern="1200" dirty="0" smtClean="0">
                          <a:solidFill>
                            <a:schemeClr val="dk1"/>
                          </a:solidFill>
                          <a:latin typeface="Candara"/>
                          <a:ea typeface="+mn-ea"/>
                          <a:cs typeface="Candara"/>
                        </a:rPr>
                        <a:t>enumerate</a:t>
                      </a:r>
                    </a:p>
                    <a:p>
                      <a:pPr marL="285750" indent="-285750">
                        <a:buFont typeface="Arial"/>
                        <a:buChar char="•"/>
                      </a:pPr>
                      <a:r>
                        <a:rPr lang="en-US" sz="1600" kern="1200" dirty="0" smtClean="0">
                          <a:solidFill>
                            <a:schemeClr val="dk1"/>
                          </a:solidFill>
                          <a:latin typeface="Candara"/>
                          <a:ea typeface="+mn-ea"/>
                          <a:cs typeface="Candara"/>
                        </a:rPr>
                        <a:t>list</a:t>
                      </a:r>
                    </a:p>
                    <a:p>
                      <a:pPr marL="285750" indent="-285750">
                        <a:buFont typeface="Arial"/>
                        <a:buChar char="•"/>
                      </a:pPr>
                      <a:r>
                        <a:rPr lang="en-US" sz="1600" kern="1200" dirty="0" smtClean="0">
                          <a:solidFill>
                            <a:schemeClr val="dk1"/>
                          </a:solidFill>
                          <a:latin typeface="Candara"/>
                          <a:ea typeface="+mn-ea"/>
                          <a:cs typeface="Candara"/>
                        </a:rPr>
                        <a:t>do algorithm</a:t>
                      </a:r>
                    </a:p>
                    <a:p>
                      <a:pPr marL="285750" indent="-285750">
                        <a:buFont typeface="Arial"/>
                        <a:buChar char="•"/>
                      </a:pPr>
                      <a:r>
                        <a:rPr lang="en-US" sz="1600" kern="1200" dirty="0" smtClean="0">
                          <a:solidFill>
                            <a:schemeClr val="dk1"/>
                          </a:solidFill>
                          <a:latin typeface="Candara"/>
                          <a:ea typeface="+mn-ea"/>
                          <a:cs typeface="Candara"/>
                        </a:rPr>
                        <a:t>apply a methodology</a:t>
                      </a:r>
                    </a:p>
                    <a:p>
                      <a:pPr marL="285750" indent="-285750">
                        <a:buFont typeface="Arial"/>
                        <a:buChar char="•"/>
                      </a:pPr>
                      <a:r>
                        <a:rPr lang="en-US" sz="1600" kern="1200" dirty="0" smtClean="0">
                          <a:solidFill>
                            <a:schemeClr val="dk1"/>
                          </a:solidFill>
                          <a:latin typeface="Candara"/>
                          <a:ea typeface="+mn-ea"/>
                          <a:cs typeface="Candara"/>
                        </a:rPr>
                        <a:t>account for </a:t>
                      </a:r>
                      <a:endParaRPr lang="en-US" sz="1600" dirty="0">
                        <a:latin typeface="Candara"/>
                        <a:cs typeface="Candara"/>
                      </a:endParaRPr>
                    </a:p>
                  </a:txBody>
                  <a:tcPr>
                    <a:solidFill>
                      <a:schemeClr val="bg2">
                        <a:lumMod val="90000"/>
                      </a:schemeClr>
                    </a:solidFill>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execute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formulate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solve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conduct </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prove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complete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illustrate</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express</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characterize</a:t>
                      </a:r>
                      <a:endParaRPr lang="en-US" sz="1600" dirty="0" smtClean="0">
                        <a:latin typeface="Candara"/>
                        <a:cs typeface="Candara"/>
                      </a:endParaRPr>
                    </a:p>
                    <a:p>
                      <a:endParaRPr lang="en-US" sz="1600" dirty="0">
                        <a:latin typeface="Candara"/>
                        <a:cs typeface="Candara"/>
                      </a:endParaRPr>
                    </a:p>
                  </a:txBody>
                  <a:tcPr>
                    <a:solidFill>
                      <a:schemeClr val="bg2">
                        <a:lumMod val="90000"/>
                      </a:schemeClr>
                    </a:solidFill>
                  </a:tcPr>
                </a:tc>
                <a:tc>
                  <a:txBody>
                    <a:bodyPr/>
                    <a:lstStyle/>
                    <a:p>
                      <a:pPr marL="285750" indent="-285750">
                        <a:buFont typeface="Wingdings" charset="2"/>
                        <a:buChar char="Ø"/>
                      </a:pPr>
                      <a:r>
                        <a:rPr lang="en-US" sz="1600" kern="1200" dirty="0" smtClean="0">
                          <a:solidFill>
                            <a:schemeClr val="dk1"/>
                          </a:solidFill>
                          <a:latin typeface="Candara"/>
                          <a:ea typeface="+mn-ea"/>
                          <a:cs typeface="Candara"/>
                        </a:rPr>
                        <a:t> “overlearn” individual skills &amp; ideas so retrieval</a:t>
                      </a:r>
                      <a:r>
                        <a:rPr lang="en-US" sz="1600" kern="1200" baseline="0" dirty="0" smtClean="0">
                          <a:solidFill>
                            <a:schemeClr val="dk1"/>
                          </a:solidFill>
                          <a:latin typeface="Candara"/>
                          <a:ea typeface="+mn-ea"/>
                          <a:cs typeface="Candara"/>
                        </a:rPr>
                        <a:t> becomes </a:t>
                      </a:r>
                      <a:r>
                        <a:rPr lang="en-US" sz="1600" kern="1200" dirty="0" smtClean="0">
                          <a:solidFill>
                            <a:schemeClr val="dk1"/>
                          </a:solidFill>
                          <a:latin typeface="Candara"/>
                          <a:ea typeface="+mn-ea"/>
                          <a:cs typeface="Candara"/>
                        </a:rPr>
                        <a:t>automatic.</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use these ideas to explain things, make sense of information, relate to the real world, etc.</a:t>
                      </a:r>
                      <a:r>
                        <a:rPr lang="en-US" sz="1600" kern="1200" baseline="0" dirty="0" smtClean="0">
                          <a:solidFill>
                            <a:schemeClr val="dk1"/>
                          </a:solidFill>
                          <a:latin typeface="Candara"/>
                          <a:ea typeface="+mn-ea"/>
                          <a:cs typeface="Candara"/>
                        </a:rPr>
                        <a:t> </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begin to make knit together </a:t>
                      </a:r>
                      <a:r>
                        <a:rPr lang="en-US" sz="1600" kern="1200" baseline="0" dirty="0" smtClean="0">
                          <a:solidFill>
                            <a:schemeClr val="dk1"/>
                          </a:solidFill>
                          <a:latin typeface="Candara"/>
                          <a:ea typeface="+mn-ea"/>
                          <a:cs typeface="Candara"/>
                        </a:rPr>
                        <a:t>like ideas/skills</a:t>
                      </a:r>
                    </a:p>
                    <a:p>
                      <a:pPr marL="0" indent="0">
                        <a:buFont typeface="Wingdings" charset="2"/>
                        <a:buNone/>
                      </a:pPr>
                      <a:endParaRPr lang="en-US" sz="800" kern="1200" baseline="0" dirty="0" smtClean="0">
                        <a:solidFill>
                          <a:schemeClr val="dk1"/>
                        </a:solidFill>
                        <a:latin typeface="Candara"/>
                        <a:ea typeface="+mn-ea"/>
                        <a:cs typeface="Candara"/>
                      </a:endParaRPr>
                    </a:p>
                    <a:p>
                      <a:pPr marL="285750" indent="-285750">
                        <a:buFont typeface="Wingdings" charset="2"/>
                        <a:buChar char="Ø"/>
                      </a:pPr>
                      <a:r>
                        <a:rPr lang="en-US" sz="1600" kern="1200" baseline="0" dirty="0" smtClean="0">
                          <a:solidFill>
                            <a:schemeClr val="dk1"/>
                          </a:solidFill>
                          <a:latin typeface="Candara"/>
                          <a:ea typeface="+mn-ea"/>
                          <a:cs typeface="Candara"/>
                        </a:rPr>
                        <a:t>reduces cognitive load - </a:t>
                      </a:r>
                      <a:r>
                        <a:rPr lang="en-US" sz="1600" kern="1200" dirty="0" smtClean="0">
                          <a:solidFill>
                            <a:schemeClr val="dk1"/>
                          </a:solidFill>
                          <a:latin typeface="Candara"/>
                          <a:ea typeface="+mn-ea"/>
                          <a:cs typeface="Candara"/>
                        </a:rPr>
                        <a:t>students don’t need to concentrate to remember each individual bit (12) </a:t>
                      </a:r>
                      <a:endParaRPr lang="en-US" sz="1600" dirty="0">
                        <a:latin typeface="Candara"/>
                        <a:cs typeface="Candara"/>
                      </a:endParaRPr>
                    </a:p>
                  </a:txBody>
                  <a:tcPr>
                    <a:solidFill>
                      <a:schemeClr val="bg2">
                        <a:lumMod val="90000"/>
                      </a:schemeClr>
                    </a:solidFill>
                  </a:tcPr>
                </a:tc>
              </a:tr>
            </a:tbl>
          </a:graphicData>
        </a:graphic>
      </p:graphicFrame>
    </p:spTree>
    <p:extLst>
      <p:ext uri="{BB962C8B-B14F-4D97-AF65-F5344CB8AC3E}">
        <p14:creationId xmlns:p14="http://schemas.microsoft.com/office/powerpoint/2010/main" val="203531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803" y="2680882"/>
            <a:ext cx="5766395" cy="359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
          <p:cNvSpPr>
            <a:spLocks noChangeArrowheads="1"/>
          </p:cNvSpPr>
          <p:nvPr/>
        </p:nvSpPr>
        <p:spPr bwMode="auto">
          <a:xfrm>
            <a:off x="0" y="396875"/>
            <a:ext cx="9144000" cy="175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10000"/>
              </a:lnSpc>
            </a:pPr>
            <a:r>
              <a:rPr lang="en-US" sz="3300" dirty="0" smtClean="0">
                <a:latin typeface="Georgia"/>
                <a:cs typeface="Georgia"/>
              </a:rPr>
              <a:t>It requires “</a:t>
            </a:r>
            <a:r>
              <a:rPr lang="en-US" sz="3300" i="1" dirty="0" smtClean="0">
                <a:latin typeface="Georgia"/>
                <a:cs typeface="Georgia"/>
              </a:rPr>
              <a:t>significantly</a:t>
            </a:r>
            <a:r>
              <a:rPr lang="en-US" sz="3300" dirty="0" smtClean="0">
                <a:latin typeface="Georgia"/>
                <a:cs typeface="Georgia"/>
              </a:rPr>
              <a:t>” </a:t>
            </a:r>
          </a:p>
          <a:p>
            <a:pPr algn="ctr">
              <a:lnSpc>
                <a:spcPct val="110000"/>
              </a:lnSpc>
            </a:pPr>
            <a:r>
              <a:rPr lang="en-US" sz="3300" dirty="0" smtClean="0">
                <a:latin typeface="Georgia"/>
                <a:cs typeface="Georgia"/>
              </a:rPr>
              <a:t>changing brain structures, not </a:t>
            </a:r>
            <a:r>
              <a:rPr lang="en-US" sz="3300" dirty="0">
                <a:latin typeface="Georgia"/>
                <a:cs typeface="Georgia"/>
              </a:rPr>
              <a:t>just </a:t>
            </a:r>
            <a:endParaRPr lang="en-US" sz="3300" dirty="0" smtClean="0">
              <a:latin typeface="Georgia"/>
              <a:cs typeface="Georgia"/>
            </a:endParaRPr>
          </a:p>
          <a:p>
            <a:pPr algn="ctr">
              <a:lnSpc>
                <a:spcPct val="110000"/>
              </a:lnSpc>
            </a:pPr>
            <a:r>
              <a:rPr lang="en-US" sz="3300" dirty="0" smtClean="0">
                <a:latin typeface="Georgia"/>
                <a:cs typeface="Georgia"/>
              </a:rPr>
              <a:t>[deleting or] adding bits </a:t>
            </a:r>
            <a:r>
              <a:rPr lang="en-US" sz="3300" dirty="0">
                <a:latin typeface="Georgia"/>
                <a:cs typeface="Georgia"/>
              </a:rPr>
              <a:t>of knowledge</a:t>
            </a:r>
            <a:r>
              <a:rPr lang="en-US" sz="3300" dirty="0" smtClean="0">
                <a:latin typeface="Georgia"/>
                <a:cs typeface="Georgia"/>
              </a:rPr>
              <a:t>. </a:t>
            </a:r>
            <a:endParaRPr lang="en-CA" sz="3300" dirty="0">
              <a:latin typeface="Georgia"/>
              <a:cs typeface="Georgia"/>
            </a:endParaRPr>
          </a:p>
        </p:txBody>
      </p:sp>
      <p:sp>
        <p:nvSpPr>
          <p:cNvPr id="6" name="TextBox 5"/>
          <p:cNvSpPr txBox="1"/>
          <p:nvPr/>
        </p:nvSpPr>
        <p:spPr>
          <a:xfrm>
            <a:off x="3619531" y="6593629"/>
            <a:ext cx="1904938" cy="276999"/>
          </a:xfrm>
          <a:prstGeom prst="rect">
            <a:avLst/>
          </a:prstGeom>
          <a:noFill/>
        </p:spPr>
        <p:txBody>
          <a:bodyPr wrap="square" rtlCol="0">
            <a:spAutoFit/>
          </a:bodyPr>
          <a:lstStyle/>
          <a:p>
            <a:pPr algn="ctr"/>
            <a:r>
              <a:rPr lang="fi-FI" sz="1200" b="1" dirty="0" smtClean="0">
                <a:solidFill>
                  <a:schemeClr val="bg1">
                    <a:lumMod val="65000"/>
                  </a:schemeClr>
                </a:solidFill>
              </a:rPr>
              <a:t>Carl </a:t>
            </a:r>
            <a:r>
              <a:rPr lang="fi-FI" sz="1200" b="1" dirty="0" err="1" smtClean="0">
                <a:solidFill>
                  <a:schemeClr val="bg1">
                    <a:lumMod val="65000"/>
                  </a:schemeClr>
                </a:solidFill>
              </a:rPr>
              <a:t>Wieman</a:t>
            </a:r>
            <a:r>
              <a:rPr lang="fi-FI" sz="1200" b="1" dirty="0" smtClean="0">
                <a:solidFill>
                  <a:schemeClr val="bg1">
                    <a:lumMod val="65000"/>
                  </a:schemeClr>
                </a:solidFill>
              </a:rPr>
              <a:t>, 2011, </a:t>
            </a:r>
            <a:r>
              <a:rPr lang="fi-FI" sz="1200" b="1" dirty="0" err="1" smtClean="0">
                <a:solidFill>
                  <a:schemeClr val="bg1">
                    <a:lumMod val="65000"/>
                  </a:schemeClr>
                </a:solidFill>
              </a:rPr>
              <a:t>slide</a:t>
            </a:r>
            <a:r>
              <a:rPr lang="fi-FI" sz="1200" b="1" dirty="0" smtClean="0">
                <a:solidFill>
                  <a:schemeClr val="bg1">
                    <a:lumMod val="65000"/>
                  </a:schemeClr>
                </a:solidFill>
              </a:rPr>
              <a:t> 8</a:t>
            </a:r>
            <a:endParaRPr lang="en-US" sz="1200" b="1" dirty="0">
              <a:solidFill>
                <a:schemeClr val="bg1">
                  <a:lumMod val="65000"/>
                </a:schemeClr>
              </a:solidFill>
            </a:endParaRPr>
          </a:p>
        </p:txBody>
      </p:sp>
    </p:spTree>
    <p:extLst>
      <p:ext uri="{BB962C8B-B14F-4D97-AF65-F5344CB8AC3E}">
        <p14:creationId xmlns:p14="http://schemas.microsoft.com/office/powerpoint/2010/main" val="278334152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11459122"/>
              </p:ext>
            </p:extLst>
          </p:nvPr>
        </p:nvGraphicFramePr>
        <p:xfrm>
          <a:off x="258696" y="517362"/>
          <a:ext cx="8748607" cy="5821679"/>
        </p:xfrm>
        <a:graphic>
          <a:graphicData uri="http://schemas.openxmlformats.org/drawingml/2006/table">
            <a:tbl>
              <a:tblPr firstRow="1" bandRow="1">
                <a:tableStyleId>{D7AC3CCA-C797-4891-BE02-D94E43425B78}</a:tableStyleId>
              </a:tblPr>
              <a:tblGrid>
                <a:gridCol w="1028478"/>
                <a:gridCol w="1841145"/>
                <a:gridCol w="1633120"/>
                <a:gridCol w="4245864"/>
              </a:tblGrid>
              <a:tr h="36101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Deeper Learning</a:t>
                      </a:r>
                    </a:p>
                  </a:txBody>
                  <a:tcPr>
                    <a:solidFill>
                      <a:schemeClr val="accent3">
                        <a:lumMod val="20000"/>
                        <a:lumOff val="80000"/>
                      </a:schemeClr>
                    </a:solidFill>
                  </a:tcPr>
                </a:tc>
                <a:tc gridSpan="2">
                  <a:txBody>
                    <a:bodyPr/>
                    <a:lstStyle/>
                    <a:p>
                      <a:pPr algn="ctr"/>
                      <a:r>
                        <a:rPr lang="en-US" dirty="0" smtClean="0"/>
                        <a:t>VERBS denoting</a:t>
                      </a:r>
                      <a:r>
                        <a:rPr lang="en-US" baseline="0" dirty="0" smtClean="0"/>
                        <a:t> </a:t>
                      </a:r>
                    </a:p>
                    <a:p>
                      <a:pPr algn="ctr"/>
                      <a:r>
                        <a:rPr lang="en-US" baseline="0" dirty="0" smtClean="0"/>
                        <a:t>‘expert’ thinking</a:t>
                      </a:r>
                      <a:endParaRPr lang="en-US" dirty="0"/>
                    </a:p>
                  </a:txBody>
                  <a:tcPr anchor="ctr">
                    <a:solidFill>
                      <a:schemeClr val="accent3">
                        <a:lumMod val="20000"/>
                        <a:lumOff val="80000"/>
                      </a:schemeClr>
                    </a:solidFill>
                  </a:tcPr>
                </a:tc>
                <a:tc hMerge="1">
                  <a:txBody>
                    <a:bodyPr/>
                    <a:lstStyle/>
                    <a:p>
                      <a:endParaRPr lang="en-US"/>
                    </a:p>
                  </a:txBody>
                  <a:tcPr/>
                </a:tc>
                <a:tc>
                  <a:txBody>
                    <a:bodyPr/>
                    <a:lstStyle/>
                    <a:p>
                      <a:pPr algn="ctr"/>
                      <a:r>
                        <a:rPr lang="en-US" dirty="0" smtClean="0"/>
                        <a:t>To progress to the </a:t>
                      </a:r>
                      <a:r>
                        <a:rPr lang="en-US" baseline="0" dirty="0" smtClean="0"/>
                        <a:t>stage,</a:t>
                      </a:r>
                    </a:p>
                    <a:p>
                      <a:pPr algn="ctr"/>
                      <a:r>
                        <a:rPr lang="en-US" baseline="0" dirty="0" smtClean="0"/>
                        <a:t> learners must first:</a:t>
                      </a:r>
                      <a:endParaRPr lang="en-US" dirty="0"/>
                    </a:p>
                  </a:txBody>
                  <a:tcPr anchor="ctr">
                    <a:solidFill>
                      <a:schemeClr val="accent3">
                        <a:lumMod val="20000"/>
                        <a:lumOff val="80000"/>
                      </a:schemeClr>
                    </a:solidFill>
                  </a:tcPr>
                </a:tc>
              </a:tr>
              <a:tr h="2015638">
                <a:tc>
                  <a:txBody>
                    <a:bodyPr/>
                    <a:lstStyle/>
                    <a:p>
                      <a:r>
                        <a:rPr lang="en-US" sz="2000" b="1" baseline="0" dirty="0" smtClean="0">
                          <a:latin typeface="Candara"/>
                          <a:cs typeface="Candara"/>
                        </a:rPr>
                        <a:t>Inter-relate</a:t>
                      </a:r>
                    </a:p>
                  </a:txBody>
                  <a:tcPr>
                    <a:solidFill>
                      <a:schemeClr val="bg2">
                        <a:lumMod val="75000"/>
                      </a:schemeClr>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analyze</a:t>
                      </a:r>
                    </a:p>
                    <a:p>
                      <a:pPr marL="285750" indent="-285750">
                        <a:buFont typeface="Arial"/>
                        <a:buChar char="•"/>
                      </a:pPr>
                      <a:r>
                        <a:rPr lang="en-US" sz="1600" kern="1200" dirty="0" smtClean="0">
                          <a:solidFill>
                            <a:schemeClr val="dk1"/>
                          </a:solidFill>
                          <a:latin typeface="Candara"/>
                          <a:ea typeface="+mn-ea"/>
                          <a:cs typeface="Candara"/>
                        </a:rPr>
                        <a:t>compare</a:t>
                      </a:r>
                    </a:p>
                    <a:p>
                      <a:pPr marL="285750" indent="-285750">
                        <a:buFont typeface="Arial"/>
                        <a:buChar char="•"/>
                      </a:pPr>
                      <a:r>
                        <a:rPr lang="en-US" sz="1600" kern="1200" dirty="0" smtClean="0">
                          <a:solidFill>
                            <a:schemeClr val="dk1"/>
                          </a:solidFill>
                          <a:latin typeface="Candara"/>
                          <a:ea typeface="+mn-ea"/>
                          <a:cs typeface="Candara"/>
                        </a:rPr>
                        <a:t>contrast</a:t>
                      </a:r>
                    </a:p>
                    <a:p>
                      <a:pPr marL="285750" indent="-285750">
                        <a:buFont typeface="Arial"/>
                        <a:buChar char="•"/>
                      </a:pPr>
                      <a:r>
                        <a:rPr lang="en-US" sz="1600" kern="1200" dirty="0" smtClean="0">
                          <a:solidFill>
                            <a:schemeClr val="dk1"/>
                          </a:solidFill>
                          <a:latin typeface="Candara"/>
                          <a:ea typeface="+mn-ea"/>
                          <a:cs typeface="Candara"/>
                        </a:rPr>
                        <a:t>integrate</a:t>
                      </a:r>
                    </a:p>
                    <a:p>
                      <a:pPr marL="285750" indent="-285750">
                        <a:buFont typeface="Arial"/>
                        <a:buChar char="•"/>
                      </a:pPr>
                      <a:r>
                        <a:rPr lang="en-US" sz="1600" kern="1200" dirty="0" smtClean="0">
                          <a:solidFill>
                            <a:schemeClr val="dk1"/>
                          </a:solidFill>
                          <a:latin typeface="Candara"/>
                          <a:ea typeface="+mn-ea"/>
                          <a:cs typeface="Candara"/>
                        </a:rPr>
                        <a:t>relate </a:t>
                      </a:r>
                    </a:p>
                    <a:p>
                      <a:pPr marL="285750" indent="-285750">
                        <a:buFont typeface="Arial"/>
                        <a:buChar char="•"/>
                      </a:pPr>
                      <a:r>
                        <a:rPr lang="en-US" sz="1600" kern="1200" dirty="0" smtClean="0">
                          <a:solidFill>
                            <a:schemeClr val="dk1"/>
                          </a:solidFill>
                          <a:latin typeface="Candara"/>
                          <a:ea typeface="+mn-ea"/>
                          <a:cs typeface="Candara"/>
                        </a:rPr>
                        <a:t>explain</a:t>
                      </a:r>
                      <a:r>
                        <a:rPr lang="en-US" sz="1600" kern="1200" baseline="0" dirty="0" smtClean="0">
                          <a:solidFill>
                            <a:schemeClr val="dk1"/>
                          </a:solidFill>
                          <a:latin typeface="Candara"/>
                          <a:ea typeface="+mn-ea"/>
                          <a:cs typeface="Candara"/>
                        </a:rPr>
                        <a:t> </a:t>
                      </a:r>
                      <a:r>
                        <a:rPr lang="en-US" sz="1600" kern="1200" dirty="0" smtClean="0">
                          <a:solidFill>
                            <a:schemeClr val="dk1"/>
                          </a:solidFill>
                          <a:latin typeface="Candara"/>
                          <a:ea typeface="+mn-ea"/>
                          <a:cs typeface="Candara"/>
                        </a:rPr>
                        <a:t>causes</a:t>
                      </a:r>
                    </a:p>
                    <a:p>
                      <a:pPr marL="285750" indent="-285750">
                        <a:buFont typeface="Arial"/>
                        <a:buChar char="•"/>
                      </a:pPr>
                      <a:r>
                        <a:rPr lang="en-US" sz="1600" kern="1200" dirty="0" smtClean="0">
                          <a:solidFill>
                            <a:schemeClr val="dk1"/>
                          </a:solidFill>
                          <a:latin typeface="Candara"/>
                          <a:ea typeface="+mn-ea"/>
                          <a:cs typeface="Candara"/>
                        </a:rPr>
                        <a:t>apply theory </a:t>
                      </a:r>
                      <a:r>
                        <a:rPr lang="en-US" sz="1400" kern="1200" dirty="0" smtClean="0">
                          <a:solidFill>
                            <a:schemeClr val="dk1"/>
                          </a:solidFill>
                          <a:latin typeface="Candara"/>
                          <a:ea typeface="+mn-ea"/>
                          <a:cs typeface="Candara"/>
                        </a:rPr>
                        <a:t>(to its domain)</a:t>
                      </a:r>
                    </a:p>
                    <a:p>
                      <a:pPr marL="285750" indent="-285750">
                        <a:buFont typeface="Arial"/>
                        <a:buChar char="•"/>
                      </a:pPr>
                      <a:r>
                        <a:rPr lang="en-US" sz="1600" kern="1200" dirty="0" smtClean="0">
                          <a:solidFill>
                            <a:schemeClr val="dk1"/>
                          </a:solidFill>
                          <a:latin typeface="Candara"/>
                          <a:ea typeface="+mn-ea"/>
                          <a:cs typeface="Candara"/>
                        </a:rPr>
                        <a:t>argue</a:t>
                      </a:r>
                    </a:p>
                    <a:p>
                      <a:pPr marL="285750" indent="-285750">
                        <a:buFont typeface="Arial"/>
                        <a:buChar char="•"/>
                      </a:pPr>
                      <a:r>
                        <a:rPr lang="en-US" sz="1600" kern="1200" dirty="0" smtClean="0">
                          <a:solidFill>
                            <a:schemeClr val="dk1"/>
                          </a:solidFill>
                          <a:latin typeface="Candara"/>
                          <a:ea typeface="+mn-ea"/>
                          <a:cs typeface="Candara"/>
                        </a:rPr>
                        <a:t>implement</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US" sz="1600" kern="1200" dirty="0" smtClean="0">
                          <a:solidFill>
                            <a:schemeClr val="dk1"/>
                          </a:solidFill>
                          <a:latin typeface="Candara"/>
                          <a:ea typeface="+mn-ea"/>
                          <a:cs typeface="Candara"/>
                        </a:rPr>
                        <a:t>plan</a:t>
                      </a:r>
                      <a:endParaRPr lang="en-US" sz="1600" dirty="0" smtClean="0">
                        <a:latin typeface="Candara"/>
                        <a:cs typeface="Candara"/>
                      </a:endParaRPr>
                    </a:p>
                  </a:txBody>
                  <a:tcPr>
                    <a:solidFill>
                      <a:schemeClr val="bg2">
                        <a:lumMod val="75000"/>
                      </a:schemeClr>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summarize</a:t>
                      </a:r>
                    </a:p>
                    <a:p>
                      <a:pPr marL="285750" indent="-285750">
                        <a:buFont typeface="Arial"/>
                        <a:buChar char="•"/>
                      </a:pPr>
                      <a:r>
                        <a:rPr lang="en-US" sz="1600" kern="1200" dirty="0" smtClean="0">
                          <a:solidFill>
                            <a:schemeClr val="dk1"/>
                          </a:solidFill>
                          <a:latin typeface="Candara"/>
                          <a:ea typeface="+mn-ea"/>
                          <a:cs typeface="Candara"/>
                        </a:rPr>
                        <a:t>construct</a:t>
                      </a:r>
                    </a:p>
                    <a:p>
                      <a:pPr marL="285750" indent="-285750">
                        <a:buFont typeface="Arial"/>
                        <a:buChar char="•"/>
                      </a:pPr>
                      <a:r>
                        <a:rPr lang="en-US" sz="1600" kern="1200" dirty="0" smtClean="0">
                          <a:solidFill>
                            <a:schemeClr val="dk1"/>
                          </a:solidFill>
                          <a:latin typeface="Candara"/>
                          <a:ea typeface="+mn-ea"/>
                          <a:cs typeface="Candara"/>
                        </a:rPr>
                        <a:t>design</a:t>
                      </a:r>
                    </a:p>
                    <a:p>
                      <a:pPr marL="285750" indent="-285750">
                        <a:buFont typeface="Arial"/>
                        <a:buChar char="•"/>
                      </a:pPr>
                      <a:r>
                        <a:rPr lang="en-US" sz="1600" kern="1200" dirty="0" smtClean="0">
                          <a:solidFill>
                            <a:schemeClr val="dk1"/>
                          </a:solidFill>
                          <a:latin typeface="Candara"/>
                          <a:ea typeface="+mn-ea"/>
                          <a:cs typeface="Candara"/>
                        </a:rPr>
                        <a:t>interpret </a:t>
                      </a:r>
                      <a:r>
                        <a:rPr lang="en-US" sz="1400" kern="1200" dirty="0" smtClean="0">
                          <a:solidFill>
                            <a:schemeClr val="dk1"/>
                          </a:solidFill>
                          <a:latin typeface="Candara"/>
                          <a:ea typeface="+mn-ea"/>
                          <a:cs typeface="Candara"/>
                        </a:rPr>
                        <a:t>(some senses)</a:t>
                      </a:r>
                    </a:p>
                    <a:p>
                      <a:pPr marL="285750" indent="-285750">
                        <a:buFont typeface="Arial"/>
                        <a:buChar char="•"/>
                      </a:pPr>
                      <a:r>
                        <a:rPr lang="en-US" sz="1600" kern="1200" dirty="0" smtClean="0">
                          <a:solidFill>
                            <a:schemeClr val="dk1"/>
                          </a:solidFill>
                          <a:latin typeface="Candara"/>
                          <a:ea typeface="+mn-ea"/>
                          <a:cs typeface="Candara"/>
                        </a:rPr>
                        <a:t>structure</a:t>
                      </a:r>
                    </a:p>
                    <a:p>
                      <a:pPr marL="285750" indent="-285750">
                        <a:buFont typeface="Arial"/>
                        <a:buChar char="•"/>
                      </a:pPr>
                      <a:r>
                        <a:rPr lang="en-US" sz="1600" kern="1200" dirty="0" smtClean="0">
                          <a:solidFill>
                            <a:schemeClr val="dk1"/>
                          </a:solidFill>
                          <a:latin typeface="Candara"/>
                          <a:ea typeface="+mn-ea"/>
                          <a:cs typeface="Candara"/>
                        </a:rPr>
                        <a:t>conclude</a:t>
                      </a:r>
                    </a:p>
                    <a:p>
                      <a:pPr marL="285750" indent="-285750">
                        <a:buFont typeface="Arial"/>
                        <a:buChar char="•"/>
                      </a:pPr>
                      <a:r>
                        <a:rPr lang="en-US" sz="1600" kern="1200" dirty="0" smtClean="0">
                          <a:solidFill>
                            <a:schemeClr val="dk1"/>
                          </a:solidFill>
                          <a:latin typeface="Candara"/>
                          <a:ea typeface="+mn-ea"/>
                          <a:cs typeface="Candara"/>
                        </a:rPr>
                        <a:t>substantiate</a:t>
                      </a:r>
                    </a:p>
                    <a:p>
                      <a:pPr marL="285750" indent="-285750">
                        <a:buFont typeface="Arial"/>
                        <a:buChar char="•"/>
                      </a:pPr>
                      <a:r>
                        <a:rPr lang="en-US" sz="1600" kern="1200" dirty="0" smtClean="0">
                          <a:solidFill>
                            <a:schemeClr val="dk1"/>
                          </a:solidFill>
                          <a:latin typeface="Candara"/>
                          <a:ea typeface="+mn-ea"/>
                          <a:cs typeface="Candara"/>
                        </a:rPr>
                        <a:t> exemplify </a:t>
                      </a:r>
                    </a:p>
                    <a:p>
                      <a:pPr marL="285750" indent="-285750">
                        <a:buFont typeface="Arial"/>
                        <a:buChar char="•"/>
                      </a:pPr>
                      <a:r>
                        <a:rPr lang="en-US" sz="1600" kern="1200" dirty="0" smtClean="0">
                          <a:solidFill>
                            <a:schemeClr val="dk1"/>
                          </a:solidFill>
                          <a:latin typeface="Candara"/>
                          <a:ea typeface="+mn-ea"/>
                          <a:cs typeface="Candara"/>
                        </a:rPr>
                        <a:t>derive </a:t>
                      </a:r>
                    </a:p>
                    <a:p>
                      <a:pPr marL="285750" indent="-285750">
                        <a:buFont typeface="Arial"/>
                        <a:buChar char="•"/>
                      </a:pPr>
                      <a:r>
                        <a:rPr lang="en-US" sz="1600" kern="1200" dirty="0" smtClean="0">
                          <a:solidFill>
                            <a:schemeClr val="dk1"/>
                          </a:solidFill>
                          <a:latin typeface="Candara"/>
                          <a:ea typeface="+mn-ea"/>
                          <a:cs typeface="Candara"/>
                        </a:rPr>
                        <a:t>adapt</a:t>
                      </a:r>
                      <a:endParaRPr lang="en-US" sz="1600" kern="1200" dirty="0">
                        <a:solidFill>
                          <a:schemeClr val="dk1"/>
                        </a:solidFill>
                        <a:latin typeface="Candara"/>
                        <a:ea typeface="+mn-ea"/>
                        <a:cs typeface="Candara"/>
                      </a:endParaRPr>
                    </a:p>
                    <a:p>
                      <a:pPr marL="0" indent="0">
                        <a:buFont typeface="Arial"/>
                        <a:buNone/>
                      </a:pPr>
                      <a:endParaRPr lang="en-US" sz="800" dirty="0" smtClean="0">
                        <a:latin typeface="Candara"/>
                        <a:cs typeface="Candara"/>
                      </a:endParaRPr>
                    </a:p>
                  </a:txBody>
                  <a:tcPr>
                    <a:solidFill>
                      <a:schemeClr val="bg2">
                        <a:lumMod val="75000"/>
                      </a:schemeClr>
                    </a:solidFill>
                  </a:tcPr>
                </a:tc>
                <a:tc>
                  <a:txBody>
                    <a:bodyPr/>
                    <a:lstStyle/>
                    <a:p>
                      <a:pPr marL="285750" indent="-285750">
                        <a:buFont typeface="Wingdings" charset="2"/>
                        <a:buChar char="Ø"/>
                      </a:pPr>
                      <a:r>
                        <a:rPr lang="en-US" sz="1600" kern="1200" dirty="0" smtClean="0">
                          <a:solidFill>
                            <a:schemeClr val="dk1"/>
                          </a:solidFill>
                          <a:latin typeface="Candara"/>
                          <a:ea typeface="+mn-ea"/>
                          <a:cs typeface="Candara"/>
                        </a:rPr>
                        <a:t>further “overlearning” of individual ideas</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investigate connections among ideas, reasons for them, ways in which they can be organized and explained relative to each other. </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apply &amp; test</a:t>
                      </a:r>
                      <a:r>
                        <a:rPr lang="en-US" sz="1600" kern="1200" baseline="0" dirty="0" smtClean="0">
                          <a:solidFill>
                            <a:schemeClr val="dk1"/>
                          </a:solidFill>
                          <a:latin typeface="Candara"/>
                          <a:ea typeface="+mn-ea"/>
                          <a:cs typeface="Candara"/>
                        </a:rPr>
                        <a:t> ideas/skills in related situations &amp; problems</a:t>
                      </a:r>
                    </a:p>
                    <a:p>
                      <a:pPr marL="0" indent="0">
                        <a:buFont typeface="Wingdings" charset="2"/>
                        <a:buNone/>
                      </a:pPr>
                      <a:endParaRPr lang="en-US" sz="800" kern="1200" baseline="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take ideas apart and put them back together, or organize them in new ways. (13-4)</a:t>
                      </a:r>
                      <a:endParaRPr lang="en-US" sz="1600" dirty="0">
                        <a:latin typeface="Candara"/>
                        <a:cs typeface="Candara"/>
                      </a:endParaRPr>
                    </a:p>
                  </a:txBody>
                  <a:tcPr>
                    <a:solidFill>
                      <a:schemeClr val="bg2">
                        <a:lumMod val="75000"/>
                      </a:schemeClr>
                    </a:solidFill>
                  </a:tcPr>
                </a:tc>
              </a:tr>
              <a:tr h="1663744">
                <a:tc>
                  <a:txBody>
                    <a:bodyPr/>
                    <a:lstStyle/>
                    <a:p>
                      <a:r>
                        <a:rPr lang="en-US" sz="2000" b="1" dirty="0" smtClean="0">
                          <a:latin typeface="Candara"/>
                          <a:cs typeface="Candara"/>
                        </a:rPr>
                        <a:t>Extend</a:t>
                      </a:r>
                    </a:p>
                    <a:p>
                      <a:pPr marL="0" marR="0" indent="0" algn="l" defTabSz="457200" rtl="0" eaLnBrk="1" fontAlgn="auto" latinLnBrk="0" hangingPunct="1">
                        <a:lnSpc>
                          <a:spcPct val="100000"/>
                        </a:lnSpc>
                        <a:spcBef>
                          <a:spcPts val="0"/>
                        </a:spcBef>
                        <a:spcAft>
                          <a:spcPts val="0"/>
                        </a:spcAft>
                        <a:buClrTx/>
                        <a:buSzTx/>
                        <a:buFontTx/>
                        <a:buNone/>
                        <a:tabLst/>
                        <a:defRPr/>
                      </a:pPr>
                      <a:r>
                        <a:rPr lang="en-US" sz="2000" b="1" dirty="0" smtClean="0">
                          <a:latin typeface="Candara"/>
                          <a:cs typeface="Candara"/>
                        </a:rPr>
                        <a:t>&amp; </a:t>
                      </a:r>
                    </a:p>
                    <a:p>
                      <a:r>
                        <a:rPr lang="en-US" sz="2000" b="1" dirty="0" err="1" smtClean="0">
                          <a:latin typeface="Candara"/>
                          <a:cs typeface="Candara"/>
                        </a:rPr>
                        <a:t>Ab-stract</a:t>
                      </a:r>
                      <a:endParaRPr lang="en-US" sz="2000" b="1" dirty="0" smtClean="0">
                        <a:latin typeface="Candara"/>
                        <a:cs typeface="Candara"/>
                      </a:endParaRPr>
                    </a:p>
                  </a:txBody>
                  <a:tcPr>
                    <a:solidFill>
                      <a:schemeClr val="bg2">
                        <a:lumMod val="50000"/>
                      </a:schemeClr>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theorize</a:t>
                      </a:r>
                    </a:p>
                    <a:p>
                      <a:pPr marL="285750" indent="-285750">
                        <a:buFont typeface="Arial"/>
                        <a:buChar char="•"/>
                      </a:pPr>
                      <a:r>
                        <a:rPr lang="en-US" sz="1600" kern="1200" dirty="0" smtClean="0">
                          <a:solidFill>
                            <a:schemeClr val="dk1"/>
                          </a:solidFill>
                          <a:latin typeface="Candara"/>
                          <a:ea typeface="+mn-ea"/>
                          <a:cs typeface="Candara"/>
                        </a:rPr>
                        <a:t>generalize</a:t>
                      </a:r>
                    </a:p>
                    <a:p>
                      <a:pPr marL="285750" indent="-285750">
                        <a:buFont typeface="Arial"/>
                        <a:buChar char="•"/>
                      </a:pPr>
                      <a:r>
                        <a:rPr lang="en-US" sz="1600" kern="1200" dirty="0" smtClean="0">
                          <a:solidFill>
                            <a:schemeClr val="dk1"/>
                          </a:solidFill>
                          <a:latin typeface="Candara"/>
                          <a:ea typeface="+mn-ea"/>
                          <a:cs typeface="Candara"/>
                        </a:rPr>
                        <a:t>hypothesize</a:t>
                      </a:r>
                    </a:p>
                    <a:p>
                      <a:pPr marL="285750" indent="-285750">
                        <a:buFont typeface="Arial"/>
                        <a:buChar char="•"/>
                      </a:pPr>
                      <a:r>
                        <a:rPr lang="en-US" sz="1600" kern="1200" dirty="0" smtClean="0">
                          <a:solidFill>
                            <a:schemeClr val="dk1"/>
                          </a:solidFill>
                          <a:latin typeface="Candara"/>
                          <a:ea typeface="+mn-ea"/>
                          <a:cs typeface="Candara"/>
                        </a:rPr>
                        <a:t>predict</a:t>
                      </a:r>
                    </a:p>
                    <a:p>
                      <a:pPr marL="285750" indent="-285750">
                        <a:buFont typeface="Arial"/>
                        <a:buChar char="•"/>
                      </a:pPr>
                      <a:r>
                        <a:rPr lang="en-US" sz="1600" kern="1200" dirty="0" smtClean="0">
                          <a:solidFill>
                            <a:schemeClr val="dk1"/>
                          </a:solidFill>
                          <a:latin typeface="Candara"/>
                          <a:ea typeface="+mn-ea"/>
                          <a:cs typeface="Candara"/>
                        </a:rPr>
                        <a:t>judge</a:t>
                      </a:r>
                    </a:p>
                    <a:p>
                      <a:pPr marL="285750" indent="-285750">
                        <a:buFont typeface="Arial"/>
                        <a:buChar char="•"/>
                      </a:pPr>
                      <a:r>
                        <a:rPr lang="en-US" sz="1600" kern="1200" dirty="0" smtClean="0">
                          <a:solidFill>
                            <a:schemeClr val="dk1"/>
                          </a:solidFill>
                          <a:latin typeface="Candara"/>
                          <a:ea typeface="+mn-ea"/>
                          <a:cs typeface="Candara"/>
                        </a:rPr>
                        <a:t>transfer theory </a:t>
                      </a:r>
                    </a:p>
                    <a:p>
                      <a:pPr marL="0" lvl="0" indent="0">
                        <a:buFont typeface="Arial"/>
                        <a:buNone/>
                      </a:pPr>
                      <a:r>
                        <a:rPr lang="en-US" sz="1400" kern="1200" dirty="0" smtClean="0">
                          <a:solidFill>
                            <a:schemeClr val="dk1"/>
                          </a:solidFill>
                          <a:latin typeface="Candara"/>
                          <a:ea typeface="+mn-ea"/>
                          <a:cs typeface="Candara"/>
                        </a:rPr>
                        <a:t>       (to new domain)</a:t>
                      </a:r>
                    </a:p>
                    <a:p>
                      <a:pPr marL="285750" indent="-285750">
                        <a:buFont typeface="Arial"/>
                        <a:buChar char="•"/>
                      </a:pPr>
                      <a:r>
                        <a:rPr lang="en-US" sz="1600" kern="1200" dirty="0" smtClean="0">
                          <a:solidFill>
                            <a:schemeClr val="dk1"/>
                          </a:solidFill>
                          <a:latin typeface="Candara"/>
                          <a:ea typeface="+mn-ea"/>
                          <a:cs typeface="Candara"/>
                        </a:rPr>
                        <a:t>assess</a:t>
                      </a:r>
                    </a:p>
                  </a:txBody>
                  <a:tcPr>
                    <a:solidFill>
                      <a:schemeClr val="bg2">
                        <a:lumMod val="50000"/>
                      </a:schemeClr>
                    </a:solidFill>
                  </a:tcPr>
                </a:tc>
                <a:tc>
                  <a:txBody>
                    <a:bodyPr/>
                    <a:lstStyle/>
                    <a:p>
                      <a:pPr marL="285750" indent="-285750">
                        <a:buFont typeface="Arial"/>
                        <a:buChar char="•"/>
                      </a:pPr>
                      <a:r>
                        <a:rPr lang="en-US" sz="1600" kern="1200" dirty="0" smtClean="0">
                          <a:solidFill>
                            <a:schemeClr val="dk1"/>
                          </a:solidFill>
                          <a:latin typeface="Candara"/>
                          <a:ea typeface="+mn-ea"/>
                          <a:cs typeface="Candara"/>
                        </a:rPr>
                        <a:t>evaluate</a:t>
                      </a:r>
                    </a:p>
                    <a:p>
                      <a:pPr marL="285750" indent="-285750">
                        <a:buFont typeface="Arial"/>
                        <a:buChar char="•"/>
                      </a:pPr>
                      <a:r>
                        <a:rPr lang="en-US" sz="1600" kern="1200" dirty="0" smtClean="0">
                          <a:solidFill>
                            <a:schemeClr val="dk1"/>
                          </a:solidFill>
                          <a:latin typeface="Candara"/>
                          <a:ea typeface="+mn-ea"/>
                          <a:cs typeface="Candara"/>
                        </a:rPr>
                        <a:t>interpret </a:t>
                      </a:r>
                      <a:r>
                        <a:rPr lang="en-US" sz="1400" kern="1200" dirty="0" smtClean="0">
                          <a:solidFill>
                            <a:schemeClr val="dk1"/>
                          </a:solidFill>
                          <a:latin typeface="Candara"/>
                          <a:ea typeface="+mn-ea"/>
                          <a:cs typeface="Candara"/>
                        </a:rPr>
                        <a:t>(some senses)</a:t>
                      </a:r>
                    </a:p>
                    <a:p>
                      <a:pPr marL="285750" indent="-285750">
                        <a:buFont typeface="Arial"/>
                        <a:buChar char="•"/>
                      </a:pPr>
                      <a:r>
                        <a:rPr lang="en-US" sz="1600" kern="1200" dirty="0" smtClean="0">
                          <a:solidFill>
                            <a:schemeClr val="dk1"/>
                          </a:solidFill>
                          <a:latin typeface="Candara"/>
                          <a:ea typeface="+mn-ea"/>
                          <a:cs typeface="Candara"/>
                        </a:rPr>
                        <a:t>critically reflect</a:t>
                      </a:r>
                    </a:p>
                    <a:p>
                      <a:pPr marL="285750" indent="-285750">
                        <a:buFont typeface="Arial"/>
                        <a:buChar char="•"/>
                      </a:pPr>
                      <a:r>
                        <a:rPr lang="en-US" sz="1600" kern="1200" dirty="0" smtClean="0">
                          <a:solidFill>
                            <a:schemeClr val="dk1"/>
                          </a:solidFill>
                          <a:latin typeface="Candara"/>
                          <a:ea typeface="+mn-ea"/>
                          <a:cs typeface="Candara"/>
                        </a:rPr>
                        <a:t>predict</a:t>
                      </a:r>
                    </a:p>
                    <a:p>
                      <a:pPr marL="285750" indent="-285750">
                        <a:buFont typeface="Arial"/>
                        <a:buChar char="•"/>
                      </a:pPr>
                      <a:r>
                        <a:rPr lang="en-US" sz="1600" kern="1200" dirty="0" smtClean="0">
                          <a:solidFill>
                            <a:schemeClr val="dk1"/>
                          </a:solidFill>
                          <a:latin typeface="Candara"/>
                          <a:ea typeface="+mn-ea"/>
                          <a:cs typeface="Candara"/>
                        </a:rPr>
                        <a:t>criticize</a:t>
                      </a:r>
                    </a:p>
                    <a:p>
                      <a:pPr marL="285750" indent="-285750">
                        <a:buFont typeface="Arial"/>
                        <a:buChar char="•"/>
                      </a:pPr>
                      <a:r>
                        <a:rPr lang="en-US" sz="1600" kern="1200" dirty="0" smtClean="0">
                          <a:solidFill>
                            <a:schemeClr val="dk1"/>
                          </a:solidFill>
                          <a:latin typeface="Candara"/>
                          <a:ea typeface="+mn-ea"/>
                          <a:cs typeface="Candara"/>
                        </a:rPr>
                        <a:t>reason</a:t>
                      </a:r>
                    </a:p>
                    <a:p>
                      <a:endParaRPr lang="en-US" sz="800" kern="1200" dirty="0" smtClean="0">
                        <a:solidFill>
                          <a:schemeClr val="dk1"/>
                        </a:solidFill>
                        <a:latin typeface="Candara"/>
                        <a:ea typeface="+mn-ea"/>
                        <a:cs typeface="Candara"/>
                      </a:endParaRPr>
                    </a:p>
                  </a:txBody>
                  <a:tcPr>
                    <a:solidFill>
                      <a:schemeClr val="bg2">
                        <a:lumMod val="50000"/>
                      </a:schemeClr>
                    </a:solidFill>
                  </a:tcPr>
                </a:tc>
                <a:tc>
                  <a:txBody>
                    <a:bodyPr/>
                    <a:lstStyle/>
                    <a:p>
                      <a:pPr marL="285750" indent="-285750">
                        <a:buFont typeface="Wingdings" charset="2"/>
                        <a:buChar char="Ø"/>
                      </a:pPr>
                      <a:r>
                        <a:rPr lang="en-US" sz="1600" kern="1200" dirty="0" smtClean="0">
                          <a:solidFill>
                            <a:schemeClr val="dk1"/>
                          </a:solidFill>
                          <a:latin typeface="Candara"/>
                          <a:ea typeface="+mn-ea"/>
                          <a:cs typeface="Candara"/>
                        </a:rPr>
                        <a:t>develop greater understanding of relationships among ideas and the reasons things are done a certain way</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practice with synthesis,</a:t>
                      </a:r>
                      <a:r>
                        <a:rPr lang="en-US" sz="1600" kern="1200" baseline="0" dirty="0" smtClean="0">
                          <a:solidFill>
                            <a:schemeClr val="dk1"/>
                          </a:solidFill>
                          <a:latin typeface="Candara"/>
                          <a:ea typeface="+mn-ea"/>
                          <a:cs typeface="Candara"/>
                        </a:rPr>
                        <a:t> </a:t>
                      </a:r>
                      <a:r>
                        <a:rPr lang="en-US" sz="1600" kern="1200" dirty="0" smtClean="0">
                          <a:solidFill>
                            <a:schemeClr val="dk1"/>
                          </a:solidFill>
                          <a:latin typeface="Candara"/>
                          <a:ea typeface="+mn-ea"/>
                          <a:cs typeface="Candara"/>
                        </a:rPr>
                        <a:t>evaluation, etc.</a:t>
                      </a:r>
                    </a:p>
                    <a:p>
                      <a:pPr marL="0" indent="0">
                        <a:buFont typeface="Wingdings" charset="2"/>
                        <a:buNone/>
                      </a:pPr>
                      <a:endParaRPr lang="en-US" sz="800" kern="1200" dirty="0" smtClean="0">
                        <a:solidFill>
                          <a:schemeClr val="dk1"/>
                        </a:solidFill>
                        <a:latin typeface="Candara"/>
                        <a:ea typeface="+mn-ea"/>
                        <a:cs typeface="Candara"/>
                      </a:endParaRPr>
                    </a:p>
                    <a:p>
                      <a:pPr marL="285750" indent="-285750">
                        <a:buFont typeface="Wingdings" charset="2"/>
                        <a:buChar char="Ø"/>
                      </a:pPr>
                      <a:r>
                        <a:rPr lang="en-US" sz="1600" kern="1200" dirty="0" smtClean="0">
                          <a:solidFill>
                            <a:schemeClr val="dk1"/>
                          </a:solidFill>
                          <a:latin typeface="Candara"/>
                          <a:ea typeface="+mn-ea"/>
                          <a:cs typeface="Candara"/>
                        </a:rPr>
                        <a:t>use this knowledge in increasingly unfamiliar, varied, situations</a:t>
                      </a:r>
                      <a:r>
                        <a:rPr lang="en-US" sz="1600" kern="1200" baseline="0" dirty="0" smtClean="0">
                          <a:solidFill>
                            <a:schemeClr val="dk1"/>
                          </a:solidFill>
                          <a:latin typeface="Candara"/>
                          <a:ea typeface="+mn-ea"/>
                          <a:cs typeface="Candara"/>
                        </a:rPr>
                        <a:t> to develop ability to generalize, transfer, speculate, critically evaluate</a:t>
                      </a:r>
                      <a:r>
                        <a:rPr lang="en-US" sz="1600" kern="1200" dirty="0" smtClean="0">
                          <a:solidFill>
                            <a:schemeClr val="dk1"/>
                          </a:solidFill>
                          <a:latin typeface="Candara"/>
                          <a:ea typeface="+mn-ea"/>
                          <a:cs typeface="Candara"/>
                        </a:rPr>
                        <a:t>. (14)</a:t>
                      </a:r>
                      <a:endParaRPr lang="en-US" sz="1600" dirty="0">
                        <a:latin typeface="Candara"/>
                        <a:cs typeface="Candara"/>
                      </a:endParaRPr>
                    </a:p>
                  </a:txBody>
                  <a:tcPr>
                    <a:solidFill>
                      <a:schemeClr val="bg2">
                        <a:lumMod val="50000"/>
                      </a:schemeClr>
                    </a:solidFill>
                  </a:tcPr>
                </a:tc>
              </a:tr>
            </a:tbl>
          </a:graphicData>
        </a:graphic>
      </p:graphicFrame>
    </p:spTree>
    <p:extLst>
      <p:ext uri="{BB962C8B-B14F-4D97-AF65-F5344CB8AC3E}">
        <p14:creationId xmlns:p14="http://schemas.microsoft.com/office/powerpoint/2010/main" val="18360767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00100"/>
            <a:ext cx="9144000" cy="5235949"/>
          </a:xfrm>
          <a:prstGeom prst="rect">
            <a:avLst/>
          </a:prstGeom>
        </p:spPr>
      </p:pic>
    </p:spTree>
    <p:extLst>
      <p:ext uri="{BB962C8B-B14F-4D97-AF65-F5344CB8AC3E}">
        <p14:creationId xmlns:p14="http://schemas.microsoft.com/office/powerpoint/2010/main" val="6751951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252301" y="235166"/>
            <a:ext cx="6143540" cy="5000705"/>
            <a:chOff x="2025888" y="972734"/>
            <a:chExt cx="4889500" cy="3357966"/>
          </a:xfrm>
        </p:grpSpPr>
        <p:pic>
          <p:nvPicPr>
            <p:cNvPr id="2" name="Picture 1"/>
            <p:cNvPicPr>
              <a:picLocks noChangeAspect="1"/>
            </p:cNvPicPr>
            <p:nvPr/>
          </p:nvPicPr>
          <p:blipFill>
            <a:blip r:embed="rId3"/>
            <a:stretch>
              <a:fillRect/>
            </a:stretch>
          </p:blipFill>
          <p:spPr>
            <a:xfrm>
              <a:off x="2051288" y="972734"/>
              <a:ext cx="4864100" cy="1574800"/>
            </a:xfrm>
            <a:prstGeom prst="rect">
              <a:avLst/>
            </a:prstGeom>
          </p:spPr>
        </p:pic>
        <p:pic>
          <p:nvPicPr>
            <p:cNvPr id="3" name="Picture 2"/>
            <p:cNvPicPr>
              <a:picLocks noChangeAspect="1"/>
            </p:cNvPicPr>
            <p:nvPr/>
          </p:nvPicPr>
          <p:blipFill>
            <a:blip r:embed="rId4"/>
            <a:stretch>
              <a:fillRect/>
            </a:stretch>
          </p:blipFill>
          <p:spPr>
            <a:xfrm>
              <a:off x="2025888" y="2514600"/>
              <a:ext cx="4889500" cy="1816100"/>
            </a:xfrm>
            <a:prstGeom prst="rect">
              <a:avLst/>
            </a:prstGeom>
          </p:spPr>
        </p:pic>
      </p:grpSp>
      <p:sp>
        <p:nvSpPr>
          <p:cNvPr id="5" name="TextBox 4"/>
          <p:cNvSpPr txBox="1"/>
          <p:nvPr/>
        </p:nvSpPr>
        <p:spPr>
          <a:xfrm>
            <a:off x="6396833" y="6550223"/>
            <a:ext cx="2434088" cy="307777"/>
          </a:xfrm>
          <a:prstGeom prst="rect">
            <a:avLst/>
          </a:prstGeom>
          <a:noFill/>
        </p:spPr>
        <p:txBody>
          <a:bodyPr wrap="square" rtlCol="0">
            <a:spAutoFit/>
          </a:bodyPr>
          <a:lstStyle/>
          <a:p>
            <a:r>
              <a:rPr lang="en-US" sz="1400" dirty="0" smtClean="0">
                <a:solidFill>
                  <a:srgbClr val="BFBFBF"/>
                </a:solidFill>
              </a:rPr>
              <a:t>Gibbs &amp; Simpson, 11-12</a:t>
            </a:r>
            <a:endParaRPr lang="en-US" sz="1400" dirty="0">
              <a:solidFill>
                <a:srgbClr val="BFBFBF"/>
              </a:solidFill>
            </a:endParaRPr>
          </a:p>
        </p:txBody>
      </p:sp>
      <p:sp>
        <p:nvSpPr>
          <p:cNvPr id="7" name="Oval 6"/>
          <p:cNvSpPr/>
          <p:nvPr/>
        </p:nvSpPr>
        <p:spPr>
          <a:xfrm>
            <a:off x="2284215" y="2968436"/>
            <a:ext cx="428726" cy="388022"/>
          </a:xfrm>
          <a:prstGeom prst="ellipse">
            <a:avLst/>
          </a:prstGeom>
          <a:noFill/>
          <a:ln w="76200" cmpd="sng">
            <a:solidFill>
              <a:srgbClr val="FF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270454" y="235166"/>
            <a:ext cx="1740316" cy="1569660"/>
          </a:xfrm>
          <a:prstGeom prst="rect">
            <a:avLst/>
          </a:prstGeom>
          <a:solidFill>
            <a:schemeClr val="bg2">
              <a:lumMod val="75000"/>
            </a:schemeClr>
          </a:solidFill>
          <a:ln>
            <a:noFill/>
          </a:ln>
        </p:spPr>
        <p:txBody>
          <a:bodyPr wrap="square" rtlCol="0">
            <a:spAutoFit/>
          </a:bodyPr>
          <a:lstStyle/>
          <a:p>
            <a:r>
              <a:rPr lang="en-US" sz="2400" b="1" dirty="0" smtClean="0">
                <a:latin typeface="Candara"/>
                <a:cs typeface="Candara"/>
              </a:rPr>
              <a:t>What</a:t>
            </a:r>
          </a:p>
          <a:p>
            <a:r>
              <a:rPr lang="en-US" sz="2400" b="1" dirty="0" smtClean="0">
                <a:latin typeface="Candara"/>
                <a:cs typeface="Candara"/>
              </a:rPr>
              <a:t>assessment</a:t>
            </a:r>
          </a:p>
          <a:p>
            <a:r>
              <a:rPr lang="en-US" sz="2400" b="1" dirty="0" smtClean="0">
                <a:latin typeface="Candara"/>
                <a:cs typeface="Candara"/>
              </a:rPr>
              <a:t>should </a:t>
            </a:r>
          </a:p>
          <a:p>
            <a:r>
              <a:rPr lang="en-US" sz="2400" b="1" dirty="0" smtClean="0">
                <a:latin typeface="Candara"/>
                <a:cs typeface="Candara"/>
              </a:rPr>
              <a:t>be doing</a:t>
            </a:r>
            <a:endParaRPr lang="en-US" sz="2400" b="1" dirty="0">
              <a:latin typeface="Candara"/>
              <a:cs typeface="Candara"/>
            </a:endParaRPr>
          </a:p>
        </p:txBody>
      </p:sp>
      <p:sp>
        <p:nvSpPr>
          <p:cNvPr id="9" name="Oval 8"/>
          <p:cNvSpPr/>
          <p:nvPr/>
        </p:nvSpPr>
        <p:spPr>
          <a:xfrm>
            <a:off x="2284215" y="3725790"/>
            <a:ext cx="428726" cy="388022"/>
          </a:xfrm>
          <a:prstGeom prst="ellipse">
            <a:avLst/>
          </a:prstGeom>
          <a:noFill/>
          <a:ln w="762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2284215" y="235166"/>
            <a:ext cx="428726" cy="388022"/>
          </a:xfrm>
          <a:prstGeom prst="ellipse">
            <a:avLst/>
          </a:prstGeom>
          <a:noFill/>
          <a:ln w="762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126378" y="623188"/>
            <a:ext cx="1469858" cy="369332"/>
          </a:xfrm>
          <a:prstGeom prst="rect">
            <a:avLst/>
          </a:prstGeom>
          <a:solidFill>
            <a:srgbClr val="FFFF00"/>
          </a:solidFill>
        </p:spPr>
        <p:txBody>
          <a:bodyPr wrap="square" rtlCol="0">
            <a:spAutoFit/>
          </a:bodyPr>
          <a:lstStyle/>
          <a:p>
            <a:r>
              <a:rPr lang="en-US" dirty="0" smtClean="0">
                <a:latin typeface="Candara"/>
                <a:cs typeface="Candara"/>
              </a:rPr>
              <a:t>Where am I? </a:t>
            </a:r>
            <a:endParaRPr lang="en-US" dirty="0">
              <a:latin typeface="Candara"/>
              <a:cs typeface="Candara"/>
            </a:endParaRPr>
          </a:p>
        </p:txBody>
      </p:sp>
      <p:sp>
        <p:nvSpPr>
          <p:cNvPr id="11" name="TextBox 10"/>
          <p:cNvSpPr txBox="1"/>
          <p:nvPr/>
        </p:nvSpPr>
        <p:spPr>
          <a:xfrm>
            <a:off x="270454" y="2783770"/>
            <a:ext cx="1823092" cy="369332"/>
          </a:xfrm>
          <a:prstGeom prst="rect">
            <a:avLst/>
          </a:prstGeom>
          <a:solidFill>
            <a:srgbClr val="FF8000"/>
          </a:solidFill>
        </p:spPr>
        <p:txBody>
          <a:bodyPr wrap="square" rtlCol="0">
            <a:spAutoFit/>
          </a:bodyPr>
          <a:lstStyle/>
          <a:p>
            <a:r>
              <a:rPr lang="en-US" dirty="0" smtClean="0">
                <a:latin typeface="Candara"/>
                <a:cs typeface="Candara"/>
              </a:rPr>
              <a:t>How am I doing?</a:t>
            </a:r>
            <a:endParaRPr lang="en-US" dirty="0">
              <a:latin typeface="Candara"/>
              <a:cs typeface="Candara"/>
            </a:endParaRPr>
          </a:p>
        </p:txBody>
      </p:sp>
      <p:sp>
        <p:nvSpPr>
          <p:cNvPr id="12" name="Oval 11"/>
          <p:cNvSpPr/>
          <p:nvPr/>
        </p:nvSpPr>
        <p:spPr>
          <a:xfrm>
            <a:off x="2257337" y="1804826"/>
            <a:ext cx="428726" cy="388022"/>
          </a:xfrm>
          <a:prstGeom prst="ellipse">
            <a:avLst/>
          </a:prstGeom>
          <a:noFill/>
          <a:ln w="762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597288" y="2155132"/>
            <a:ext cx="1823092" cy="369332"/>
          </a:xfrm>
          <a:prstGeom prst="rect">
            <a:avLst/>
          </a:prstGeom>
          <a:solidFill>
            <a:srgbClr val="FF0000"/>
          </a:solidFill>
        </p:spPr>
        <p:txBody>
          <a:bodyPr wrap="square" rtlCol="0">
            <a:spAutoFit/>
          </a:bodyPr>
          <a:lstStyle/>
          <a:p>
            <a:r>
              <a:rPr lang="en-US" dirty="0" smtClean="0">
                <a:latin typeface="Candara"/>
                <a:cs typeface="Candara"/>
              </a:rPr>
              <a:t>Where to next?</a:t>
            </a:r>
            <a:endParaRPr lang="en-US" dirty="0">
              <a:latin typeface="Candara"/>
              <a:cs typeface="Candara"/>
            </a:endParaRPr>
          </a:p>
        </p:txBody>
      </p:sp>
      <p:sp>
        <p:nvSpPr>
          <p:cNvPr id="15" name="Oval 14"/>
          <p:cNvSpPr/>
          <p:nvPr/>
        </p:nvSpPr>
        <p:spPr>
          <a:xfrm>
            <a:off x="2252301" y="910212"/>
            <a:ext cx="428726" cy="388022"/>
          </a:xfrm>
          <a:prstGeom prst="ellipse">
            <a:avLst/>
          </a:prstGeom>
          <a:noFill/>
          <a:ln w="762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2257337" y="2580368"/>
            <a:ext cx="428726" cy="388022"/>
          </a:xfrm>
          <a:prstGeom prst="ellipse">
            <a:avLst/>
          </a:prstGeom>
          <a:noFill/>
          <a:ln w="76200" cmpd="sng">
            <a:solidFill>
              <a:srgbClr val="FF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573741" y="4024236"/>
            <a:ext cx="1823092" cy="369332"/>
          </a:xfrm>
          <a:prstGeom prst="rect">
            <a:avLst/>
          </a:prstGeom>
          <a:solidFill>
            <a:srgbClr val="FF0000"/>
          </a:solidFill>
        </p:spPr>
        <p:txBody>
          <a:bodyPr wrap="square" rtlCol="0">
            <a:spAutoFit/>
          </a:bodyPr>
          <a:lstStyle/>
          <a:p>
            <a:r>
              <a:rPr lang="en-US" dirty="0" smtClean="0">
                <a:latin typeface="Candara"/>
                <a:cs typeface="Candara"/>
              </a:rPr>
              <a:t>Where to next?</a:t>
            </a:r>
            <a:endParaRPr lang="en-US" dirty="0">
              <a:latin typeface="Candara"/>
              <a:cs typeface="Candara"/>
            </a:endParaRPr>
          </a:p>
        </p:txBody>
      </p:sp>
    </p:spTree>
    <p:extLst>
      <p:ext uri="{BB962C8B-B14F-4D97-AF65-F5344CB8AC3E}">
        <p14:creationId xmlns:p14="http://schemas.microsoft.com/office/powerpoint/2010/main" val="9916903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178043"/>
            <a:ext cx="9143999" cy="1008063"/>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3600" b="1" dirty="0" smtClean="0">
                <a:latin typeface="Candara"/>
                <a:cs typeface="Candara"/>
              </a:rPr>
              <a:t>Final thoughts:</a:t>
            </a:r>
          </a:p>
          <a:p>
            <a:r>
              <a:rPr lang="en-GB" sz="3600" dirty="0">
                <a:latin typeface="Candara"/>
                <a:cs typeface="Candara"/>
              </a:rPr>
              <a:t>W</a:t>
            </a:r>
            <a:r>
              <a:rPr lang="en-GB" sz="3600" dirty="0" smtClean="0">
                <a:latin typeface="Candara"/>
                <a:cs typeface="Candara"/>
              </a:rPr>
              <a:t>e need to see students’ work as feedback </a:t>
            </a:r>
          </a:p>
          <a:p>
            <a:r>
              <a:rPr lang="en-GB" sz="3600" dirty="0" smtClean="0">
                <a:latin typeface="Candara"/>
                <a:cs typeface="Candara"/>
              </a:rPr>
              <a:t>on </a:t>
            </a:r>
            <a:r>
              <a:rPr lang="en-GB" sz="3600" dirty="0" smtClean="0">
                <a:solidFill>
                  <a:srgbClr val="FF8000"/>
                </a:solidFill>
                <a:latin typeface="Candara"/>
                <a:cs typeface="Candara"/>
              </a:rPr>
              <a:t>how we’re doing</a:t>
            </a:r>
            <a:r>
              <a:rPr lang="en-GB" sz="3600" dirty="0" smtClean="0">
                <a:latin typeface="Candara"/>
                <a:cs typeface="Candara"/>
              </a:rPr>
              <a:t> and </a:t>
            </a:r>
            <a:r>
              <a:rPr lang="en-GB" sz="3600" dirty="0" smtClean="0">
                <a:solidFill>
                  <a:srgbClr val="FF0000"/>
                </a:solidFill>
                <a:latin typeface="Candara"/>
                <a:cs typeface="Candara"/>
              </a:rPr>
              <a:t>where to go next</a:t>
            </a:r>
            <a:r>
              <a:rPr lang="en-GB" sz="3600" dirty="0" smtClean="0">
                <a:latin typeface="Candara"/>
                <a:cs typeface="Candara"/>
              </a:rPr>
              <a:t>.</a:t>
            </a:r>
            <a:endParaRPr lang="en-GB" sz="3600" dirty="0">
              <a:latin typeface="Candara"/>
              <a:cs typeface="Candara"/>
            </a:endParaRPr>
          </a:p>
        </p:txBody>
      </p:sp>
      <p:sp>
        <p:nvSpPr>
          <p:cNvPr id="5" name="Content Placeholder 2"/>
          <p:cNvSpPr txBox="1">
            <a:spLocks/>
          </p:cNvSpPr>
          <p:nvPr/>
        </p:nvSpPr>
        <p:spPr>
          <a:xfrm>
            <a:off x="250825" y="1999472"/>
            <a:ext cx="8642350" cy="491172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smtClean="0">
                <a:solidFill>
                  <a:schemeClr val="tx1">
                    <a:lumMod val="50000"/>
                    <a:lumOff val="50000"/>
                  </a:schemeClr>
                </a:solidFill>
                <a:latin typeface="Georgia"/>
                <a:cs typeface="Georgia"/>
              </a:rPr>
              <a:t>“We teachers have the potential to exert a powerful effect on student learning (Hattie, 2009a)</a:t>
            </a:r>
          </a:p>
          <a:p>
            <a:pPr lvl="1"/>
            <a:r>
              <a:rPr lang="en-GB" sz="2400" dirty="0" smtClean="0">
                <a:solidFill>
                  <a:schemeClr val="tx1">
                    <a:lumMod val="50000"/>
                    <a:lumOff val="50000"/>
                  </a:schemeClr>
                </a:solidFill>
                <a:latin typeface="Georgia"/>
                <a:cs typeface="Georgia"/>
              </a:rPr>
              <a:t>The magnitude of that effect rests with the extent to which we see ourselves as evaluators</a:t>
            </a:r>
          </a:p>
          <a:p>
            <a:pPr lvl="2"/>
            <a:r>
              <a:rPr lang="en-GB" sz="1800" dirty="0" smtClean="0">
                <a:solidFill>
                  <a:schemeClr val="tx1">
                    <a:lumMod val="50000"/>
                    <a:lumOff val="50000"/>
                  </a:schemeClr>
                </a:solidFill>
                <a:latin typeface="Georgia"/>
                <a:cs typeface="Georgia"/>
              </a:rPr>
              <a:t>collecting evidence  to test the effectiveness of their practice</a:t>
            </a:r>
          </a:p>
          <a:p>
            <a:pPr lvl="2"/>
            <a:r>
              <a:rPr lang="en-GB" sz="1800" dirty="0" smtClean="0">
                <a:solidFill>
                  <a:schemeClr val="tx1">
                    <a:lumMod val="50000"/>
                    <a:lumOff val="50000"/>
                  </a:schemeClr>
                </a:solidFill>
                <a:latin typeface="Georgia"/>
                <a:cs typeface="Georgia"/>
              </a:rPr>
              <a:t> intervening thoughtfully and purposefully  to improve student outcomes</a:t>
            </a:r>
          </a:p>
          <a:p>
            <a:pPr lvl="2"/>
            <a:r>
              <a:rPr lang="en-GB" sz="1800" dirty="0" smtClean="0">
                <a:solidFill>
                  <a:schemeClr val="tx1">
                    <a:lumMod val="50000"/>
                    <a:lumOff val="50000"/>
                  </a:schemeClr>
                </a:solidFill>
                <a:latin typeface="Georgia"/>
                <a:cs typeface="Georgia"/>
              </a:rPr>
              <a:t>providing support and feedback that helps students progress and become regulators of their own learning</a:t>
            </a:r>
          </a:p>
          <a:p>
            <a:pPr lvl="1"/>
            <a:r>
              <a:rPr lang="en-GB" sz="2400" dirty="0" smtClean="0">
                <a:solidFill>
                  <a:schemeClr val="tx1">
                    <a:lumMod val="50000"/>
                    <a:lumOff val="50000"/>
                  </a:schemeClr>
                </a:solidFill>
                <a:latin typeface="Georgia"/>
                <a:cs typeface="Georgia"/>
              </a:rPr>
              <a:t>“The more the student becomes the teacher and the more the teacher becomes the learner, then the more successful are the outcomes.” (Hattie, 2009a; 25-6)”</a:t>
            </a:r>
            <a:endParaRPr lang="en-GB" sz="2400" dirty="0">
              <a:solidFill>
                <a:schemeClr val="tx1">
                  <a:lumMod val="50000"/>
                  <a:lumOff val="50000"/>
                </a:schemeClr>
              </a:solidFill>
              <a:latin typeface="Georgia"/>
              <a:cs typeface="Georgia"/>
            </a:endParaRPr>
          </a:p>
        </p:txBody>
      </p:sp>
    </p:spTree>
    <p:extLst>
      <p:ext uri="{BB962C8B-B14F-4D97-AF65-F5344CB8AC3E}">
        <p14:creationId xmlns:p14="http://schemas.microsoft.com/office/powerpoint/2010/main" val="3815099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 y="316101"/>
            <a:ext cx="9144000" cy="1387957"/>
          </a:xfrm>
        </p:spPr>
        <p:txBody>
          <a:bodyPr>
            <a:normAutofit/>
          </a:bodyPr>
          <a:lstStyle/>
          <a:p>
            <a:pPr eaLnBrk="1" hangingPunct="1"/>
            <a:r>
              <a:rPr lang="en-US" sz="3300" dirty="0" smtClean="0">
                <a:solidFill>
                  <a:srgbClr val="000000"/>
                </a:solidFill>
                <a:latin typeface="Georgia"/>
                <a:cs typeface="Georgia"/>
              </a:rPr>
              <a:t>“Knowledge is encoded in neuron networks</a:t>
            </a:r>
            <a:r>
              <a:rPr lang="en-US" sz="3300" dirty="0">
                <a:solidFill>
                  <a:srgbClr val="000000"/>
                </a:solidFill>
                <a:latin typeface="Georgia"/>
                <a:cs typeface="Georgia"/>
              </a:rPr>
              <a:t/>
            </a:r>
            <a:br>
              <a:rPr lang="en-US" sz="3300" dirty="0">
                <a:solidFill>
                  <a:srgbClr val="000000"/>
                </a:solidFill>
                <a:latin typeface="Georgia"/>
                <a:cs typeface="Georgia"/>
              </a:rPr>
            </a:br>
            <a:r>
              <a:rPr lang="en-US" sz="3300" dirty="0" smtClean="0">
                <a:solidFill>
                  <a:srgbClr val="000000"/>
                </a:solidFill>
                <a:latin typeface="Georgia"/>
                <a:cs typeface="Georgia"/>
              </a:rPr>
              <a:t>-- the </a:t>
            </a:r>
            <a:r>
              <a:rPr lang="en-US" sz="3300" dirty="0">
                <a:solidFill>
                  <a:srgbClr val="000000"/>
                </a:solidFill>
                <a:latin typeface="Georgia"/>
                <a:cs typeface="Georgia"/>
              </a:rPr>
              <a:t>branching cell-reach for </a:t>
            </a:r>
            <a:r>
              <a:rPr lang="en-US" sz="3300" dirty="0" smtClean="0">
                <a:solidFill>
                  <a:srgbClr val="000000"/>
                </a:solidFill>
                <a:latin typeface="Georgia"/>
                <a:cs typeface="Georgia"/>
              </a:rPr>
              <a:t>connections.”</a:t>
            </a:r>
            <a:endParaRPr lang="en-US" sz="3300" dirty="0">
              <a:solidFill>
                <a:srgbClr val="000000"/>
              </a:solidFill>
              <a:latin typeface="Georgia"/>
              <a:cs typeface="Georgia"/>
            </a:endParaRPr>
          </a:p>
        </p:txBody>
      </p:sp>
      <p:pic>
        <p:nvPicPr>
          <p:cNvPr id="29699" name="Picture 4" descr="spines on dendrites"/>
          <p:cNvPicPr>
            <a:picLocks noGrp="1" noChangeAspect="1" noChangeArrowheads="1"/>
          </p:cNvPicPr>
          <p:nvPr>
            <p:ph type="body" idx="1"/>
          </p:nvPr>
        </p:nvPicPr>
        <p:blipFill>
          <a:blip r:embed="rId3">
            <a:biLevel thresh="75000"/>
            <a:extLst>
              <a:ext uri="{28A0092B-C50C-407E-A947-70E740481C1C}">
                <a14:useLocalDpi xmlns:a14="http://schemas.microsoft.com/office/drawing/2010/main" val="0"/>
              </a:ext>
            </a:extLst>
          </a:blip>
          <a:srcRect/>
          <a:stretch>
            <a:fillRect/>
          </a:stretch>
        </p:blipFill>
        <p:spPr>
          <a:xfrm rot="10800000">
            <a:off x="602130" y="1597347"/>
            <a:ext cx="6653099" cy="3854330"/>
          </a:xfrm>
          <a:noFill/>
        </p:spPr>
      </p:pic>
      <p:sp>
        <p:nvSpPr>
          <p:cNvPr id="7" name="TextBox 6"/>
          <p:cNvSpPr txBox="1"/>
          <p:nvPr/>
        </p:nvSpPr>
        <p:spPr>
          <a:xfrm>
            <a:off x="3010274" y="6411661"/>
            <a:ext cx="1434584" cy="276999"/>
          </a:xfrm>
          <a:prstGeom prst="rect">
            <a:avLst/>
          </a:prstGeom>
          <a:noFill/>
        </p:spPr>
        <p:txBody>
          <a:bodyPr wrap="square" rtlCol="0">
            <a:spAutoFit/>
          </a:bodyPr>
          <a:lstStyle/>
          <a:p>
            <a:r>
              <a:rPr lang="fi-FI" sz="1200" b="1" dirty="0" err="1" smtClean="0">
                <a:solidFill>
                  <a:srgbClr val="7F7F7F"/>
                </a:solidFill>
              </a:rPr>
              <a:t>Zull</a:t>
            </a:r>
            <a:r>
              <a:rPr lang="fi-FI" sz="1200" b="1" dirty="0" smtClean="0">
                <a:solidFill>
                  <a:srgbClr val="7F7F7F"/>
                </a:solidFill>
              </a:rPr>
              <a:t>, 2012, </a:t>
            </a:r>
            <a:r>
              <a:rPr lang="fi-FI" sz="1200" b="1" dirty="0" err="1" smtClean="0">
                <a:solidFill>
                  <a:srgbClr val="7F7F7F"/>
                </a:solidFill>
              </a:rPr>
              <a:t>slide</a:t>
            </a:r>
            <a:r>
              <a:rPr lang="fi-FI" sz="1200" b="1" dirty="0" smtClean="0">
                <a:solidFill>
                  <a:srgbClr val="7F7F7F"/>
                </a:solidFill>
              </a:rPr>
              <a:t> 28</a:t>
            </a:r>
            <a:endParaRPr lang="en-US" sz="1200" b="1" dirty="0">
              <a:solidFill>
                <a:srgbClr val="7F7F7F"/>
              </a:solidFill>
            </a:endParaRPr>
          </a:p>
        </p:txBody>
      </p:sp>
      <p:sp>
        <p:nvSpPr>
          <p:cNvPr id="8" name="TextBox 7"/>
          <p:cNvSpPr txBox="1"/>
          <p:nvPr/>
        </p:nvSpPr>
        <p:spPr>
          <a:xfrm>
            <a:off x="3010274" y="6593629"/>
            <a:ext cx="2704541" cy="276999"/>
          </a:xfrm>
          <a:prstGeom prst="rect">
            <a:avLst/>
          </a:prstGeom>
          <a:noFill/>
        </p:spPr>
        <p:txBody>
          <a:bodyPr wrap="square" rtlCol="0">
            <a:spAutoFit/>
          </a:bodyPr>
          <a:lstStyle/>
          <a:p>
            <a:r>
              <a:rPr lang="fi-FI" sz="1200" b="1" dirty="0" err="1" smtClean="0">
                <a:solidFill>
                  <a:srgbClr val="7F7F7F"/>
                </a:solidFill>
              </a:rPr>
              <a:t>Pliny-the-in-between</a:t>
            </a:r>
            <a:r>
              <a:rPr lang="fi-FI" sz="1200" b="1" dirty="0">
                <a:solidFill>
                  <a:srgbClr val="7F7F7F"/>
                </a:solidFill>
              </a:rPr>
              <a:t> at </a:t>
            </a:r>
            <a:r>
              <a:rPr lang="fi-FI" sz="1200" b="1" dirty="0" smtClean="0">
                <a:solidFill>
                  <a:srgbClr val="7F7F7F"/>
                </a:solidFill>
              </a:rPr>
              <a:t>goo.gl</a:t>
            </a:r>
            <a:r>
              <a:rPr lang="fi-FI" sz="1200" b="1" dirty="0">
                <a:solidFill>
                  <a:srgbClr val="7F7F7F"/>
                </a:solidFill>
              </a:rPr>
              <a:t>/XRosU2 </a:t>
            </a:r>
            <a:endParaRPr lang="en-US" sz="1200" b="1" dirty="0">
              <a:solidFill>
                <a:srgbClr val="7F7F7F"/>
              </a:solidFill>
            </a:endParaRPr>
          </a:p>
        </p:txBody>
      </p:sp>
      <p:pic>
        <p:nvPicPr>
          <p:cNvPr id="9" name="Picture 8"/>
          <p:cNvPicPr>
            <a:picLocks noChangeAspect="1"/>
          </p:cNvPicPr>
          <p:nvPr/>
        </p:nvPicPr>
        <p:blipFill>
          <a:blip r:embed="rId4"/>
          <a:stretch>
            <a:fillRect/>
          </a:stretch>
        </p:blipFill>
        <p:spPr>
          <a:xfrm>
            <a:off x="6713724" y="4585718"/>
            <a:ext cx="2430276" cy="2272282"/>
          </a:xfrm>
          <a:prstGeom prst="rect">
            <a:avLst/>
          </a:prstGeom>
        </p:spPr>
      </p:pic>
    </p:spTree>
    <p:extLst>
      <p:ext uri="{BB962C8B-B14F-4D97-AF65-F5344CB8AC3E}">
        <p14:creationId xmlns:p14="http://schemas.microsoft.com/office/powerpoint/2010/main" val="4095451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noChangeArrowheads="1"/>
          </p:cNvSpPr>
          <p:nvPr>
            <p:ph type="title"/>
          </p:nvPr>
        </p:nvSpPr>
        <p:spPr>
          <a:xfrm>
            <a:off x="1" y="327860"/>
            <a:ext cx="9144000" cy="1387957"/>
          </a:xfrm>
          <a:noFill/>
        </p:spPr>
        <p:txBody>
          <a:bodyPr>
            <a:normAutofit/>
          </a:bodyPr>
          <a:lstStyle/>
          <a:p>
            <a:r>
              <a:rPr lang="en-US" sz="3300" dirty="0" smtClean="0">
                <a:latin typeface="Georgia"/>
                <a:cs typeface="Georgia"/>
              </a:rPr>
              <a:t>PRUNING = breaking connections &amp;             					                 eliminating ‘bad’ networks</a:t>
            </a:r>
            <a:endParaRPr lang="en-US" sz="3300" dirty="0">
              <a:latin typeface="Georgia"/>
              <a:cs typeface="Georgia"/>
            </a:endParaRPr>
          </a:p>
        </p:txBody>
      </p:sp>
      <p:pic>
        <p:nvPicPr>
          <p:cNvPr id="15" name="Picture 14"/>
          <p:cNvPicPr>
            <a:picLocks noChangeAspect="1"/>
          </p:cNvPicPr>
          <p:nvPr/>
        </p:nvPicPr>
        <p:blipFill rotWithShape="1">
          <a:blip r:embed="rId3"/>
          <a:srcRect l="10571" t="21527" r="23060"/>
          <a:stretch/>
        </p:blipFill>
        <p:spPr>
          <a:xfrm>
            <a:off x="2471365" y="1986256"/>
            <a:ext cx="4201271" cy="3928144"/>
          </a:xfrm>
          <a:prstGeom prst="rect">
            <a:avLst/>
          </a:prstGeom>
        </p:spPr>
      </p:pic>
      <p:sp>
        <p:nvSpPr>
          <p:cNvPr id="19" name="TextBox 18"/>
          <p:cNvSpPr txBox="1"/>
          <p:nvPr/>
        </p:nvSpPr>
        <p:spPr>
          <a:xfrm>
            <a:off x="0" y="6581001"/>
            <a:ext cx="2304741" cy="276999"/>
          </a:xfrm>
          <a:prstGeom prst="rect">
            <a:avLst/>
          </a:prstGeom>
          <a:noFill/>
        </p:spPr>
        <p:txBody>
          <a:bodyPr wrap="square" rtlCol="0">
            <a:spAutoFit/>
          </a:bodyPr>
          <a:lstStyle/>
          <a:p>
            <a:r>
              <a:rPr lang="pl-PL" sz="1200" b="1" dirty="0" smtClean="0">
                <a:solidFill>
                  <a:schemeClr val="bg1">
                    <a:lumMod val="65000"/>
                  </a:schemeClr>
                </a:solidFill>
              </a:rPr>
              <a:t>(</a:t>
            </a:r>
            <a:r>
              <a:rPr lang="pl-PL" sz="1200" b="1" dirty="0" err="1" smtClean="0">
                <a:solidFill>
                  <a:schemeClr val="bg1">
                    <a:lumMod val="65000"/>
                  </a:schemeClr>
                </a:solidFill>
              </a:rPr>
              <a:t>Rt</a:t>
            </a:r>
            <a:r>
              <a:rPr lang="pl-PL" sz="1200" b="1" dirty="0" smtClean="0">
                <a:solidFill>
                  <a:schemeClr val="bg1">
                    <a:lumMod val="65000"/>
                  </a:schemeClr>
                </a:solidFill>
              </a:rPr>
              <a:t>.) </a:t>
            </a:r>
            <a:r>
              <a:rPr lang="pl-PL" sz="1200" b="1" dirty="0" err="1" smtClean="0">
                <a:solidFill>
                  <a:schemeClr val="bg1">
                    <a:lumMod val="65000"/>
                  </a:schemeClr>
                </a:solidFill>
              </a:rPr>
              <a:t>ktylerconk</a:t>
            </a:r>
            <a:r>
              <a:rPr lang="pl-PL" sz="1200" b="1" dirty="0">
                <a:solidFill>
                  <a:schemeClr val="bg1">
                    <a:lumMod val="65000"/>
                  </a:schemeClr>
                </a:solidFill>
              </a:rPr>
              <a:t>/483218197</a:t>
            </a:r>
            <a:endParaRPr lang="en-US" sz="1200" b="1" dirty="0">
              <a:solidFill>
                <a:schemeClr val="bg1">
                  <a:lumMod val="65000"/>
                </a:schemeClr>
              </a:solidFill>
            </a:endParaRPr>
          </a:p>
        </p:txBody>
      </p:sp>
    </p:spTree>
    <p:extLst>
      <p:ext uri="{BB962C8B-B14F-4D97-AF65-F5344CB8AC3E}">
        <p14:creationId xmlns:p14="http://schemas.microsoft.com/office/powerpoint/2010/main" val="5755009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 y="6396335"/>
            <a:ext cx="9143999" cy="461665"/>
          </a:xfrm>
          <a:prstGeom prst="rect">
            <a:avLst/>
          </a:prstGeom>
          <a:noFill/>
        </p:spPr>
        <p:txBody>
          <a:bodyPr wrap="square" rtlCol="0">
            <a:spAutoFit/>
          </a:bodyPr>
          <a:lstStyle/>
          <a:p>
            <a:r>
              <a:rPr lang="fi-FI" sz="1200" b="1" dirty="0" smtClean="0">
                <a:solidFill>
                  <a:schemeClr val="bg1">
                    <a:lumMod val="65000"/>
                  </a:schemeClr>
                </a:solidFill>
              </a:rPr>
              <a:t>Corel</a:t>
            </a:r>
            <a:r>
              <a:rPr lang="fi-FI" sz="1200" b="1" dirty="0">
                <a:solidFill>
                  <a:schemeClr val="bg1">
                    <a:lumMod val="65000"/>
                  </a:schemeClr>
                </a:solidFill>
              </a:rPr>
              <a:t>, J.L.(1975) </a:t>
            </a:r>
            <a:r>
              <a:rPr lang="fi-FI" sz="1200" b="1" dirty="0" smtClean="0">
                <a:solidFill>
                  <a:schemeClr val="bg1">
                    <a:lumMod val="65000"/>
                  </a:schemeClr>
                </a:solidFill>
              </a:rPr>
              <a:t>in Cambridge, MA: Harvard </a:t>
            </a:r>
            <a:r>
              <a:rPr lang="fi-FI" sz="1200" b="1" dirty="0" err="1" smtClean="0">
                <a:solidFill>
                  <a:schemeClr val="bg1">
                    <a:lumMod val="65000"/>
                  </a:schemeClr>
                </a:solidFill>
              </a:rPr>
              <a:t>University</a:t>
            </a:r>
            <a:r>
              <a:rPr lang="fi-FI" sz="1200" b="1" dirty="0" smtClean="0">
                <a:solidFill>
                  <a:schemeClr val="bg1">
                    <a:lumMod val="65000"/>
                  </a:schemeClr>
                </a:solidFill>
              </a:rPr>
              <a:t> Press in </a:t>
            </a:r>
            <a:r>
              <a:rPr lang="fi-FI" sz="1200" b="1" dirty="0" err="1" smtClean="0">
                <a:solidFill>
                  <a:schemeClr val="bg1">
                    <a:lumMod val="65000"/>
                  </a:schemeClr>
                </a:solidFill>
              </a:rPr>
              <a:t>Urban</a:t>
            </a:r>
            <a:r>
              <a:rPr lang="fi-FI" sz="1200" b="1" dirty="0" smtClean="0">
                <a:solidFill>
                  <a:schemeClr val="bg1">
                    <a:lumMod val="65000"/>
                  </a:schemeClr>
                </a:solidFill>
              </a:rPr>
              <a:t> Child Institute Data </a:t>
            </a:r>
            <a:r>
              <a:rPr lang="fi-FI" sz="1200" b="1" dirty="0" err="1" smtClean="0">
                <a:solidFill>
                  <a:schemeClr val="bg1">
                    <a:lumMod val="65000"/>
                  </a:schemeClr>
                </a:solidFill>
              </a:rPr>
              <a:t>Book</a:t>
            </a:r>
            <a:r>
              <a:rPr lang="fi-FI" sz="1200" b="1" dirty="0">
                <a:solidFill>
                  <a:schemeClr val="bg1">
                    <a:lumMod val="65000"/>
                  </a:schemeClr>
                </a:solidFill>
              </a:rPr>
              <a:t> </a:t>
            </a:r>
            <a:r>
              <a:rPr lang="fi-FI" sz="1200" b="1" dirty="0" smtClean="0">
                <a:solidFill>
                  <a:schemeClr val="bg1">
                    <a:lumMod val="65000"/>
                  </a:schemeClr>
                </a:solidFill>
              </a:rPr>
              <a:t>2013, 10 (goo.gl</a:t>
            </a:r>
            <a:r>
              <a:rPr lang="fi-FI" sz="1200" b="1" dirty="0">
                <a:solidFill>
                  <a:schemeClr val="bg1">
                    <a:lumMod val="65000"/>
                  </a:schemeClr>
                </a:solidFill>
              </a:rPr>
              <a:t>/</a:t>
            </a:r>
            <a:r>
              <a:rPr lang="fi-FI" sz="1200" b="1" dirty="0" smtClean="0">
                <a:solidFill>
                  <a:schemeClr val="bg1">
                    <a:lumMod val="65000"/>
                  </a:schemeClr>
                </a:solidFill>
              </a:rPr>
              <a:t>ySAA3U). </a:t>
            </a:r>
          </a:p>
          <a:p>
            <a:r>
              <a:rPr lang="fi-FI" sz="1200" b="1" dirty="0" err="1" smtClean="0">
                <a:solidFill>
                  <a:schemeClr val="bg1">
                    <a:lumMod val="65000"/>
                  </a:schemeClr>
                </a:solidFill>
              </a:rPr>
              <a:t>Used</a:t>
            </a:r>
            <a:r>
              <a:rPr lang="fi-FI" sz="1200" b="1" dirty="0" smtClean="0">
                <a:solidFill>
                  <a:schemeClr val="bg1">
                    <a:lumMod val="65000"/>
                  </a:schemeClr>
                </a:solidFill>
              </a:rPr>
              <a:t> with </a:t>
            </a:r>
            <a:r>
              <a:rPr lang="fi-FI" sz="1200" b="1" dirty="0" err="1" smtClean="0">
                <a:solidFill>
                  <a:schemeClr val="bg1">
                    <a:lumMod val="65000"/>
                  </a:schemeClr>
                </a:solidFill>
              </a:rPr>
              <a:t>her</a:t>
            </a:r>
            <a:r>
              <a:rPr lang="fi-FI" sz="1200" b="1" dirty="0" smtClean="0">
                <a:solidFill>
                  <a:schemeClr val="bg1">
                    <a:lumMod val="65000"/>
                  </a:schemeClr>
                </a:solidFill>
              </a:rPr>
              <a:t> </a:t>
            </a:r>
            <a:r>
              <a:rPr lang="fi-FI" sz="1200" b="1" dirty="0" err="1" smtClean="0">
                <a:solidFill>
                  <a:schemeClr val="bg1">
                    <a:lumMod val="65000"/>
                  </a:schemeClr>
                </a:solidFill>
              </a:rPr>
              <a:t>kind</a:t>
            </a:r>
            <a:r>
              <a:rPr lang="fi-FI" sz="1200" b="1" dirty="0" smtClean="0">
                <a:solidFill>
                  <a:schemeClr val="bg1">
                    <a:lumMod val="65000"/>
                  </a:schemeClr>
                </a:solidFill>
              </a:rPr>
              <a:t> </a:t>
            </a:r>
            <a:r>
              <a:rPr lang="fi-FI" sz="1200" b="1" dirty="0" err="1" smtClean="0">
                <a:solidFill>
                  <a:schemeClr val="bg1">
                    <a:lumMod val="65000"/>
                  </a:schemeClr>
                </a:solidFill>
              </a:rPr>
              <a:t>permission</a:t>
            </a:r>
            <a:r>
              <a:rPr lang="fi-FI" sz="1200" b="1" dirty="0" smtClean="0">
                <a:solidFill>
                  <a:schemeClr val="bg1">
                    <a:lumMod val="65000"/>
                  </a:schemeClr>
                </a:solidFill>
              </a:rPr>
              <a:t>.</a:t>
            </a:r>
            <a:endParaRPr lang="en-US" sz="1200" b="1" dirty="0">
              <a:solidFill>
                <a:schemeClr val="bg1">
                  <a:lumMod val="65000"/>
                </a:schemeClr>
              </a:solidFill>
            </a:endParaRPr>
          </a:p>
        </p:txBody>
      </p:sp>
      <p:sp>
        <p:nvSpPr>
          <p:cNvPr id="4" name="TextBox 3"/>
          <p:cNvSpPr txBox="1"/>
          <p:nvPr/>
        </p:nvSpPr>
        <p:spPr>
          <a:xfrm>
            <a:off x="3492443" y="3117804"/>
            <a:ext cx="2798614" cy="707886"/>
          </a:xfrm>
          <a:prstGeom prst="rect">
            <a:avLst/>
          </a:prstGeom>
          <a:noFill/>
        </p:spPr>
        <p:txBody>
          <a:bodyPr wrap="square" rtlCol="0">
            <a:spAutoFit/>
          </a:bodyPr>
          <a:lstStyle/>
          <a:p>
            <a:pPr marL="342900" indent="-342900">
              <a:buFont typeface="Arial"/>
              <a:buChar char="•"/>
            </a:pPr>
            <a:r>
              <a:rPr lang="en-US" sz="2000" dirty="0" smtClean="0">
                <a:latin typeface="Candara"/>
                <a:cs typeface="Candara"/>
              </a:rPr>
              <a:t>information rich</a:t>
            </a:r>
          </a:p>
          <a:p>
            <a:pPr marL="342900" indent="-342900">
              <a:buFont typeface="Arial"/>
              <a:buChar char="•"/>
            </a:pPr>
            <a:r>
              <a:rPr lang="en-US" sz="2000" dirty="0" smtClean="0">
                <a:latin typeface="Candara"/>
                <a:cs typeface="Candara"/>
              </a:rPr>
              <a:t>little organization</a:t>
            </a:r>
          </a:p>
        </p:txBody>
      </p:sp>
      <p:sp>
        <p:nvSpPr>
          <p:cNvPr id="13" name="TextBox 12"/>
          <p:cNvSpPr txBox="1"/>
          <p:nvPr/>
        </p:nvSpPr>
        <p:spPr>
          <a:xfrm>
            <a:off x="3492443" y="5147243"/>
            <a:ext cx="4162644" cy="923330"/>
          </a:xfrm>
          <a:prstGeom prst="rect">
            <a:avLst/>
          </a:prstGeom>
          <a:noFill/>
        </p:spPr>
        <p:txBody>
          <a:bodyPr wrap="square" rtlCol="0">
            <a:spAutoFit/>
          </a:bodyPr>
          <a:lstStyle/>
          <a:p>
            <a:pPr marL="342900" indent="-342900">
              <a:buFont typeface="Arial"/>
              <a:buChar char="•"/>
            </a:pPr>
            <a:r>
              <a:rPr lang="en-US" dirty="0" smtClean="0">
                <a:latin typeface="Candara"/>
                <a:cs typeface="Candara"/>
              </a:rPr>
              <a:t>some information pruned away</a:t>
            </a:r>
          </a:p>
          <a:p>
            <a:pPr marL="342900" indent="-342900">
              <a:buFont typeface="Arial"/>
              <a:buChar char="•"/>
            </a:pPr>
            <a:r>
              <a:rPr lang="en-US" dirty="0" smtClean="0">
                <a:latin typeface="Candara"/>
                <a:cs typeface="Candara"/>
              </a:rPr>
              <a:t>what remains is organized into networks that ‘fire together’</a:t>
            </a:r>
          </a:p>
        </p:txBody>
      </p:sp>
      <p:sp>
        <p:nvSpPr>
          <p:cNvPr id="14" name="Rectangle 2"/>
          <p:cNvSpPr>
            <a:spLocks noGrp="1" noChangeArrowheads="1"/>
          </p:cNvSpPr>
          <p:nvPr>
            <p:ph type="title"/>
          </p:nvPr>
        </p:nvSpPr>
        <p:spPr>
          <a:xfrm>
            <a:off x="1" y="327860"/>
            <a:ext cx="9144000" cy="1387957"/>
          </a:xfrm>
          <a:noFill/>
        </p:spPr>
        <p:txBody>
          <a:bodyPr>
            <a:normAutofit/>
          </a:bodyPr>
          <a:lstStyle/>
          <a:p>
            <a:r>
              <a:rPr lang="en-US" sz="3300" dirty="0" smtClean="0">
                <a:latin typeface="Georgia"/>
                <a:cs typeface="Georgia"/>
              </a:rPr>
              <a:t>PRUNING = breaking connections &amp;             					                 eliminating ‘bad’ networks</a:t>
            </a:r>
            <a:endParaRPr lang="en-US" sz="3300" dirty="0">
              <a:latin typeface="Georgia"/>
              <a:cs typeface="Georgia"/>
            </a:endParaRPr>
          </a:p>
        </p:txBody>
      </p:sp>
      <p:sp>
        <p:nvSpPr>
          <p:cNvPr id="6" name="TextBox 5"/>
          <p:cNvSpPr txBox="1"/>
          <p:nvPr/>
        </p:nvSpPr>
        <p:spPr>
          <a:xfrm>
            <a:off x="2046106" y="2234067"/>
            <a:ext cx="1222924" cy="461665"/>
          </a:xfrm>
          <a:prstGeom prst="rect">
            <a:avLst/>
          </a:prstGeom>
          <a:noFill/>
        </p:spPr>
        <p:txBody>
          <a:bodyPr wrap="square" rtlCol="0">
            <a:spAutoFit/>
          </a:bodyPr>
          <a:lstStyle/>
          <a:p>
            <a:r>
              <a:rPr lang="en-US" sz="2400" dirty="0" smtClean="0"/>
              <a:t>2 years</a:t>
            </a:r>
            <a:endParaRPr lang="en-US" sz="2400" dirty="0"/>
          </a:p>
        </p:txBody>
      </p:sp>
      <p:sp>
        <p:nvSpPr>
          <p:cNvPr id="18" name="TextBox 17"/>
          <p:cNvSpPr txBox="1"/>
          <p:nvPr/>
        </p:nvSpPr>
        <p:spPr>
          <a:xfrm>
            <a:off x="2046106" y="4287752"/>
            <a:ext cx="1222924" cy="461665"/>
          </a:xfrm>
          <a:prstGeom prst="rect">
            <a:avLst/>
          </a:prstGeom>
          <a:noFill/>
        </p:spPr>
        <p:txBody>
          <a:bodyPr wrap="square" rtlCol="0">
            <a:spAutoFit/>
          </a:bodyPr>
          <a:lstStyle/>
          <a:p>
            <a:r>
              <a:rPr lang="en-US" sz="2400" dirty="0" smtClean="0"/>
              <a:t>adult</a:t>
            </a:r>
            <a:endParaRPr lang="en-US" sz="2400" dirty="0"/>
          </a:p>
        </p:txBody>
      </p:sp>
      <p:sp>
        <p:nvSpPr>
          <p:cNvPr id="2" name="Rectangle 1"/>
          <p:cNvSpPr/>
          <p:nvPr/>
        </p:nvSpPr>
        <p:spPr>
          <a:xfrm>
            <a:off x="3492448" y="1974453"/>
            <a:ext cx="3433477" cy="115417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492443" y="3993068"/>
            <a:ext cx="3433477" cy="115417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992960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5472" y="6390256"/>
            <a:ext cx="5517247" cy="276999"/>
          </a:xfrm>
          <a:prstGeom prst="rect">
            <a:avLst/>
          </a:prstGeom>
          <a:noFill/>
        </p:spPr>
        <p:txBody>
          <a:bodyPr wrap="square" rtlCol="0">
            <a:spAutoFit/>
          </a:bodyPr>
          <a:lstStyle/>
          <a:p>
            <a:pPr algn="ctr"/>
            <a:r>
              <a:rPr lang="fi-FI" sz="1200" b="1" dirty="0" err="1" smtClean="0">
                <a:solidFill>
                  <a:schemeClr val="bg1">
                    <a:lumMod val="65000"/>
                  </a:schemeClr>
                </a:solidFill>
              </a:rPr>
              <a:t>Hippocampal</a:t>
            </a:r>
            <a:r>
              <a:rPr lang="fi-FI" sz="1200" b="1" dirty="0" smtClean="0">
                <a:solidFill>
                  <a:schemeClr val="bg1">
                    <a:lumMod val="65000"/>
                  </a:schemeClr>
                </a:solidFill>
              </a:rPr>
              <a:t> </a:t>
            </a:r>
            <a:r>
              <a:rPr lang="fi-FI" sz="1200" b="1" dirty="0" err="1" smtClean="0">
                <a:solidFill>
                  <a:schemeClr val="bg1">
                    <a:lumMod val="65000"/>
                  </a:schemeClr>
                </a:solidFill>
              </a:rPr>
              <a:t>Neurons</a:t>
            </a:r>
            <a:r>
              <a:rPr lang="fi-FI" sz="1200" b="1" dirty="0" smtClean="0">
                <a:solidFill>
                  <a:schemeClr val="bg1">
                    <a:lumMod val="65000"/>
                  </a:schemeClr>
                </a:solidFill>
              </a:rPr>
              <a:t>, J. </a:t>
            </a:r>
            <a:r>
              <a:rPr lang="fi-FI" sz="1200" b="1" dirty="0" err="1" smtClean="0">
                <a:solidFill>
                  <a:schemeClr val="bg1">
                    <a:lumMod val="65000"/>
                  </a:schemeClr>
                </a:solidFill>
              </a:rPr>
              <a:t>Eberwine</a:t>
            </a:r>
            <a:r>
              <a:rPr lang="fi-FI" sz="1200" b="1" dirty="0" smtClean="0">
                <a:solidFill>
                  <a:schemeClr val="bg1">
                    <a:lumMod val="65000"/>
                  </a:schemeClr>
                </a:solidFill>
              </a:rPr>
              <a:t> (goo.gl7tRTmm). </a:t>
            </a:r>
            <a:r>
              <a:rPr lang="fi-FI" sz="1200" b="1" dirty="0" err="1" smtClean="0">
                <a:solidFill>
                  <a:schemeClr val="bg1">
                    <a:lumMod val="65000"/>
                  </a:schemeClr>
                </a:solidFill>
              </a:rPr>
              <a:t>Used</a:t>
            </a:r>
            <a:r>
              <a:rPr lang="fi-FI" sz="1200" b="1" dirty="0" smtClean="0">
                <a:solidFill>
                  <a:schemeClr val="bg1">
                    <a:lumMod val="65000"/>
                  </a:schemeClr>
                </a:solidFill>
              </a:rPr>
              <a:t> with </a:t>
            </a:r>
            <a:r>
              <a:rPr lang="fi-FI" sz="1200" b="1" dirty="0" err="1" smtClean="0">
                <a:solidFill>
                  <a:schemeClr val="bg1">
                    <a:lumMod val="65000"/>
                  </a:schemeClr>
                </a:solidFill>
              </a:rPr>
              <a:t>his</a:t>
            </a:r>
            <a:r>
              <a:rPr lang="fi-FI" sz="1200" b="1" dirty="0" smtClean="0">
                <a:solidFill>
                  <a:schemeClr val="bg1">
                    <a:lumMod val="65000"/>
                  </a:schemeClr>
                </a:solidFill>
              </a:rPr>
              <a:t> </a:t>
            </a:r>
            <a:r>
              <a:rPr lang="fi-FI" sz="1200" b="1" dirty="0" err="1" smtClean="0">
                <a:solidFill>
                  <a:schemeClr val="bg1">
                    <a:lumMod val="65000"/>
                  </a:schemeClr>
                </a:solidFill>
              </a:rPr>
              <a:t>kind</a:t>
            </a:r>
            <a:r>
              <a:rPr lang="fi-FI" sz="1200" b="1" dirty="0" smtClean="0">
                <a:solidFill>
                  <a:schemeClr val="bg1">
                    <a:lumMod val="65000"/>
                  </a:schemeClr>
                </a:solidFill>
              </a:rPr>
              <a:t> </a:t>
            </a:r>
            <a:r>
              <a:rPr lang="fi-FI" sz="1200" b="1" dirty="0" err="1" smtClean="0">
                <a:solidFill>
                  <a:schemeClr val="bg1">
                    <a:lumMod val="65000"/>
                  </a:schemeClr>
                </a:solidFill>
              </a:rPr>
              <a:t>permission</a:t>
            </a:r>
            <a:r>
              <a:rPr lang="fi-FI" sz="1200" b="1" dirty="0" smtClean="0">
                <a:solidFill>
                  <a:schemeClr val="bg1">
                    <a:lumMod val="65000"/>
                  </a:schemeClr>
                </a:solidFill>
              </a:rPr>
              <a:t>.</a:t>
            </a:r>
            <a:endParaRPr lang="fi-FI" sz="1200" b="1" dirty="0">
              <a:solidFill>
                <a:schemeClr val="bg1">
                  <a:lumMod val="65000"/>
                </a:schemeClr>
              </a:solidFill>
            </a:endParaRPr>
          </a:p>
        </p:txBody>
      </p:sp>
      <p:pic>
        <p:nvPicPr>
          <p:cNvPr id="5" name="Picture 4"/>
          <p:cNvPicPr>
            <a:picLocks noChangeAspect="1"/>
          </p:cNvPicPr>
          <p:nvPr/>
        </p:nvPicPr>
        <p:blipFill>
          <a:blip r:embed="rId3"/>
          <a:stretch>
            <a:fillRect/>
          </a:stretch>
        </p:blipFill>
        <p:spPr>
          <a:xfrm>
            <a:off x="306230" y="2098614"/>
            <a:ext cx="3670633" cy="2758406"/>
          </a:xfrm>
          <a:prstGeom prst="rect">
            <a:avLst/>
          </a:prstGeom>
        </p:spPr>
      </p:pic>
      <p:pic>
        <p:nvPicPr>
          <p:cNvPr id="6" name="Picture 5"/>
          <p:cNvPicPr>
            <a:picLocks noChangeAspect="1"/>
          </p:cNvPicPr>
          <p:nvPr/>
        </p:nvPicPr>
        <p:blipFill>
          <a:blip r:embed="rId4"/>
          <a:stretch>
            <a:fillRect/>
          </a:stretch>
        </p:blipFill>
        <p:spPr>
          <a:xfrm>
            <a:off x="5150390" y="2098614"/>
            <a:ext cx="3670633" cy="2758406"/>
          </a:xfrm>
          <a:prstGeom prst="rect">
            <a:avLst/>
          </a:prstGeom>
        </p:spPr>
      </p:pic>
      <p:cxnSp>
        <p:nvCxnSpPr>
          <p:cNvPr id="7" name="Straight Arrow Connector 6"/>
          <p:cNvCxnSpPr/>
          <p:nvPr/>
        </p:nvCxnSpPr>
        <p:spPr>
          <a:xfrm>
            <a:off x="4268474" y="3474497"/>
            <a:ext cx="674970" cy="0"/>
          </a:xfrm>
          <a:prstGeom prst="straightConnector1">
            <a:avLst/>
          </a:prstGeom>
          <a:ln w="635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2" y="446312"/>
            <a:ext cx="9143999" cy="1107996"/>
          </a:xfrm>
          <a:prstGeom prst="rect">
            <a:avLst/>
          </a:prstGeom>
          <a:noFill/>
        </p:spPr>
        <p:txBody>
          <a:bodyPr wrap="square" rtlCol="0">
            <a:spAutoFit/>
          </a:bodyPr>
          <a:lstStyle/>
          <a:p>
            <a:pPr algn="ctr"/>
            <a:r>
              <a:rPr lang="en-US" sz="3300" dirty="0" smtClean="0">
                <a:solidFill>
                  <a:srgbClr val="000000"/>
                </a:solidFill>
                <a:latin typeface="Georgia"/>
                <a:cs typeface="Georgia"/>
              </a:rPr>
              <a:t>“</a:t>
            </a:r>
            <a:r>
              <a:rPr lang="en-US" sz="3300" dirty="0">
                <a:solidFill>
                  <a:srgbClr val="000000"/>
                </a:solidFill>
                <a:latin typeface="Georgia"/>
                <a:cs typeface="Georgia"/>
              </a:rPr>
              <a:t>The more branches there are, </a:t>
            </a:r>
            <a:endParaRPr lang="en-US" sz="3300" dirty="0" smtClean="0">
              <a:solidFill>
                <a:srgbClr val="000000"/>
              </a:solidFill>
              <a:latin typeface="Georgia"/>
              <a:cs typeface="Georgia"/>
            </a:endParaRPr>
          </a:p>
          <a:p>
            <a:pPr algn="ctr"/>
            <a:r>
              <a:rPr lang="en-US" sz="3300" dirty="0" smtClean="0">
                <a:solidFill>
                  <a:srgbClr val="000000"/>
                </a:solidFill>
                <a:latin typeface="Georgia"/>
                <a:cs typeface="Georgia"/>
              </a:rPr>
              <a:t>the </a:t>
            </a:r>
            <a:r>
              <a:rPr lang="en-US" sz="3300" dirty="0">
                <a:solidFill>
                  <a:srgbClr val="000000"/>
                </a:solidFill>
                <a:latin typeface="Georgia"/>
                <a:cs typeface="Georgia"/>
              </a:rPr>
              <a:t>more likely you are to have a connection.</a:t>
            </a:r>
            <a:r>
              <a:rPr lang="en-US" sz="3300" dirty="0" smtClean="0">
                <a:solidFill>
                  <a:srgbClr val="000000"/>
                </a:solidFill>
                <a:latin typeface="Georgia"/>
                <a:cs typeface="Georgia"/>
              </a:rPr>
              <a:t>”</a:t>
            </a:r>
            <a:endParaRPr lang="en-US" sz="3300" dirty="0">
              <a:solidFill>
                <a:srgbClr val="000000"/>
              </a:solidFill>
              <a:latin typeface="Georgia"/>
              <a:cs typeface="Georgia"/>
            </a:endParaRPr>
          </a:p>
        </p:txBody>
      </p:sp>
      <p:sp>
        <p:nvSpPr>
          <p:cNvPr id="11" name="TextBox 10"/>
          <p:cNvSpPr txBox="1"/>
          <p:nvPr/>
        </p:nvSpPr>
        <p:spPr>
          <a:xfrm>
            <a:off x="2044879" y="6528756"/>
            <a:ext cx="1234683" cy="369332"/>
          </a:xfrm>
          <a:prstGeom prst="rect">
            <a:avLst/>
          </a:prstGeom>
          <a:noFill/>
        </p:spPr>
        <p:txBody>
          <a:bodyPr wrap="square" rtlCol="0">
            <a:spAutoFit/>
          </a:bodyPr>
          <a:lstStyle/>
          <a:p>
            <a:r>
              <a:rPr lang="fi-FI" b="1" dirty="0">
                <a:solidFill>
                  <a:schemeClr val="bg1">
                    <a:lumMod val="65000"/>
                  </a:schemeClr>
                </a:solidFill>
              </a:rPr>
              <a:t> </a:t>
            </a:r>
            <a:r>
              <a:rPr lang="fi-FI" sz="1200" b="1" dirty="0" err="1">
                <a:solidFill>
                  <a:schemeClr val="bg1">
                    <a:lumMod val="65000"/>
                  </a:schemeClr>
                </a:solidFill>
              </a:rPr>
              <a:t>Zull</a:t>
            </a:r>
            <a:r>
              <a:rPr lang="fi-FI" sz="1200" b="1" dirty="0">
                <a:solidFill>
                  <a:schemeClr val="bg1">
                    <a:lumMod val="65000"/>
                  </a:schemeClr>
                </a:solidFill>
              </a:rPr>
              <a:t>, </a:t>
            </a:r>
            <a:r>
              <a:rPr lang="fi-FI" sz="1200" b="1" dirty="0" smtClean="0">
                <a:solidFill>
                  <a:schemeClr val="bg1">
                    <a:lumMod val="65000"/>
                  </a:schemeClr>
                </a:solidFill>
              </a:rPr>
              <a:t>2012</a:t>
            </a:r>
            <a:endParaRPr lang="fi-FI" sz="1200" b="1" dirty="0">
              <a:solidFill>
                <a:schemeClr val="bg1">
                  <a:lumMod val="65000"/>
                </a:schemeClr>
              </a:solidFill>
            </a:endParaRPr>
          </a:p>
        </p:txBody>
      </p:sp>
    </p:spTree>
    <p:extLst>
      <p:ext uri="{BB962C8B-B14F-4D97-AF65-F5344CB8AC3E}">
        <p14:creationId xmlns:p14="http://schemas.microsoft.com/office/powerpoint/2010/main" val="261167621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56288" y="1158238"/>
            <a:ext cx="4266432" cy="4183387"/>
          </a:xfrm>
          <a:prstGeom prst="rect">
            <a:avLst/>
          </a:prstGeom>
        </p:spPr>
      </p:pic>
      <p:sp>
        <p:nvSpPr>
          <p:cNvPr id="27" name="TextBox 26"/>
          <p:cNvSpPr txBox="1"/>
          <p:nvPr/>
        </p:nvSpPr>
        <p:spPr>
          <a:xfrm rot="19007463">
            <a:off x="1939725" y="2613932"/>
            <a:ext cx="5060569" cy="1077218"/>
          </a:xfrm>
          <a:prstGeom prst="rect">
            <a:avLst/>
          </a:prstGeom>
          <a:noFill/>
        </p:spPr>
        <p:txBody>
          <a:bodyPr wrap="square" rtlCol="0">
            <a:spAutoFit/>
          </a:bodyPr>
          <a:lstStyle/>
          <a:p>
            <a:pPr algn="ctr"/>
            <a:r>
              <a:rPr lang="en-US" sz="3200" b="1" dirty="0" smtClean="0">
                <a:solidFill>
                  <a:srgbClr val="660066"/>
                </a:solidFill>
                <a:latin typeface="Chalkduster"/>
                <a:cs typeface="Chalkduster"/>
              </a:rPr>
              <a:t>ZONE OF PROXIMAL DEVELOPMENT</a:t>
            </a:r>
            <a:endParaRPr lang="en-US" sz="3200" b="1" dirty="0">
              <a:solidFill>
                <a:srgbClr val="660066"/>
              </a:solidFill>
              <a:latin typeface="Chalkduster"/>
              <a:cs typeface="Chalkduster"/>
            </a:endParaRPr>
          </a:p>
        </p:txBody>
      </p:sp>
      <p:sp>
        <p:nvSpPr>
          <p:cNvPr id="17" name="TextBox 16"/>
          <p:cNvSpPr txBox="1"/>
          <p:nvPr/>
        </p:nvSpPr>
        <p:spPr>
          <a:xfrm>
            <a:off x="2983265" y="5277498"/>
            <a:ext cx="2410066" cy="369332"/>
          </a:xfrm>
          <a:prstGeom prst="rect">
            <a:avLst/>
          </a:prstGeom>
          <a:noFill/>
        </p:spPr>
        <p:txBody>
          <a:bodyPr wrap="square" rtlCol="0">
            <a:spAutoFit/>
          </a:bodyPr>
          <a:lstStyle/>
          <a:p>
            <a:r>
              <a:rPr lang="en-US" dirty="0" smtClean="0">
                <a:latin typeface="Candara"/>
                <a:cs typeface="Candara"/>
              </a:rPr>
              <a:t>Level of Competence</a:t>
            </a:r>
            <a:endParaRPr lang="en-US" dirty="0">
              <a:latin typeface="Candara"/>
              <a:cs typeface="Candara"/>
            </a:endParaRPr>
          </a:p>
        </p:txBody>
      </p:sp>
      <p:grpSp>
        <p:nvGrpSpPr>
          <p:cNvPr id="18" name="Group 17"/>
          <p:cNvGrpSpPr/>
          <p:nvPr/>
        </p:nvGrpSpPr>
        <p:grpSpPr>
          <a:xfrm>
            <a:off x="1216279" y="1176998"/>
            <a:ext cx="5255856" cy="4075859"/>
            <a:chOff x="1216279" y="1176998"/>
            <a:chExt cx="5255856" cy="4075859"/>
          </a:xfrm>
        </p:grpSpPr>
        <p:sp>
          <p:nvSpPr>
            <p:cNvPr id="19" name="TextBox 18"/>
            <p:cNvSpPr txBox="1"/>
            <p:nvPr/>
          </p:nvSpPr>
          <p:spPr>
            <a:xfrm>
              <a:off x="1216279" y="2939098"/>
              <a:ext cx="1260035" cy="646331"/>
            </a:xfrm>
            <a:prstGeom prst="rect">
              <a:avLst/>
            </a:prstGeom>
            <a:noFill/>
          </p:spPr>
          <p:txBody>
            <a:bodyPr wrap="square" rtlCol="0">
              <a:spAutoFit/>
            </a:bodyPr>
            <a:lstStyle/>
            <a:p>
              <a:r>
                <a:rPr lang="en-US" dirty="0" smtClean="0">
                  <a:latin typeface="Candara"/>
                  <a:cs typeface="Candara"/>
                </a:rPr>
                <a:t>Level of </a:t>
              </a:r>
            </a:p>
            <a:p>
              <a:r>
                <a:rPr lang="en-US" dirty="0" smtClean="0">
                  <a:latin typeface="Candara"/>
                  <a:cs typeface="Candara"/>
                </a:rPr>
                <a:t>Challenge</a:t>
              </a:r>
              <a:endParaRPr lang="en-US" dirty="0">
                <a:latin typeface="Candara"/>
                <a:cs typeface="Candara"/>
              </a:endParaRPr>
            </a:p>
          </p:txBody>
        </p:sp>
        <p:cxnSp>
          <p:nvCxnSpPr>
            <p:cNvPr id="20" name="Straight Arrow Connector 19"/>
            <p:cNvCxnSpPr/>
            <p:nvPr/>
          </p:nvCxnSpPr>
          <p:spPr>
            <a:xfrm flipH="1" flipV="1">
              <a:off x="2363586" y="1176998"/>
              <a:ext cx="18654" cy="4051218"/>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2382240" y="5228216"/>
              <a:ext cx="4089895" cy="24641"/>
            </a:xfrm>
            <a:prstGeom prst="straightConnector1">
              <a:avLst/>
            </a:prstGeom>
            <a:ln w="38100" cmpd="sng">
              <a:solidFill>
                <a:srgbClr val="1E1C11"/>
              </a:solidFill>
              <a:tailEnd type="triangle" w="lg" len="lg"/>
            </a:ln>
            <a:effectLst/>
          </p:spPr>
          <p:style>
            <a:lnRef idx="2">
              <a:schemeClr val="accent1"/>
            </a:lnRef>
            <a:fillRef idx="0">
              <a:schemeClr val="accent1"/>
            </a:fillRef>
            <a:effectRef idx="1">
              <a:schemeClr val="accent1"/>
            </a:effectRef>
            <a:fontRef idx="minor">
              <a:schemeClr val="tx1"/>
            </a:fontRef>
          </p:style>
        </p:cxnSp>
      </p:grpSp>
      <p:sp>
        <p:nvSpPr>
          <p:cNvPr id="23" name="TextBox 22"/>
          <p:cNvSpPr txBox="1"/>
          <p:nvPr/>
        </p:nvSpPr>
        <p:spPr>
          <a:xfrm rot="19779919">
            <a:off x="6111158" y="220552"/>
            <a:ext cx="823122" cy="1569660"/>
          </a:xfrm>
          <a:prstGeom prst="rect">
            <a:avLst/>
          </a:prstGeom>
          <a:noFill/>
        </p:spPr>
        <p:txBody>
          <a:bodyPr wrap="square" rtlCol="0">
            <a:spAutoFit/>
          </a:bodyPr>
          <a:lstStyle/>
          <a:p>
            <a:r>
              <a:rPr lang="en-US" sz="9600" dirty="0" smtClean="0">
                <a:solidFill>
                  <a:srgbClr val="660066"/>
                </a:solidFill>
              </a:rPr>
              <a:t>}</a:t>
            </a:r>
            <a:endParaRPr lang="en-US" sz="9600" dirty="0">
              <a:solidFill>
                <a:srgbClr val="660066"/>
              </a:solidFill>
            </a:endParaRPr>
          </a:p>
        </p:txBody>
      </p:sp>
      <p:sp>
        <p:nvSpPr>
          <p:cNvPr id="24" name="TextBox 23"/>
          <p:cNvSpPr txBox="1"/>
          <p:nvPr/>
        </p:nvSpPr>
        <p:spPr>
          <a:xfrm>
            <a:off x="2476314" y="1299665"/>
            <a:ext cx="1509947" cy="1323439"/>
          </a:xfrm>
          <a:prstGeom prst="rect">
            <a:avLst/>
          </a:prstGeom>
          <a:noFill/>
        </p:spPr>
        <p:txBody>
          <a:bodyPr wrap="square" rtlCol="0">
            <a:spAutoFit/>
          </a:bodyPr>
          <a:lstStyle/>
          <a:p>
            <a:r>
              <a:rPr lang="en-US" sz="2000" dirty="0" smtClean="0">
                <a:latin typeface="Cooper Black"/>
                <a:cs typeface="Cooper Black"/>
              </a:rPr>
              <a:t>NEEDS to fulfill learning outcomes </a:t>
            </a:r>
          </a:p>
        </p:txBody>
      </p:sp>
      <p:sp>
        <p:nvSpPr>
          <p:cNvPr id="25" name="TextBox 24"/>
          <p:cNvSpPr txBox="1"/>
          <p:nvPr/>
        </p:nvSpPr>
        <p:spPr>
          <a:xfrm>
            <a:off x="4692091" y="4065294"/>
            <a:ext cx="1588747" cy="707886"/>
          </a:xfrm>
          <a:prstGeom prst="rect">
            <a:avLst/>
          </a:prstGeom>
          <a:noFill/>
        </p:spPr>
        <p:txBody>
          <a:bodyPr wrap="square" rtlCol="0">
            <a:spAutoFit/>
          </a:bodyPr>
          <a:lstStyle/>
          <a:p>
            <a:r>
              <a:rPr lang="en-US" sz="2000" dirty="0" smtClean="0">
                <a:latin typeface="Cooper Black"/>
                <a:cs typeface="Cooper Black"/>
              </a:rPr>
              <a:t>KNOWS &amp; CAN DO</a:t>
            </a:r>
          </a:p>
        </p:txBody>
      </p:sp>
      <p:pic>
        <p:nvPicPr>
          <p:cNvPr id="5" name="Picture 4"/>
          <p:cNvPicPr>
            <a:picLocks noChangeAspect="1"/>
          </p:cNvPicPr>
          <p:nvPr/>
        </p:nvPicPr>
        <p:blipFill>
          <a:blip r:embed="rId4"/>
          <a:stretch>
            <a:fillRect/>
          </a:stretch>
        </p:blipFill>
        <p:spPr>
          <a:xfrm>
            <a:off x="6789197" y="120143"/>
            <a:ext cx="2241624" cy="3393787"/>
          </a:xfrm>
          <a:prstGeom prst="rect">
            <a:avLst/>
          </a:prstGeom>
        </p:spPr>
      </p:pic>
      <p:sp>
        <p:nvSpPr>
          <p:cNvPr id="26" name="TextBox 25"/>
          <p:cNvSpPr txBox="1"/>
          <p:nvPr/>
        </p:nvSpPr>
        <p:spPr>
          <a:xfrm>
            <a:off x="7274312" y="6581001"/>
            <a:ext cx="1869688" cy="276999"/>
          </a:xfrm>
          <a:prstGeom prst="rect">
            <a:avLst/>
          </a:prstGeom>
          <a:noFill/>
        </p:spPr>
        <p:txBody>
          <a:bodyPr wrap="square" rtlCol="0">
            <a:spAutoFit/>
          </a:bodyPr>
          <a:lstStyle/>
          <a:p>
            <a:r>
              <a:rPr lang="fi-FI" sz="1200" b="1" dirty="0" err="1" smtClean="0">
                <a:solidFill>
                  <a:srgbClr val="BFBFBF"/>
                </a:solidFill>
              </a:rPr>
              <a:t>Rockland</a:t>
            </a:r>
            <a:r>
              <a:rPr lang="fi-FI" sz="1200" b="1" dirty="0" smtClean="0">
                <a:solidFill>
                  <a:srgbClr val="BFBFBF"/>
                </a:solidFill>
              </a:rPr>
              <a:t> goo.gl</a:t>
            </a:r>
            <a:r>
              <a:rPr lang="fi-FI" sz="1200" b="1" dirty="0">
                <a:solidFill>
                  <a:srgbClr val="BFBFBF"/>
                </a:solidFill>
              </a:rPr>
              <a:t>/uqe4yY</a:t>
            </a:r>
            <a:endParaRPr lang="de-DE" sz="1200" b="1" dirty="0">
              <a:solidFill>
                <a:srgbClr val="BFBFBF"/>
              </a:solidFill>
            </a:endParaRPr>
          </a:p>
        </p:txBody>
      </p:sp>
    </p:spTree>
    <p:extLst>
      <p:ext uri="{BB962C8B-B14F-4D97-AF65-F5344CB8AC3E}">
        <p14:creationId xmlns:p14="http://schemas.microsoft.com/office/powerpoint/2010/main" val="407049307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Twilight.thmx</Template>
  <TotalTime>18275</TotalTime>
  <Words>6019</Words>
  <Application>Microsoft Macintosh PowerPoint</Application>
  <PresentationFormat>On-screen Show (4:3)</PresentationFormat>
  <Paragraphs>650</Paragraphs>
  <Slides>43</Slides>
  <Notes>43</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Office Theme</vt:lpstr>
      <vt:lpstr>Document</vt:lpstr>
      <vt:lpstr>PowerPoint Presentation</vt:lpstr>
      <vt:lpstr>PowerPoint Presentation</vt:lpstr>
      <vt:lpstr>PowerPoint Presentation</vt:lpstr>
      <vt:lpstr>PowerPoint Presentation</vt:lpstr>
      <vt:lpstr>“Knowledge is encoded in neuron networks -- the branching cell-reach for connections.”</vt:lpstr>
      <vt:lpstr>PRUNING = breaking connections &amp;                                   eliminating ‘bad’ networks</vt:lpstr>
      <vt:lpstr>PRUNING = breaking connections &amp;                                   eliminating ‘bad’ networks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Hellman</dc:creator>
  <cp:lastModifiedBy>Susan Hellman</cp:lastModifiedBy>
  <cp:revision>434</cp:revision>
  <dcterms:created xsi:type="dcterms:W3CDTF">2013-10-21T11:42:51Z</dcterms:created>
  <dcterms:modified xsi:type="dcterms:W3CDTF">2013-11-18T19:31:21Z</dcterms:modified>
</cp:coreProperties>
</file>